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6"/>
  </p:notesMasterIdLst>
  <p:sldIdLst>
    <p:sldId id="256" r:id="rId2"/>
    <p:sldId id="278" r:id="rId3"/>
    <p:sldId id="280" r:id="rId4"/>
    <p:sldId id="281" r:id="rId5"/>
    <p:sldId id="282" r:id="rId6"/>
    <p:sldId id="283" r:id="rId7"/>
    <p:sldId id="284" r:id="rId8"/>
    <p:sldId id="301" r:id="rId9"/>
    <p:sldId id="286" r:id="rId10"/>
    <p:sldId id="287" r:id="rId11"/>
    <p:sldId id="288" r:id="rId12"/>
    <p:sldId id="289" r:id="rId13"/>
    <p:sldId id="290" r:id="rId14"/>
    <p:sldId id="291" r:id="rId15"/>
    <p:sldId id="292" r:id="rId16"/>
    <p:sldId id="293" r:id="rId17"/>
    <p:sldId id="294" r:id="rId18"/>
    <p:sldId id="295" r:id="rId19"/>
    <p:sldId id="296" r:id="rId20"/>
    <p:sldId id="297" r:id="rId21"/>
    <p:sldId id="298" r:id="rId22"/>
    <p:sldId id="299" r:id="rId23"/>
    <p:sldId id="302" r:id="rId24"/>
    <p:sldId id="30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39"/>
    <p:restoredTop sz="82589"/>
  </p:normalViewPr>
  <p:slideViewPr>
    <p:cSldViewPr snapToGrid="0" snapToObjects="1">
      <p:cViewPr varScale="1">
        <p:scale>
          <a:sx n="142" d="100"/>
          <a:sy n="142" d="100"/>
        </p:scale>
        <p:origin x="6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3.png>
</file>

<file path=ppt/media/image25.png>
</file>

<file path=ppt/media/image26.png>
</file>

<file path=ppt/media/image27.png>
</file>

<file path=ppt/media/image28.png>
</file>

<file path=ppt/media/image29.png>
</file>

<file path=ppt/media/image290.png>
</file>

<file path=ppt/media/image3.png>
</file>

<file path=ppt/media/image30.jpeg>
</file>

<file path=ppt/media/image30.png>
</file>

<file path=ppt/media/image31.jpeg>
</file>

<file path=ppt/media/image31.png>
</file>

<file path=ppt/media/image32.png>
</file>

<file path=ppt/media/image34.png>
</file>

<file path=ppt/media/image35.png>
</file>

<file path=ppt/media/image36.png>
</file>

<file path=ppt/media/image4.png>
</file>

<file path=ppt/media/image5.tiff>
</file>

<file path=ppt/media/image50.png>
</file>

<file path=ppt/media/image6.png>
</file>

<file path=ppt/media/image60.png>
</file>

<file path=ppt/media/image7.tiff>
</file>

<file path=ppt/media/image8.tiff>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F98759-95A3-C048-9087-471A0AB135CD}" type="datetimeFigureOut">
              <a:rPr kumimoji="1" lang="ja-JP" altLang="en-US" smtClean="0"/>
              <a:t>2021/7/22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A9A60F-8FEC-374A-88D3-09D44E9FD10A}" type="slidenum">
              <a:rPr kumimoji="1" lang="ja-JP" altLang="en-US" smtClean="0"/>
              <a:t>‹#›</a:t>
            </a:fld>
            <a:endParaRPr kumimoji="1" lang="ja-JP" altLang="en-US"/>
          </a:p>
        </p:txBody>
      </p:sp>
    </p:spTree>
    <p:extLst>
      <p:ext uri="{BB962C8B-B14F-4D97-AF65-F5344CB8AC3E}">
        <p14:creationId xmlns:p14="http://schemas.microsoft.com/office/powerpoint/2010/main" val="24989333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I'm </a:t>
            </a:r>
            <a:r>
              <a:rPr kumimoji="1" lang="en-US" altLang="ja-JP" dirty="0" err="1"/>
              <a:t>Naohisa</a:t>
            </a:r>
            <a:r>
              <a:rPr kumimoji="1" lang="en-US" altLang="ja-JP" dirty="0"/>
              <a:t> Sakamoto from Kobe University, Japan. Today, I'm going to talk about smart in-situ visualization for large-scale numerical simulations aiming at efficient knowledge acquisition. Currently, I'm also a visiting researcher at RIKEN center for computational science. And this work has been done in collaboration with researchers and engineers in RIKEN R-CCS.</a:t>
            </a:r>
            <a:endParaRPr kumimoji="1" lang="ja-JP" altLang="en-US" dirty="0"/>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1</a:t>
            </a:fld>
            <a:endParaRPr kumimoji="1" lang="ja-JP" altLang="en-US"/>
          </a:p>
        </p:txBody>
      </p:sp>
    </p:spTree>
    <p:extLst>
      <p:ext uri="{BB962C8B-B14F-4D97-AF65-F5344CB8AC3E}">
        <p14:creationId xmlns:p14="http://schemas.microsoft.com/office/powerpoint/2010/main" val="24672814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The dataset to be calculated for the </a:t>
            </a:r>
            <a:r>
              <a:rPr kumimoji="1" lang="en-US" altLang="ja-JP" dirty="0" err="1"/>
              <a:t>spatio</a:t>
            </a:r>
            <a:r>
              <a:rPr kumimoji="1" lang="en-US" altLang="ja-JP" dirty="0"/>
              <a:t>-temporal variations is time-varying volume dataset, and each volume is divided into several sub-volumes.</a:t>
            </a:r>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10</a:t>
            </a:fld>
            <a:endParaRPr kumimoji="1" lang="ja-JP" altLang="en-US"/>
          </a:p>
        </p:txBody>
      </p:sp>
    </p:spTree>
    <p:extLst>
      <p:ext uri="{BB962C8B-B14F-4D97-AF65-F5344CB8AC3E}">
        <p14:creationId xmlns:p14="http://schemas.microsoft.com/office/powerpoint/2010/main" val="9302829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First, we estimate probability density function P that means the distribution function of the physical quantity S to be visualized for each sub-volume by using kernel density estimation (KDE).</a:t>
            </a:r>
            <a:endParaRPr kumimoji="1" lang="ja-JP" altLang="en-US"/>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11</a:t>
            </a:fld>
            <a:endParaRPr kumimoji="1" lang="ja-JP" altLang="en-US"/>
          </a:p>
        </p:txBody>
      </p:sp>
    </p:spTree>
    <p:extLst>
      <p:ext uri="{BB962C8B-B14F-4D97-AF65-F5344CB8AC3E}">
        <p14:creationId xmlns:p14="http://schemas.microsoft.com/office/powerpoint/2010/main" val="29845444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Next, we measure the relative information divergence between the probability distribution functions PDFs of two sub-volumes separated at delta T time interval, Pt – delta T and Pt. In our method, we use </a:t>
            </a:r>
            <a:r>
              <a:rPr kumimoji="1" lang="en-US" altLang="ja-JP" dirty="0" err="1"/>
              <a:t>Kullback-Leibler</a:t>
            </a:r>
            <a:r>
              <a:rPr kumimoji="1" lang="en-US" altLang="ja-JP" dirty="0"/>
              <a:t> divergence to calculate the information divergence D.</a:t>
            </a:r>
            <a:endParaRPr kumimoji="1" lang="ja-JP" altLang="en-US"/>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12</a:t>
            </a:fld>
            <a:endParaRPr kumimoji="1" lang="ja-JP" altLang="en-US"/>
          </a:p>
        </p:txBody>
      </p:sp>
    </p:spTree>
    <p:extLst>
      <p:ext uri="{BB962C8B-B14F-4D97-AF65-F5344CB8AC3E}">
        <p14:creationId xmlns:p14="http://schemas.microsoft.com/office/powerpoint/2010/main" val="3297126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And then, since </a:t>
            </a:r>
            <a:r>
              <a:rPr kumimoji="1" lang="en" altLang="ja-JP" sz="1200" kern="1200" dirty="0">
                <a:solidFill>
                  <a:schemeClr val="tx1"/>
                </a:solidFill>
                <a:effectLst/>
                <a:latin typeface="+mn-lt"/>
                <a:ea typeface="+mn-ea"/>
                <a:cs typeface="+mn-cs"/>
              </a:rPr>
              <a:t>we are interested in the amount of variation in the entire volume data, the set of local </a:t>
            </a:r>
            <a:r>
              <a:rPr kumimoji="1" lang="en" altLang="ja-JP" sz="1200" kern="1200" dirty="0" err="1">
                <a:solidFill>
                  <a:schemeClr val="tx1"/>
                </a:solidFill>
                <a:effectLst/>
                <a:latin typeface="+mn-lt"/>
                <a:ea typeface="+mn-ea"/>
                <a:cs typeface="+mn-cs"/>
              </a:rPr>
              <a:t>Kullback-Leibler</a:t>
            </a:r>
            <a:r>
              <a:rPr kumimoji="1" lang="en" altLang="ja-JP" sz="1200" kern="1200" dirty="0">
                <a:solidFill>
                  <a:schemeClr val="tx1"/>
                </a:solidFill>
                <a:effectLst/>
                <a:latin typeface="+mn-lt"/>
                <a:ea typeface="+mn-ea"/>
                <a:cs typeface="+mn-cs"/>
              </a:rPr>
              <a:t> divergence values calculated at each of the </a:t>
            </a:r>
            <a:r>
              <a:rPr kumimoji="1" lang="en" altLang="ja-JP" sz="1200" kern="1200" dirty="0" err="1">
                <a:solidFill>
                  <a:schemeClr val="tx1"/>
                </a:solidFill>
                <a:effectLst/>
                <a:latin typeface="+mn-lt"/>
                <a:ea typeface="+mn-ea"/>
                <a:cs typeface="+mn-cs"/>
              </a:rPr>
              <a:t>subvolumes</a:t>
            </a:r>
            <a:r>
              <a:rPr kumimoji="1" lang="en" altLang="ja-JP" sz="1200" kern="1200" dirty="0">
                <a:solidFill>
                  <a:schemeClr val="tx1"/>
                </a:solidFill>
                <a:effectLst/>
                <a:latin typeface="+mn-lt"/>
                <a:ea typeface="+mn-ea"/>
                <a:cs typeface="+mn-cs"/>
              </a:rPr>
              <a:t> are gathered, and the largest value is used as the amount of variation (Dt ), at the timestep t</a:t>
            </a:r>
            <a:r>
              <a:rPr kumimoji="1" lang="en-US" altLang="ja-JP" sz="1200" kern="1200" dirty="0">
                <a:solidFill>
                  <a:schemeClr val="tx1"/>
                </a:solidFill>
                <a:effectLst/>
                <a:latin typeface="+mn-lt"/>
                <a:ea typeface="+mn-ea"/>
                <a:cs typeface="+mn-cs"/>
              </a:rPr>
              <a:t>.</a:t>
            </a:r>
            <a:endParaRPr lang="en" altLang="ja-JP" dirty="0"/>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13</a:t>
            </a:fld>
            <a:endParaRPr kumimoji="1" lang="ja-JP" altLang="en-US"/>
          </a:p>
        </p:txBody>
      </p:sp>
    </p:spTree>
    <p:extLst>
      <p:ext uri="{BB962C8B-B14F-4D97-AF65-F5344CB8AC3E}">
        <p14:creationId xmlns:p14="http://schemas.microsoft.com/office/powerpoint/2010/main" val="10646981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Here is the second process of our method, adaptive time sampling.</a:t>
            </a:r>
          </a:p>
          <a:p>
            <a:endParaRPr kumimoji="1" lang="en-US" altLang="ja-JP" dirty="0"/>
          </a:p>
          <a:p>
            <a:r>
              <a:rPr kumimoji="1" lang="en-US" altLang="ja-JP" dirty="0"/>
              <a:t>First, we define three time-values, simulation time, visualization time, and validation time.</a:t>
            </a:r>
          </a:p>
          <a:p>
            <a:endParaRPr kumimoji="1" lang="en-US" altLang="ja-JP" dirty="0"/>
          </a:p>
          <a:p>
            <a:r>
              <a:rPr kumimoji="1" lang="en-US" altLang="ja-JP" dirty="0"/>
              <a:t>The simulation time t can be defined by like this with time interval delta t, and visualization time t prime is like this. Delta t prime means time interval for the visualization process, and l is a timestep interval for delta t. This visualization time is a candidate time for visualization process. Last one is validation time capital T can be defined by using delta capital T. This capital L means a timestep interval for delta t prime.</a:t>
            </a:r>
          </a:p>
          <a:p>
            <a:endParaRPr kumimoji="1" lang="en-US" altLang="ja-JP" dirty="0"/>
          </a:p>
          <a:p>
            <a:r>
              <a:rPr kumimoji="1" lang="en-US" altLang="ja-JP" dirty="0"/>
              <a:t>Then, this graph shows the changes of the divergence. In our method, by giving a threshold value </a:t>
            </a:r>
            <a:r>
              <a:rPr kumimoji="1" lang="en-US" altLang="ja-JP" dirty="0" err="1"/>
              <a:t>Dthr</a:t>
            </a:r>
            <a:r>
              <a:rPr kumimoji="1" lang="en-US" altLang="ja-JP" dirty="0"/>
              <a:t> for the divergence, we divide the region into three sub-regions, A, B, and C.</a:t>
            </a:r>
            <a:br>
              <a:rPr kumimoji="1" lang="en-US" altLang="ja-JP" dirty="0"/>
            </a:br>
            <a:r>
              <a:rPr kumimoji="1" lang="en-US" altLang="ja-JP" dirty="0"/>
              <a:t>The region A is a region with low variation of the divergence, B is high variation region, and C is a region with variation changing from high to low.</a:t>
            </a:r>
            <a:br>
              <a:rPr kumimoji="1" lang="en-US" altLang="ja-JP" dirty="0"/>
            </a:br>
            <a:endParaRPr kumimoji="1" lang="ja-JP" altLang="en-US"/>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14</a:t>
            </a:fld>
            <a:endParaRPr kumimoji="1" lang="ja-JP" altLang="en-US"/>
          </a:p>
        </p:txBody>
      </p:sp>
    </p:spTree>
    <p:extLst>
      <p:ext uri="{BB962C8B-B14F-4D97-AF65-F5344CB8AC3E}">
        <p14:creationId xmlns:p14="http://schemas.microsoft.com/office/powerpoint/2010/main" val="17868134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In our method, a set of data to be visualized within the validation time region is cached, and then actually visualized according to the region patterns.</a:t>
            </a:r>
          </a:p>
          <a:p>
            <a:endParaRPr kumimoji="1" lang="en-US" altLang="ja-JP" dirty="0"/>
          </a:p>
          <a:p>
            <a:r>
              <a:rPr kumimoji="1" lang="en-US" altLang="ja-JP" dirty="0"/>
              <a:t>And, in order to visualize the data smoothly between region patterns, we update the visualization interval with a granularity adjustment parameter R for low variation region.</a:t>
            </a:r>
          </a:p>
          <a:p>
            <a:r>
              <a:rPr kumimoji="1" lang="en-US" altLang="ja-JP" dirty="0"/>
              <a:t>This parameter R produce the fine time sampling when it's set to 1, and coarser sampling as it's increased.</a:t>
            </a:r>
          </a:p>
          <a:p>
            <a:endParaRPr kumimoji="1" lang="en-US" altLang="ja-JP" dirty="0"/>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15</a:t>
            </a:fld>
            <a:endParaRPr kumimoji="1" lang="ja-JP" altLang="en-US"/>
          </a:p>
        </p:txBody>
      </p:sp>
    </p:spTree>
    <p:extLst>
      <p:ext uri="{BB962C8B-B14F-4D97-AF65-F5344CB8AC3E}">
        <p14:creationId xmlns:p14="http://schemas.microsoft.com/office/powerpoint/2010/main" val="6414510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This shows the settings of granularity for each pattern.</a:t>
            </a:r>
          </a:p>
          <a:p>
            <a:endParaRPr kumimoji="1" lang="en-US" altLang="ja-JP" dirty="0"/>
          </a:p>
          <a:p>
            <a:r>
              <a:rPr kumimoji="1" lang="en-US" altLang="ja-JP" dirty="0"/>
              <a:t>The pattern A is a coarse sampling region. In this region, we use the specified granularity R.</a:t>
            </a:r>
          </a:p>
          <a:p>
            <a:r>
              <a:rPr kumimoji="1" lang="en-US" altLang="ja-JP" dirty="0"/>
              <a:t>The pattern B is a fine sampling region, and we use the R of 1 for this region.</a:t>
            </a:r>
          </a:p>
          <a:p>
            <a:r>
              <a:rPr kumimoji="1" lang="en-US" altLang="ja-JP" dirty="0"/>
              <a:t>For the pattern C, we use the R of 1 in the first half and the specified R in the other half.</a:t>
            </a:r>
            <a:endParaRPr kumimoji="1" lang="ja-JP" altLang="en-US"/>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16</a:t>
            </a:fld>
            <a:endParaRPr kumimoji="1" lang="ja-JP" altLang="en-US"/>
          </a:p>
        </p:txBody>
      </p:sp>
    </p:spTree>
    <p:extLst>
      <p:ext uri="{BB962C8B-B14F-4D97-AF65-F5344CB8AC3E}">
        <p14:creationId xmlns:p14="http://schemas.microsoft.com/office/powerpoint/2010/main" val="3193592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Now, we show experimental results.</a:t>
            </a:r>
          </a:p>
          <a:p>
            <a:endParaRPr kumimoji="1" lang="en-US" altLang="ja-JP" dirty="0"/>
          </a:p>
          <a:p>
            <a:r>
              <a:rPr kumimoji="1" lang="en-US" altLang="ja-JP" dirty="0"/>
              <a:t>In order to confirm the effectiveness of our proposed method, we apply to the numerical simulation of sibilant fricatives.</a:t>
            </a:r>
          </a:p>
          <a:p>
            <a:r>
              <a:rPr kumimoji="1" lang="en-US" altLang="ja-JP" dirty="0"/>
              <a:t>This simulation solver is implemented based on </a:t>
            </a:r>
            <a:r>
              <a:rPr kumimoji="1" lang="en-US" altLang="ja-JP" dirty="0" err="1"/>
              <a:t>OpenFOAM</a:t>
            </a:r>
            <a:r>
              <a:rPr kumimoji="1" lang="en-US" altLang="ja-JP" dirty="0"/>
              <a:t>, and generate hexahedral unstructured volumes divided into 48 sub-volumes with 20,000 timesteps.</a:t>
            </a:r>
            <a:endParaRPr kumimoji="1" lang="ja-JP" altLang="en-US"/>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17</a:t>
            </a:fld>
            <a:endParaRPr kumimoji="1" lang="ja-JP" altLang="en-US"/>
          </a:p>
        </p:txBody>
      </p:sp>
    </p:spTree>
    <p:extLst>
      <p:ext uri="{BB962C8B-B14F-4D97-AF65-F5344CB8AC3E}">
        <p14:creationId xmlns:p14="http://schemas.microsoft.com/office/powerpoint/2010/main" val="1378455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For the evaluations, we use a cloud computing system for the K computer, not </a:t>
            </a:r>
            <a:r>
              <a:rPr kumimoji="1" lang="en-US" altLang="ja-JP" dirty="0" err="1"/>
              <a:t>Fugaku</a:t>
            </a:r>
            <a:r>
              <a:rPr kumimoji="1" lang="en-US" altLang="ja-JP" dirty="0"/>
              <a:t>. We are currently setting up in-situ system on the </a:t>
            </a:r>
            <a:r>
              <a:rPr kumimoji="1" lang="en-US" altLang="ja-JP" dirty="0" err="1"/>
              <a:t>Fugaku</a:t>
            </a:r>
            <a:r>
              <a:rPr kumimoji="1" lang="en-US" altLang="ja-JP" dirty="0"/>
              <a:t> system and it's almost fine, but the experimental results were not available in time for this talk. Sorry.</a:t>
            </a:r>
          </a:p>
          <a:p>
            <a:endParaRPr kumimoji="1" lang="en-US" altLang="ja-JP" dirty="0"/>
          </a:p>
          <a:p>
            <a:r>
              <a:rPr kumimoji="1" lang="en-US" altLang="ja-JP" dirty="0"/>
              <a:t>Software used for system implementation of our proposed method is here. Some of them are opened at </a:t>
            </a:r>
            <a:r>
              <a:rPr kumimoji="1" lang="en-US" altLang="ja-JP" dirty="0" err="1"/>
              <a:t>github</a:t>
            </a:r>
            <a:r>
              <a:rPr kumimoji="1" lang="en-US" altLang="ja-JP" dirty="0"/>
              <a:t>.</a:t>
            </a:r>
          </a:p>
          <a:p>
            <a:r>
              <a:rPr kumimoji="1" lang="en-US" altLang="ja-JP" dirty="0"/>
              <a:t>The source code of the proposed method will also be available on </a:t>
            </a:r>
            <a:r>
              <a:rPr kumimoji="1" lang="en-US" altLang="ja-JP" dirty="0" err="1"/>
              <a:t>github</a:t>
            </a:r>
            <a:r>
              <a:rPr kumimoji="1" lang="en-US" altLang="ja-JP" dirty="0"/>
              <a:t>, but it is currently set to private repository.</a:t>
            </a:r>
          </a:p>
          <a:p>
            <a:r>
              <a:rPr kumimoji="1" lang="en-US" altLang="ja-JP" dirty="0"/>
              <a:t>We now plan to release it to the public as a simple framework for in-situ processing after evaluation on the </a:t>
            </a:r>
            <a:r>
              <a:rPr kumimoji="1" lang="en-US" altLang="ja-JP" dirty="0" err="1"/>
              <a:t>Fugaku</a:t>
            </a:r>
            <a:r>
              <a:rPr kumimoji="1" lang="en-US" altLang="ja-JP" dirty="0"/>
              <a:t> system.</a:t>
            </a:r>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18</a:t>
            </a:fld>
            <a:endParaRPr kumimoji="1" lang="ja-JP" altLang="en-US"/>
          </a:p>
        </p:txBody>
      </p:sp>
    </p:spTree>
    <p:extLst>
      <p:ext uri="{BB962C8B-B14F-4D97-AF65-F5344CB8AC3E}">
        <p14:creationId xmlns:p14="http://schemas.microsoft.com/office/powerpoint/2010/main" val="11978263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Here is an experimental result. This graph shows the changes of KD divergence for the simulation results.</a:t>
            </a:r>
          </a:p>
          <a:p>
            <a:r>
              <a:rPr kumimoji="1" lang="en-US" altLang="ja-JP" dirty="0"/>
              <a:t>These are input parameters used for this experiment.</a:t>
            </a:r>
          </a:p>
          <a:p>
            <a:endParaRPr kumimoji="1" lang="en-US" altLang="ja-JP" dirty="0"/>
          </a:p>
          <a:p>
            <a:r>
              <a:rPr kumimoji="1" lang="en-US" altLang="ja-JP" dirty="0"/>
              <a:t>The results show that the state changes are relatively low in the first half of the time domain, and the changes are high in the second half of the time domain.</a:t>
            </a:r>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19</a:t>
            </a:fld>
            <a:endParaRPr kumimoji="1" lang="ja-JP" altLang="en-US"/>
          </a:p>
        </p:txBody>
      </p:sp>
    </p:spTree>
    <p:extLst>
      <p:ext uri="{BB962C8B-B14F-4D97-AF65-F5344CB8AC3E}">
        <p14:creationId xmlns:p14="http://schemas.microsoft.com/office/powerpoint/2010/main" val="2247623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First, I would like to briefly introduce background of our work. I think you already know, at the RIKEN Center for Computational Science (R-CCS), the K computer was decommissioned in August 2019 (two thousand nineteen) after several years of continuous service operation, and the </a:t>
            </a:r>
            <a:r>
              <a:rPr kumimoji="1" lang="en-US" altLang="ja-JP" dirty="0" err="1"/>
              <a:t>Fugaku</a:t>
            </a:r>
            <a:r>
              <a:rPr kumimoji="1" lang="en-US" altLang="ja-JP" dirty="0"/>
              <a:t> supercomputer began to be used for shared use in March 2020 (two thousand twenty). The </a:t>
            </a:r>
            <a:r>
              <a:rPr kumimoji="1" lang="en-US" altLang="ja-JP" dirty="0" err="1"/>
              <a:t>fugaku</a:t>
            </a:r>
            <a:r>
              <a:rPr kumimoji="1" lang="en-US" altLang="ja-JP" dirty="0"/>
              <a:t> system is consist of more than 150,000 (one hundred fifty thousand) processing nodes and its peak performance is 537 (five hundred thirty-seven) </a:t>
            </a:r>
            <a:r>
              <a:rPr kumimoji="1" lang="en-US" altLang="ja-JP" dirty="0" err="1"/>
              <a:t>PetaFLOPS</a:t>
            </a:r>
            <a:r>
              <a:rPr kumimoji="1" lang="en-US" altLang="ja-JP" dirty="0"/>
              <a:t>.</a:t>
            </a:r>
            <a:br>
              <a:rPr kumimoji="1" lang="en-US" altLang="ja-JP" dirty="0"/>
            </a:br>
            <a:br>
              <a:rPr kumimoji="1" lang="en-US" altLang="ja-JP" dirty="0"/>
            </a:br>
            <a:r>
              <a:rPr kumimoji="1" lang="en-US" altLang="ja-JP" dirty="0"/>
              <a:t>And it was awarded first place on the TOP500 (five hundred) list - the best-known supercomputing benchmark, as well as HPCG, a measure of supercomputer performance on real-world applications, and HPL-AI, which ranks computers on artificial intelligence related tasks, and Graph500 (five hundred), which gauges a computer's ability to handle data-intensive loads.</a:t>
            </a:r>
          </a:p>
          <a:p>
            <a:endParaRPr kumimoji="1" lang="en-US" altLang="ja-JP" dirty="0"/>
          </a:p>
          <a:p>
            <a:r>
              <a:rPr kumimoji="1" lang="en-US" altLang="ja-JP" dirty="0"/>
              <a:t>Numerical simulations run on such state-of-the-art HPC system become more detailed and complicated, and as a result, its outputs have a much higher </a:t>
            </a:r>
            <a:r>
              <a:rPr kumimoji="1" lang="en-US" altLang="ja-JP" dirty="0" err="1"/>
              <a:t>spatio</a:t>
            </a:r>
            <a:r>
              <a:rPr kumimoji="1" lang="en-US" altLang="ja-JP" dirty="0"/>
              <a:t>-temporal resolution. (CLICK). So, it makes the visualization and analysis tasks even more challenging.</a:t>
            </a:r>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2</a:t>
            </a:fld>
            <a:endParaRPr kumimoji="1" lang="ja-JP" altLang="en-US"/>
          </a:p>
        </p:txBody>
      </p:sp>
    </p:spTree>
    <p:extLst>
      <p:ext uri="{BB962C8B-B14F-4D97-AF65-F5344CB8AC3E}">
        <p14:creationId xmlns:p14="http://schemas.microsoft.com/office/powerpoint/2010/main" val="28205410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This table shows the number of generated visualization images using our method and its reduction rate, when using R as being 5 and 10.</a:t>
            </a:r>
          </a:p>
          <a:p>
            <a:r>
              <a:rPr kumimoji="1" lang="en-US" altLang="ja-JP" dirty="0" err="1"/>
              <a:t>Dthr</a:t>
            </a:r>
            <a:r>
              <a:rPr kumimoji="1" lang="en-US" altLang="ja-JP" dirty="0"/>
              <a:t> is threshold for the KL divergence, the result for the </a:t>
            </a:r>
            <a:r>
              <a:rPr kumimoji="1" lang="en-US" altLang="ja-JP" dirty="0" err="1"/>
              <a:t>Dthr</a:t>
            </a:r>
            <a:r>
              <a:rPr kumimoji="1" lang="en-US" altLang="ja-JP" dirty="0"/>
              <a:t> of 0 represent a result without our method.</a:t>
            </a:r>
          </a:p>
          <a:p>
            <a:endParaRPr kumimoji="1" lang="en-US" altLang="ja-JP" dirty="0"/>
          </a:p>
          <a:p>
            <a:r>
              <a:rPr kumimoji="1" lang="en" altLang="ja-JP" dirty="0"/>
              <a:t>From this result, it can be confirmed that the image reduction rate increases as </a:t>
            </a:r>
            <a:r>
              <a:rPr kumimoji="1" lang="en" altLang="ja-JP" dirty="0" err="1"/>
              <a:t>Dthr</a:t>
            </a:r>
            <a:r>
              <a:rPr kumimoji="1" lang="en" altLang="ja-JP" dirty="0"/>
              <a:t> is increased, and when </a:t>
            </a:r>
            <a:r>
              <a:rPr kumimoji="1" lang="en" altLang="ja-JP" dirty="0" err="1"/>
              <a:t>Dthr</a:t>
            </a:r>
            <a:r>
              <a:rPr kumimoji="1" lang="en" altLang="ja-JP" dirty="0"/>
              <a:t> is 0.05, the number of images is reduced by approximately 50%.</a:t>
            </a:r>
            <a:endParaRPr kumimoji="1" lang="ja-JP" altLang="en-US"/>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20</a:t>
            </a:fld>
            <a:endParaRPr kumimoji="1" lang="ja-JP" altLang="en-US"/>
          </a:p>
        </p:txBody>
      </p:sp>
    </p:spTree>
    <p:extLst>
      <p:ext uri="{BB962C8B-B14F-4D97-AF65-F5344CB8AC3E}">
        <p14:creationId xmlns:p14="http://schemas.microsoft.com/office/powerpoint/2010/main" val="39028799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We show the resulting movies created with and without our proposed in-situ visualization method.</a:t>
            </a:r>
          </a:p>
          <a:p>
            <a:endParaRPr kumimoji="1" lang="en-US" altLang="ja-JP" dirty="0"/>
          </a:p>
          <a:p>
            <a:r>
              <a:rPr kumimoji="1" lang="en-US" altLang="ja-JP" dirty="0"/>
              <a:t>Left one is an original rendering movie created by using images at all of the simulation timesteps.</a:t>
            </a:r>
          </a:p>
          <a:p>
            <a:endParaRPr kumimoji="1" lang="en-US" altLang="ja-JP" dirty="0"/>
          </a:p>
          <a:p>
            <a:r>
              <a:rPr kumimoji="1" lang="en-US" altLang="ja-JP" dirty="0"/>
              <a:t>Middle one and right one are rendering movies generated by using our proposed method.</a:t>
            </a:r>
          </a:p>
          <a:p>
            <a:r>
              <a:rPr kumimoji="1" lang="en-US" altLang="ja-JP" dirty="0"/>
              <a:t>Although both movies are created by using approximately half of the original images, they look almost identical to the original movie.</a:t>
            </a:r>
          </a:p>
          <a:p>
            <a:endParaRPr kumimoji="1" lang="en-US" altLang="ja-JP" dirty="0"/>
          </a:p>
          <a:p>
            <a:r>
              <a:rPr kumimoji="1" lang="en-US" altLang="ja-JP" dirty="0"/>
              <a:t>We also received feedbacks from the domain specialists that we can confirm the significant phenomenon of the state changes occurred in the second half of the simulation results on the movies.</a:t>
            </a:r>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21</a:t>
            </a:fld>
            <a:endParaRPr kumimoji="1" lang="ja-JP" altLang="en-US"/>
          </a:p>
        </p:txBody>
      </p:sp>
    </p:spTree>
    <p:extLst>
      <p:ext uri="{BB962C8B-B14F-4D97-AF65-F5344CB8AC3E}">
        <p14:creationId xmlns:p14="http://schemas.microsoft.com/office/powerpoint/2010/main" val="28589487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Finally, I would like to conclude our talk here.</a:t>
            </a:r>
          </a:p>
          <a:p>
            <a:endParaRPr kumimoji="1" lang="en-US" altLang="ja-JP" dirty="0"/>
          </a:p>
          <a:p>
            <a:r>
              <a:rPr kumimoji="1" lang="en-US" altLang="ja-JP" dirty="0"/>
              <a:t>In this talk, first, I introduced our previous methods for large data visualization on HPC systems. And then, I explained about smart in-situ visualization focusing on time-to-discover not only time-to-solution/rendering.</a:t>
            </a:r>
          </a:p>
          <a:p>
            <a:r>
              <a:rPr kumimoji="1" lang="en-US" altLang="ja-JP" dirty="0"/>
              <a:t>In particularly, I gave a detailed explanation of adaptive timestep selection method for smart in-situ visualization.</a:t>
            </a:r>
            <a:endParaRPr kumimoji="1" lang="ja-JP" altLang="en-US"/>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22</a:t>
            </a:fld>
            <a:endParaRPr kumimoji="1" lang="ja-JP" altLang="en-US"/>
          </a:p>
        </p:txBody>
      </p:sp>
    </p:spTree>
    <p:extLst>
      <p:ext uri="{BB962C8B-B14F-4D97-AF65-F5344CB8AC3E}">
        <p14:creationId xmlns:p14="http://schemas.microsoft.com/office/powerpoint/2010/main" val="27977280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In future work, we have a plan to develop a technique for optimal parameter estimation for the time intervals used in our adaptive method, and also to tune and evaluate our in-situ framework on </a:t>
            </a:r>
            <a:r>
              <a:rPr kumimoji="1" lang="en-US" altLang="ja-JP" dirty="0" err="1"/>
              <a:t>Fugaku</a:t>
            </a:r>
            <a:r>
              <a:rPr kumimoji="1" lang="en-US" altLang="ja-JP" dirty="0"/>
              <a:t> and other HPC systems.</a:t>
            </a:r>
          </a:p>
          <a:p>
            <a:endParaRPr kumimoji="1" lang="en-US" altLang="ja-JP" dirty="0"/>
          </a:p>
          <a:p>
            <a:r>
              <a:rPr kumimoji="1" lang="en-US" altLang="ja-JP" dirty="0"/>
              <a:t>And now, we are also investigating an adaptive viewpoint selection technique without missing significant physical phenomenon from the detailed simulation results.</a:t>
            </a:r>
          </a:p>
          <a:p>
            <a:endParaRPr kumimoji="1" lang="ja-JP" altLang="en-US"/>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23</a:t>
            </a:fld>
            <a:endParaRPr kumimoji="1" lang="ja-JP" altLang="en-US"/>
          </a:p>
        </p:txBody>
      </p:sp>
    </p:spTree>
    <p:extLst>
      <p:ext uri="{BB962C8B-B14F-4D97-AF65-F5344CB8AC3E}">
        <p14:creationId xmlns:p14="http://schemas.microsoft.com/office/powerpoint/2010/main" val="1342324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To cope with such situations in the area of high-performance computing, there are great expectations for in-situ visualization, which is a technique to visualize simulation data as it is generated.</a:t>
            </a:r>
          </a:p>
          <a:p>
            <a:endParaRPr kumimoji="1" lang="en-US" altLang="ja-JP" dirty="0"/>
          </a:p>
          <a:p>
            <a:r>
              <a:rPr kumimoji="1" lang="en-US" altLang="ja-JP" dirty="0"/>
              <a:t>Classical visualization approach, which called as post-hoc visualization, transfers the simulation data to the visualization PC with GPUs, and then render it interactively with GPU acceleration techniques. However, in this approach, data I/O for the simulation data is very expensive, and this data bottleneck makes visualization practically impossible for HPC-scale dataset.</a:t>
            </a:r>
          </a:p>
          <a:p>
            <a:endParaRPr kumimoji="1" lang="en-US" altLang="ja-JP" dirty="0"/>
          </a:p>
          <a:p>
            <a:r>
              <a:rPr kumimoji="1" lang="en-US" altLang="ja-JP" dirty="0"/>
              <a:t>In contrast, In-situ visualization approach, which renders data as it is being generated from simulation on HPC environment, can avoid data I/O and is widely regarded its necessity in the area of high-performance computing.</a:t>
            </a:r>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3</a:t>
            </a:fld>
            <a:endParaRPr kumimoji="1" lang="ja-JP" altLang="en-US"/>
          </a:p>
        </p:txBody>
      </p:sp>
    </p:spTree>
    <p:extLst>
      <p:ext uri="{BB962C8B-B14F-4D97-AF65-F5344CB8AC3E}">
        <p14:creationId xmlns:p14="http://schemas.microsoft.com/office/powerpoint/2010/main" val="1457405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200" kern="1200" dirty="0">
                <a:solidFill>
                  <a:schemeClr val="tx1"/>
                </a:solidFill>
                <a:effectLst/>
                <a:latin typeface="+mn-lt"/>
                <a:ea typeface="+mn-ea"/>
                <a:cs typeface="+mn-cs"/>
              </a:rPr>
              <a:t>In our group, we have been working with large data visualization since the K computer operational period, targeting large-scale simulation results.</a:t>
            </a:r>
            <a:r>
              <a:rPr lang="ja-JP" altLang="ja-JP">
                <a:effectLst/>
              </a:rPr>
              <a:t> </a:t>
            </a:r>
            <a:br>
              <a:rPr lang="en-US" altLang="ja-JP" dirty="0">
                <a:effectLst/>
              </a:rPr>
            </a:br>
            <a:endParaRPr lang="en-US" altLang="ja-JP" dirty="0">
              <a:effectLst/>
            </a:endParaRPr>
          </a:p>
          <a:p>
            <a:r>
              <a:rPr lang="en-US" altLang="ja-JP" dirty="0">
                <a:effectLst/>
              </a:rPr>
              <a:t>What we are introducing here is a parallel rendering method for large-scale distributed volume dataset generated from HPC systems. In common volume rendering, visibility ordering is required during rendering process, and can cause performance degradation when rendering large-scale data. Especially, in the case of large-scale unstructured volume in distributed computing environment, it causes not only performance degradation but also significant rendering artifacts.</a:t>
            </a:r>
          </a:p>
          <a:p>
            <a:endParaRPr kumimoji="1" lang="en-US" altLang="ja-JP" dirty="0">
              <a:effectLst/>
            </a:endParaRPr>
          </a:p>
          <a:p>
            <a:r>
              <a:rPr kumimoji="1" lang="en-US" altLang="ja-JP" dirty="0">
                <a:effectLst/>
              </a:rPr>
              <a:t>We have developed an order-independent parallel rendering method that eliminates the visibility ordering by using a probabilistic approach, and have achieved efficient rendering for large-scale unstructured volume dataset.</a:t>
            </a:r>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4</a:t>
            </a:fld>
            <a:endParaRPr kumimoji="1" lang="ja-JP" altLang="en-US"/>
          </a:p>
        </p:txBody>
      </p:sp>
    </p:spTree>
    <p:extLst>
      <p:ext uri="{BB962C8B-B14F-4D97-AF65-F5344CB8AC3E}">
        <p14:creationId xmlns:p14="http://schemas.microsoft.com/office/powerpoint/2010/main" val="3810018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In addition, we also have proposed a method to realize interactive data exploration for in-situ visualization.</a:t>
            </a:r>
          </a:p>
          <a:p>
            <a:endParaRPr kumimoji="1" lang="en-US" altLang="ja-JP" dirty="0"/>
          </a:p>
          <a:p>
            <a:r>
              <a:rPr kumimoji="1" lang="en-US" altLang="ja-JP" dirty="0"/>
              <a:t>In general, in in-situ visualization, since the images not volume dataset are generated as an output from the system, the camera position and direction cannot be changed after execution, and exploratory operations based on the rendering image results have been constrained.</a:t>
            </a:r>
          </a:p>
          <a:p>
            <a:endParaRPr kumimoji="1" lang="en-US" altLang="ja-JP" dirty="0"/>
          </a:p>
          <a:p>
            <a:r>
              <a:rPr kumimoji="1" lang="en-US" altLang="ja-JP" dirty="0"/>
              <a:t>In the method presented here, a large number of cameras are placed in the visualization space and rendered the scene as omni-direction images, which enable free walk-through data exploration in </a:t>
            </a:r>
            <a:r>
              <a:rPr kumimoji="1" lang="en-US" altLang="ja-JP" dirty="0" err="1"/>
              <a:t>spatio</a:t>
            </a:r>
            <a:r>
              <a:rPr kumimoji="1" lang="en-US" altLang="ja-JP" dirty="0"/>
              <a:t>-temporal space by interactively and freely manipulating the viewpoint after in-situ processing.</a:t>
            </a:r>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5</a:t>
            </a:fld>
            <a:endParaRPr kumimoji="1" lang="ja-JP" altLang="en-US"/>
          </a:p>
        </p:txBody>
      </p:sp>
    </p:spTree>
    <p:extLst>
      <p:ext uri="{BB962C8B-B14F-4D97-AF65-F5344CB8AC3E}">
        <p14:creationId xmlns:p14="http://schemas.microsoft.com/office/powerpoint/2010/main" val="2649414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In addition to our methods, various other techniques and frameworks for in-situ visualization have been proposed to realize efficient visualization for large-scale numerical simulations on HPC environments, and to significantly reduce the time from simulation to visualization.</a:t>
            </a:r>
          </a:p>
          <a:p>
            <a:endParaRPr kumimoji="1" lang="en-US" altLang="ja-JP" dirty="0"/>
          </a:p>
          <a:p>
            <a:r>
              <a:rPr kumimoji="1" lang="en-US" altLang="ja-JP" dirty="0"/>
              <a:t>However, since most of these in-situ approaches require pre-defined visualization parameters before system execution and are executed as batch-job system, a large amount of image dataset or movie files is generated after the processing is completed.</a:t>
            </a:r>
          </a:p>
          <a:p>
            <a:endParaRPr kumimoji="1" lang="en-US" altLang="ja-JP" dirty="0"/>
          </a:p>
          <a:p>
            <a:r>
              <a:rPr kumimoji="1" lang="en-US" altLang="ja-JP" dirty="0"/>
              <a:t>(CLICK)</a:t>
            </a:r>
          </a:p>
          <a:p>
            <a:endParaRPr kumimoji="1" lang="en-US" altLang="ja-JP" dirty="0"/>
          </a:p>
          <a:p>
            <a:r>
              <a:rPr kumimoji="1" lang="en-US" altLang="ja-JP" dirty="0"/>
              <a:t>As a result, there is a new situation (CLICK) in which it is difficult to gain insight into the data and facilitate its understanding.</a:t>
            </a:r>
          </a:p>
          <a:p>
            <a:endParaRPr kumimoji="1" lang="en-US" altLang="ja-JP" dirty="0"/>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6</a:t>
            </a:fld>
            <a:endParaRPr kumimoji="1" lang="ja-JP" altLang="en-US"/>
          </a:p>
        </p:txBody>
      </p:sp>
    </p:spTree>
    <p:extLst>
      <p:ext uri="{BB962C8B-B14F-4D97-AF65-F5344CB8AC3E}">
        <p14:creationId xmlns:p14="http://schemas.microsoft.com/office/powerpoint/2010/main" val="3011134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To overcome these problems, in our group, we are now trying to develop a smart in-situ visualization focusing on not only the rendering performance and data exploration but to reduce the time-to-discover to obtain scientific knowledge from the numerical simulation results by eliminating unnecessary rendering or image generation processes.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Currently, we are now focusing on a technique to identify </a:t>
            </a:r>
            <a:r>
              <a:rPr lang="en" altLang="ja-JP" dirty="0"/>
              <a:t>the </a:t>
            </a:r>
            <a:r>
              <a:rPr lang="en" altLang="ja-JP" dirty="0" err="1"/>
              <a:t>spatio</a:t>
            </a:r>
            <a:r>
              <a:rPr lang="en" altLang="ja-JP" dirty="0"/>
              <a:t>-temporal region to be visualized by automatically evaluating the state changes for the simulation dataset to be calculated, and are </a:t>
            </a:r>
            <a:r>
              <a:rPr kumimoji="1" lang="en" altLang="ja-JP" dirty="0"/>
              <a:t>developing adaptive sampling methods for in-situ visualization using time and space as evaluation criteria.</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dirty="0"/>
              <a:t>In this talk, I will introduce adaptive time sampling method for in-situ visualization.</a:t>
            </a:r>
            <a:endParaRPr kumimoji="1" lang="ja-JP" altLang="en-US" dirty="0"/>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7</a:t>
            </a:fld>
            <a:endParaRPr kumimoji="1" lang="ja-JP" altLang="en-US"/>
          </a:p>
        </p:txBody>
      </p:sp>
    </p:spTree>
    <p:extLst>
      <p:ext uri="{BB962C8B-B14F-4D97-AF65-F5344CB8AC3E}">
        <p14:creationId xmlns:p14="http://schemas.microsoft.com/office/powerpoint/2010/main" val="5312077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Our in-situ timestep selection is a technique based on the amount of changes of physical quantities between the simulation timesteps, and, by using our technique, it's very helpful for the data I/O and visualization cost savings, and then it might be easy to find the important features related to the correct understanding of the underlying physical phenomena.</a:t>
            </a:r>
            <a:endParaRPr kumimoji="1" lang="ja-JP" altLang="en-US"/>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8</a:t>
            </a:fld>
            <a:endParaRPr kumimoji="1" lang="ja-JP" altLang="en-US"/>
          </a:p>
        </p:txBody>
      </p:sp>
    </p:spTree>
    <p:extLst>
      <p:ext uri="{BB962C8B-B14F-4D97-AF65-F5344CB8AC3E}">
        <p14:creationId xmlns:p14="http://schemas.microsoft.com/office/powerpoint/2010/main" val="2089401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Our in-situ timestep selection technique is composed of mainly two processes. One is a process to calculate </a:t>
            </a:r>
            <a:r>
              <a:rPr kumimoji="1" lang="en-US" altLang="ja-JP" dirty="0" err="1"/>
              <a:t>spatio</a:t>
            </a:r>
            <a:r>
              <a:rPr kumimoji="1" lang="en-US" altLang="ja-JP" dirty="0"/>
              <a:t>-temporal variations between volumes. Second one is adaptive timestep sampling to find the important temporal regions need to be visualized.</a:t>
            </a:r>
            <a:endParaRPr kumimoji="1" lang="ja-JP" altLang="en-US"/>
          </a:p>
        </p:txBody>
      </p:sp>
      <p:sp>
        <p:nvSpPr>
          <p:cNvPr id="4" name="スライド番号プレースホルダー 3"/>
          <p:cNvSpPr>
            <a:spLocks noGrp="1"/>
          </p:cNvSpPr>
          <p:nvPr>
            <p:ph type="sldNum" sz="quarter" idx="5"/>
          </p:nvPr>
        </p:nvSpPr>
        <p:spPr/>
        <p:txBody>
          <a:bodyPr/>
          <a:lstStyle/>
          <a:p>
            <a:fld id="{20A9A60F-8FEC-374A-88D3-09D44E9FD10A}" type="slidenum">
              <a:rPr kumimoji="1" lang="ja-JP" altLang="en-US" smtClean="0"/>
              <a:t>9</a:t>
            </a:fld>
            <a:endParaRPr kumimoji="1" lang="ja-JP" altLang="en-US"/>
          </a:p>
        </p:txBody>
      </p:sp>
    </p:spTree>
    <p:extLst>
      <p:ext uri="{BB962C8B-B14F-4D97-AF65-F5344CB8AC3E}">
        <p14:creationId xmlns:p14="http://schemas.microsoft.com/office/powerpoint/2010/main" val="1417004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18D78D65-64D8-2940-AC88-70484F410315}" type="datetimeFigureOut">
              <a:rPr kumimoji="1" lang="ja-JP" altLang="en-US" smtClean="0"/>
              <a:t>2021/7/22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1863136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8D78D65-64D8-2940-AC88-70484F410315}" type="datetimeFigureOut">
              <a:rPr kumimoji="1" lang="ja-JP" altLang="en-US" smtClean="0"/>
              <a:t>2021/7/22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1027661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8D78D65-64D8-2940-AC88-70484F410315}" type="datetimeFigureOut">
              <a:rPr kumimoji="1" lang="ja-JP" altLang="en-US" smtClean="0"/>
              <a:t>2021/7/22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2913115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8D78D65-64D8-2940-AC88-70484F410315}" type="datetimeFigureOut">
              <a:rPr kumimoji="1" lang="ja-JP" altLang="en-US" smtClean="0"/>
              <a:t>2021/7/22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42756937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18D78D65-64D8-2940-AC88-70484F410315}" type="datetimeFigureOut">
              <a:rPr kumimoji="1" lang="ja-JP" altLang="en-US" smtClean="0"/>
              <a:t>2021/7/22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3502667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8D78D65-64D8-2940-AC88-70484F410315}" type="datetimeFigureOut">
              <a:rPr kumimoji="1" lang="ja-JP" altLang="en-US" smtClean="0"/>
              <a:t>2021/7/22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2918744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18D78D65-64D8-2940-AC88-70484F410315}" type="datetimeFigureOut">
              <a:rPr kumimoji="1" lang="ja-JP" altLang="en-US" smtClean="0"/>
              <a:t>2021/7/22</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57943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18D78D65-64D8-2940-AC88-70484F410315}" type="datetimeFigureOut">
              <a:rPr kumimoji="1" lang="ja-JP" altLang="en-US" smtClean="0"/>
              <a:t>2021/7/22</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26434484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D78D65-64D8-2940-AC88-70484F410315}" type="datetimeFigureOut">
              <a:rPr kumimoji="1" lang="ja-JP" altLang="en-US" smtClean="0"/>
              <a:t>2021/7/22</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14359357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18D78D65-64D8-2940-AC88-70484F410315}" type="datetimeFigureOut">
              <a:rPr kumimoji="1" lang="ja-JP" altLang="en-US" smtClean="0"/>
              <a:t>2021/7/22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4066337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18D78D65-64D8-2940-AC88-70484F410315}" type="datetimeFigureOut">
              <a:rPr kumimoji="1" lang="ja-JP" altLang="en-US" smtClean="0"/>
              <a:t>2021/7/22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1255492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D78D65-64D8-2940-AC88-70484F410315}" type="datetimeFigureOut">
              <a:rPr kumimoji="1" lang="ja-JP" altLang="en-US" smtClean="0"/>
              <a:t>2021/7/22</a:t>
            </a:fld>
            <a:endParaRPr kumimoji="1" lang="ja-JP"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43F915-22A9-B940-AE53-181F7864E849}" type="slidenum">
              <a:rPr kumimoji="1" lang="ja-JP" altLang="en-US" smtClean="0"/>
              <a:t>‹#›</a:t>
            </a:fld>
            <a:endParaRPr kumimoji="1" lang="ja-JP" altLang="en-US"/>
          </a:p>
        </p:txBody>
      </p:sp>
    </p:spTree>
    <p:extLst>
      <p:ext uri="{BB962C8B-B14F-4D97-AF65-F5344CB8AC3E}">
        <p14:creationId xmlns:p14="http://schemas.microsoft.com/office/powerpoint/2010/main" val="7615745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6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9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2.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1.jpeg"/><Relationship Id="rId5" Type="http://schemas.openxmlformats.org/officeDocument/2006/relationships/image" Target="../media/image30.jpe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notesSlide" Target="../notesSlides/notesSlide21.xml"/><Relationship Id="rId3" Type="http://schemas.microsoft.com/office/2007/relationships/media" Target="../media/media5.mp4"/><Relationship Id="rId7"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video" Target="../media/media6.mp4"/><Relationship Id="rId11" Type="http://schemas.openxmlformats.org/officeDocument/2006/relationships/image" Target="../media/image36.png"/><Relationship Id="rId5" Type="http://schemas.microsoft.com/office/2007/relationships/media" Target="../media/media6.mp4"/><Relationship Id="rId10" Type="http://schemas.openxmlformats.org/officeDocument/2006/relationships/image" Target="../media/image35.png"/><Relationship Id="rId4" Type="http://schemas.openxmlformats.org/officeDocument/2006/relationships/video" Target="../media/media5.mp4"/><Relationship Id="rId9" Type="http://schemas.openxmlformats.org/officeDocument/2006/relationships/image" Target="../media/image3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3" Type="http://schemas.openxmlformats.org/officeDocument/2006/relationships/slideLayout" Target="../slideLayouts/slideLayout2.xml"/><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notesSlide" Target="../notesSlides/notesSlide4.xml"/><Relationship Id="rId9" Type="http://schemas.openxmlformats.org/officeDocument/2006/relationships/image" Target="../media/image14.png"/><Relationship Id="rId14" Type="http://schemas.openxmlformats.org/officeDocument/2006/relationships/image" Target="../media/image19.png"/></Relationships>
</file>

<file path=ppt/slides/_rels/slide5.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slideLayout" Target="../slideLayouts/slideLayout2.xml"/><Relationship Id="rId7" Type="http://schemas.openxmlformats.org/officeDocument/2006/relationships/image" Target="../media/image22.emf"/><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tiff"/><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F77098-B7CF-2B42-B5B7-BD57317904A2}"/>
              </a:ext>
            </a:extLst>
          </p:cNvPr>
          <p:cNvSpPr>
            <a:spLocks noGrp="1"/>
          </p:cNvSpPr>
          <p:nvPr>
            <p:ph type="ctrTitle"/>
          </p:nvPr>
        </p:nvSpPr>
        <p:spPr>
          <a:xfrm>
            <a:off x="0" y="1122363"/>
            <a:ext cx="12192000" cy="2387600"/>
          </a:xfrm>
        </p:spPr>
        <p:txBody>
          <a:bodyPr>
            <a:noAutofit/>
          </a:bodyPr>
          <a:lstStyle/>
          <a:p>
            <a:r>
              <a:rPr kumimoji="1" lang="en-US" altLang="ja-JP" sz="4800" b="1" dirty="0"/>
              <a:t>Smart In-situ Visualization</a:t>
            </a:r>
            <a:br>
              <a:rPr kumimoji="1" lang="en-US" altLang="ja-JP" sz="4800" b="1" dirty="0"/>
            </a:br>
            <a:r>
              <a:rPr kumimoji="1" lang="en-US" altLang="ja-JP" sz="4800" b="1" dirty="0"/>
              <a:t>for Large-scale Numerical Simulations</a:t>
            </a:r>
            <a:br>
              <a:rPr kumimoji="1" lang="en-US" altLang="ja-JP" sz="4800" b="1" dirty="0"/>
            </a:br>
            <a:r>
              <a:rPr kumimoji="1" lang="en-US" altLang="ja-JP" sz="4800" b="1" dirty="0"/>
              <a:t>Aiming at Efficient Knowledge Acquisition</a:t>
            </a:r>
            <a:endParaRPr kumimoji="1" lang="ja-JP" altLang="en-US" sz="4800" b="1"/>
          </a:p>
        </p:txBody>
      </p:sp>
      <p:sp>
        <p:nvSpPr>
          <p:cNvPr id="3" name="字幕 2">
            <a:extLst>
              <a:ext uri="{FF2B5EF4-FFF2-40B4-BE49-F238E27FC236}">
                <a16:creationId xmlns:a16="http://schemas.microsoft.com/office/drawing/2014/main" id="{E69F944A-7E8E-1149-9E23-F0E11BF88D10}"/>
              </a:ext>
            </a:extLst>
          </p:cNvPr>
          <p:cNvSpPr>
            <a:spLocks noGrp="1"/>
          </p:cNvSpPr>
          <p:nvPr>
            <p:ph type="subTitle" idx="1"/>
          </p:nvPr>
        </p:nvSpPr>
        <p:spPr>
          <a:xfrm>
            <a:off x="0" y="4038598"/>
            <a:ext cx="12192000" cy="2819401"/>
          </a:xfrm>
        </p:spPr>
        <p:txBody>
          <a:bodyPr>
            <a:normAutofit/>
          </a:bodyPr>
          <a:lstStyle/>
          <a:p>
            <a:r>
              <a:rPr kumimoji="1" lang="en-US" altLang="ja-JP" sz="3200" b="1" dirty="0" err="1"/>
              <a:t>Naohisa</a:t>
            </a:r>
            <a:r>
              <a:rPr kumimoji="1" lang="en-US" altLang="ja-JP" sz="3200" b="1" dirty="0"/>
              <a:t> Sakamoto</a:t>
            </a:r>
            <a:br>
              <a:rPr kumimoji="1" lang="en-US" altLang="ja-JP" sz="3200" b="1" dirty="0"/>
            </a:br>
            <a:r>
              <a:rPr lang="en-US" altLang="ja-JP" sz="1800" dirty="0" err="1"/>
              <a:t>naohisa.sakamoto@people.kobe-u.ac.jp</a:t>
            </a:r>
            <a:endParaRPr lang="en-US" altLang="ja-JP" sz="1800" dirty="0"/>
          </a:p>
          <a:p>
            <a:r>
              <a:rPr lang="en-US" altLang="ja-JP" dirty="0"/>
              <a:t>Kobe University / RIKEN R-CCS</a:t>
            </a:r>
            <a:br>
              <a:rPr lang="en-US" altLang="ja-JP" dirty="0"/>
            </a:br>
            <a:r>
              <a:rPr kumimoji="1" lang="en-US" altLang="ja-JP" dirty="0"/>
              <a:t>Kobe, Japan</a:t>
            </a:r>
          </a:p>
          <a:p>
            <a:br>
              <a:rPr lang="en-US" altLang="ja-JP" sz="1800" dirty="0"/>
            </a:br>
            <a:br>
              <a:rPr lang="en-US" altLang="ja-JP" sz="1800" dirty="0"/>
            </a:br>
            <a:r>
              <a:rPr lang="en-US" altLang="ja-JP" sz="1800" dirty="0"/>
              <a:t>The 4</a:t>
            </a:r>
            <a:r>
              <a:rPr lang="en-US" altLang="ja-JP" sz="1800" baseline="30000" dirty="0"/>
              <a:t>th</a:t>
            </a:r>
            <a:r>
              <a:rPr lang="en-US" altLang="ja-JP" sz="1800" dirty="0"/>
              <a:t> China-Japan Joint Visualization Workshop</a:t>
            </a:r>
            <a:br>
              <a:rPr lang="en-US" altLang="ja-JP" sz="1800" dirty="0"/>
            </a:br>
            <a:r>
              <a:rPr lang="en-US" altLang="ja-JP" sz="1800" dirty="0"/>
              <a:t>July 24, Wuhan, China (Online)</a:t>
            </a:r>
          </a:p>
        </p:txBody>
      </p:sp>
      <p:pic>
        <p:nvPicPr>
          <p:cNvPr id="7" name="図 6">
            <a:extLst>
              <a:ext uri="{FF2B5EF4-FFF2-40B4-BE49-F238E27FC236}">
                <a16:creationId xmlns:a16="http://schemas.microsoft.com/office/drawing/2014/main" id="{C9BE8FD5-B552-C14F-991F-250858890B68}"/>
              </a:ext>
            </a:extLst>
          </p:cNvPr>
          <p:cNvPicPr>
            <a:picLocks noChangeAspect="1"/>
          </p:cNvPicPr>
          <p:nvPr/>
        </p:nvPicPr>
        <p:blipFill rotWithShape="1">
          <a:blip r:embed="rId3"/>
          <a:srcRect t="7965" b="14196"/>
          <a:stretch/>
        </p:blipFill>
        <p:spPr>
          <a:xfrm>
            <a:off x="2157998" y="4146091"/>
            <a:ext cx="1681488" cy="1196651"/>
          </a:xfrm>
          <a:prstGeom prst="rect">
            <a:avLst/>
          </a:prstGeom>
        </p:spPr>
      </p:pic>
      <p:pic>
        <p:nvPicPr>
          <p:cNvPr id="9" name="図 8">
            <a:extLst>
              <a:ext uri="{FF2B5EF4-FFF2-40B4-BE49-F238E27FC236}">
                <a16:creationId xmlns:a16="http://schemas.microsoft.com/office/drawing/2014/main" id="{8C49061C-E7A6-FC41-B5CF-2417223329AC}"/>
              </a:ext>
            </a:extLst>
          </p:cNvPr>
          <p:cNvPicPr>
            <a:picLocks noChangeAspect="1"/>
          </p:cNvPicPr>
          <p:nvPr/>
        </p:nvPicPr>
        <p:blipFill>
          <a:blip r:embed="rId4"/>
          <a:stretch>
            <a:fillRect/>
          </a:stretch>
        </p:blipFill>
        <p:spPr>
          <a:xfrm>
            <a:off x="8296717" y="4146092"/>
            <a:ext cx="1595535" cy="1196651"/>
          </a:xfrm>
          <a:prstGeom prst="rect">
            <a:avLst/>
          </a:prstGeom>
        </p:spPr>
      </p:pic>
    </p:spTree>
    <p:extLst>
      <p:ext uri="{BB962C8B-B14F-4D97-AF65-F5344CB8AC3E}">
        <p14:creationId xmlns:p14="http://schemas.microsoft.com/office/powerpoint/2010/main" val="8506686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9D10916-F874-E447-8C7C-46D596CE3E09}"/>
              </a:ext>
            </a:extLst>
          </p:cNvPr>
          <p:cNvSpPr>
            <a:spLocks noGrp="1"/>
          </p:cNvSpPr>
          <p:nvPr>
            <p:ph type="title"/>
          </p:nvPr>
        </p:nvSpPr>
        <p:spPr/>
        <p:txBody>
          <a:bodyPr/>
          <a:lstStyle/>
          <a:p>
            <a:r>
              <a:rPr kumimoji="1" lang="en-US" altLang="ja-JP" dirty="0" err="1"/>
              <a:t>Spatio-temporal</a:t>
            </a:r>
            <a:r>
              <a:rPr kumimoji="1" lang="en-US" altLang="ja-JP" dirty="0"/>
              <a:t> Variations</a:t>
            </a:r>
            <a:endParaRPr kumimoji="1" lang="ja-JP" altLang="en-US" dirty="0"/>
          </a:p>
        </p:txBody>
      </p:sp>
      <p:sp>
        <p:nvSpPr>
          <p:cNvPr id="3" name="コンテンツ プレースホルダー 2">
            <a:extLst>
              <a:ext uri="{FF2B5EF4-FFF2-40B4-BE49-F238E27FC236}">
                <a16:creationId xmlns:a16="http://schemas.microsoft.com/office/drawing/2014/main" id="{354231E4-5D5D-1C46-ACD3-9AD7EE6CC742}"/>
              </a:ext>
            </a:extLst>
          </p:cNvPr>
          <p:cNvSpPr>
            <a:spLocks noGrp="1"/>
          </p:cNvSpPr>
          <p:nvPr>
            <p:ph idx="1"/>
          </p:nvPr>
        </p:nvSpPr>
        <p:spPr/>
        <p:txBody>
          <a:bodyPr/>
          <a:lstStyle/>
          <a:p>
            <a:r>
              <a:rPr kumimoji="1" lang="en-US" altLang="ja-JP" b="1" dirty="0"/>
              <a:t>Time-varying volume dataset</a:t>
            </a:r>
            <a:endParaRPr kumimoji="1" lang="ja-JP" altLang="en-US" b="1"/>
          </a:p>
        </p:txBody>
      </p:sp>
      <p:grpSp>
        <p:nvGrpSpPr>
          <p:cNvPr id="47" name="グループ化 46">
            <a:extLst>
              <a:ext uri="{FF2B5EF4-FFF2-40B4-BE49-F238E27FC236}">
                <a16:creationId xmlns:a16="http://schemas.microsoft.com/office/drawing/2014/main" id="{1B639FD2-D745-B14F-B084-BA0BDCEB2F88}"/>
              </a:ext>
            </a:extLst>
          </p:cNvPr>
          <p:cNvGrpSpPr/>
          <p:nvPr/>
        </p:nvGrpSpPr>
        <p:grpSpPr>
          <a:xfrm>
            <a:off x="1590296" y="5686128"/>
            <a:ext cx="5548830" cy="668737"/>
            <a:chOff x="1590296" y="5088480"/>
            <a:chExt cx="5548830" cy="668737"/>
          </a:xfrm>
        </p:grpSpPr>
        <p:cxnSp>
          <p:nvCxnSpPr>
            <p:cNvPr id="4" name="直線矢印コネクタ 3">
              <a:extLst>
                <a:ext uri="{FF2B5EF4-FFF2-40B4-BE49-F238E27FC236}">
                  <a16:creationId xmlns:a16="http://schemas.microsoft.com/office/drawing/2014/main" id="{90F283AF-9C03-7246-8085-12EDFB4265D6}"/>
                </a:ext>
              </a:extLst>
            </p:cNvPr>
            <p:cNvCxnSpPr>
              <a:cxnSpLocks/>
            </p:cNvCxnSpPr>
            <p:nvPr/>
          </p:nvCxnSpPr>
          <p:spPr>
            <a:xfrm>
              <a:off x="1710884" y="5319313"/>
              <a:ext cx="4592051" cy="0"/>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 name="円/楕円 4">
              <a:extLst>
                <a:ext uri="{FF2B5EF4-FFF2-40B4-BE49-F238E27FC236}">
                  <a16:creationId xmlns:a16="http://schemas.microsoft.com/office/drawing/2014/main" id="{DE2E4689-D553-B040-AC79-A62E0F8D5F16}"/>
                </a:ext>
              </a:extLst>
            </p:cNvPr>
            <p:cNvSpPr/>
            <p:nvPr/>
          </p:nvSpPr>
          <p:spPr>
            <a:xfrm>
              <a:off x="3212659" y="5222493"/>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円/楕円 5">
              <a:extLst>
                <a:ext uri="{FF2B5EF4-FFF2-40B4-BE49-F238E27FC236}">
                  <a16:creationId xmlns:a16="http://schemas.microsoft.com/office/drawing/2014/main" id="{B4DA0F2D-A215-134E-B3F8-FEA095A3FB80}"/>
                </a:ext>
              </a:extLst>
            </p:cNvPr>
            <p:cNvSpPr/>
            <p:nvPr/>
          </p:nvSpPr>
          <p:spPr>
            <a:xfrm>
              <a:off x="5188039" y="5222493"/>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7" name="直線コネクタ 6">
              <a:extLst>
                <a:ext uri="{FF2B5EF4-FFF2-40B4-BE49-F238E27FC236}">
                  <a16:creationId xmlns:a16="http://schemas.microsoft.com/office/drawing/2014/main" id="{2C429F8F-097E-7544-8027-E76C81C3198F}"/>
                </a:ext>
              </a:extLst>
            </p:cNvPr>
            <p:cNvCxnSpPr/>
            <p:nvPr/>
          </p:nvCxnSpPr>
          <p:spPr>
            <a:xfrm>
              <a:off x="4008102" y="5192010"/>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 name="直線コネクタ 7">
              <a:extLst>
                <a:ext uri="{FF2B5EF4-FFF2-40B4-BE49-F238E27FC236}">
                  <a16:creationId xmlns:a16="http://schemas.microsoft.com/office/drawing/2014/main" id="{D2181EEB-B150-9649-A27A-E1DF1A55B4FE}"/>
                </a:ext>
              </a:extLst>
            </p:cNvPr>
            <p:cNvCxnSpPr/>
            <p:nvPr/>
          </p:nvCxnSpPr>
          <p:spPr>
            <a:xfrm>
              <a:off x="4160502" y="5192010"/>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 name="直線コネクタ 8">
              <a:extLst>
                <a:ext uri="{FF2B5EF4-FFF2-40B4-BE49-F238E27FC236}">
                  <a16:creationId xmlns:a16="http://schemas.microsoft.com/office/drawing/2014/main" id="{CF712F10-AD72-2D43-9376-0C3751304E5C}"/>
                </a:ext>
              </a:extLst>
            </p:cNvPr>
            <p:cNvCxnSpPr/>
            <p:nvPr/>
          </p:nvCxnSpPr>
          <p:spPr>
            <a:xfrm>
              <a:off x="4312902" y="5192010"/>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テキスト ボックス 9">
              <a:extLst>
                <a:ext uri="{FF2B5EF4-FFF2-40B4-BE49-F238E27FC236}">
                  <a16:creationId xmlns:a16="http://schemas.microsoft.com/office/drawing/2014/main" id="{46206700-A561-5B4F-894F-002DF0B04D96}"/>
                </a:ext>
              </a:extLst>
            </p:cNvPr>
            <p:cNvSpPr txBox="1"/>
            <p:nvPr/>
          </p:nvSpPr>
          <p:spPr>
            <a:xfrm>
              <a:off x="6355770" y="5088480"/>
              <a:ext cx="783356" cy="461665"/>
            </a:xfrm>
            <a:prstGeom prst="rect">
              <a:avLst/>
            </a:prstGeom>
            <a:noFill/>
          </p:spPr>
          <p:txBody>
            <a:bodyPr wrap="none" rtlCol="0">
              <a:spAutoFit/>
            </a:bodyPr>
            <a:lstStyle/>
            <a:p>
              <a:r>
                <a:rPr kumimoji="1" lang="en-US" altLang="ja-JP" sz="2400" i="1" dirty="0">
                  <a:latin typeface="Times" pitchFamily="2" charset="0"/>
                </a:rPr>
                <a:t>Time</a:t>
              </a:r>
              <a:endParaRPr kumimoji="1" lang="ja-JP" altLang="en-US" sz="2400" i="1">
                <a:latin typeface="Times" pitchFamily="2" charset="0"/>
              </a:endParaRPr>
            </a:p>
          </p:txBody>
        </p:sp>
        <p:sp>
          <p:nvSpPr>
            <p:cNvPr id="11" name="円/楕円 10">
              <a:extLst>
                <a:ext uri="{FF2B5EF4-FFF2-40B4-BE49-F238E27FC236}">
                  <a16:creationId xmlns:a16="http://schemas.microsoft.com/office/drawing/2014/main" id="{6066968E-E086-914D-8A71-7A8C5F5EC995}"/>
                </a:ext>
              </a:extLst>
            </p:cNvPr>
            <p:cNvSpPr/>
            <p:nvPr/>
          </p:nvSpPr>
          <p:spPr>
            <a:xfrm>
              <a:off x="1641037" y="5222493"/>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12" name="直線コネクタ 11">
              <a:extLst>
                <a:ext uri="{FF2B5EF4-FFF2-40B4-BE49-F238E27FC236}">
                  <a16:creationId xmlns:a16="http://schemas.microsoft.com/office/drawing/2014/main" id="{4C98CDBB-85D2-984B-A7CD-48ADC4F925F5}"/>
                </a:ext>
              </a:extLst>
            </p:cNvPr>
            <p:cNvCxnSpPr/>
            <p:nvPr/>
          </p:nvCxnSpPr>
          <p:spPr>
            <a:xfrm>
              <a:off x="5655006" y="5187093"/>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直線コネクタ 12">
              <a:extLst>
                <a:ext uri="{FF2B5EF4-FFF2-40B4-BE49-F238E27FC236}">
                  <a16:creationId xmlns:a16="http://schemas.microsoft.com/office/drawing/2014/main" id="{4404B557-D6FA-9344-A636-AA5F43D3320B}"/>
                </a:ext>
              </a:extLst>
            </p:cNvPr>
            <p:cNvCxnSpPr/>
            <p:nvPr/>
          </p:nvCxnSpPr>
          <p:spPr>
            <a:xfrm>
              <a:off x="5807406" y="5187093"/>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直線コネクタ 13">
              <a:extLst>
                <a:ext uri="{FF2B5EF4-FFF2-40B4-BE49-F238E27FC236}">
                  <a16:creationId xmlns:a16="http://schemas.microsoft.com/office/drawing/2014/main" id="{A9B6A19B-048F-134B-9888-039AA7E1F8B1}"/>
                </a:ext>
              </a:extLst>
            </p:cNvPr>
            <p:cNvCxnSpPr/>
            <p:nvPr/>
          </p:nvCxnSpPr>
          <p:spPr>
            <a:xfrm>
              <a:off x="5959806" y="5187093"/>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テキスト ボックス 18">
              <a:extLst>
                <a:ext uri="{FF2B5EF4-FFF2-40B4-BE49-F238E27FC236}">
                  <a16:creationId xmlns:a16="http://schemas.microsoft.com/office/drawing/2014/main" id="{BD0ACB71-113B-6E45-8EC4-1E319C6010E6}"/>
                </a:ext>
              </a:extLst>
            </p:cNvPr>
            <p:cNvSpPr txBox="1"/>
            <p:nvPr/>
          </p:nvSpPr>
          <p:spPr>
            <a:xfrm>
              <a:off x="1590296" y="5387885"/>
              <a:ext cx="301686" cy="369332"/>
            </a:xfrm>
            <a:prstGeom prst="rect">
              <a:avLst/>
            </a:prstGeom>
            <a:noFill/>
          </p:spPr>
          <p:txBody>
            <a:bodyPr wrap="none" rtlCol="0">
              <a:spAutoFit/>
            </a:bodyPr>
            <a:lstStyle/>
            <a:p>
              <a:r>
                <a:rPr kumimoji="1" lang="en-US" altLang="ja-JP" dirty="0">
                  <a:latin typeface="Times" pitchFamily="2" charset="0"/>
                </a:rPr>
                <a:t>0</a:t>
              </a:r>
              <a:endParaRPr kumimoji="1" lang="ja-JP" altLang="en-US" dirty="0">
                <a:latin typeface="Times" pitchFamily="2" charset="0"/>
              </a:endParaRPr>
            </a:p>
          </p:txBody>
        </p:sp>
        <p:sp>
          <p:nvSpPr>
            <p:cNvPr id="20" name="テキスト ボックス 19">
              <a:extLst>
                <a:ext uri="{FF2B5EF4-FFF2-40B4-BE49-F238E27FC236}">
                  <a16:creationId xmlns:a16="http://schemas.microsoft.com/office/drawing/2014/main" id="{76C6A10E-6019-BB48-90B1-2693BA4EDF96}"/>
                </a:ext>
              </a:extLst>
            </p:cNvPr>
            <p:cNvSpPr txBox="1"/>
            <p:nvPr/>
          </p:nvSpPr>
          <p:spPr>
            <a:xfrm>
              <a:off x="3168374" y="5387885"/>
              <a:ext cx="301686" cy="369332"/>
            </a:xfrm>
            <a:prstGeom prst="rect">
              <a:avLst/>
            </a:prstGeom>
            <a:noFill/>
          </p:spPr>
          <p:txBody>
            <a:bodyPr wrap="none" rtlCol="0">
              <a:spAutoFit/>
            </a:bodyPr>
            <a:lstStyle/>
            <a:p>
              <a:r>
                <a:rPr kumimoji="1" lang="en-US" altLang="ja-JP" dirty="0">
                  <a:latin typeface="Times" pitchFamily="2" charset="0"/>
                </a:rPr>
                <a:t>1</a:t>
              </a:r>
              <a:endParaRPr kumimoji="1" lang="ja-JP" altLang="en-US">
                <a:latin typeface="Times" pitchFamily="2" charset="0"/>
              </a:endParaRPr>
            </a:p>
          </p:txBody>
        </p:sp>
        <p:sp>
          <p:nvSpPr>
            <p:cNvPr id="21" name="テキスト ボックス 20">
              <a:extLst>
                <a:ext uri="{FF2B5EF4-FFF2-40B4-BE49-F238E27FC236}">
                  <a16:creationId xmlns:a16="http://schemas.microsoft.com/office/drawing/2014/main" id="{3E3CCFA2-C358-2740-B929-1F179BCD3017}"/>
                </a:ext>
              </a:extLst>
            </p:cNvPr>
            <p:cNvSpPr txBox="1"/>
            <p:nvPr/>
          </p:nvSpPr>
          <p:spPr>
            <a:xfrm>
              <a:off x="5160786" y="5387885"/>
              <a:ext cx="248786" cy="369332"/>
            </a:xfrm>
            <a:prstGeom prst="rect">
              <a:avLst/>
            </a:prstGeom>
            <a:noFill/>
          </p:spPr>
          <p:txBody>
            <a:bodyPr wrap="none" rtlCol="0">
              <a:spAutoFit/>
            </a:bodyPr>
            <a:lstStyle/>
            <a:p>
              <a:r>
                <a:rPr kumimoji="1" lang="en-US" altLang="ja-JP" i="1" dirty="0">
                  <a:latin typeface="Times" pitchFamily="2" charset="0"/>
                </a:rPr>
                <a:t>t</a:t>
              </a:r>
              <a:endParaRPr kumimoji="1" lang="ja-JP" altLang="en-US" i="1">
                <a:latin typeface="Times" pitchFamily="2" charset="0"/>
              </a:endParaRPr>
            </a:p>
          </p:txBody>
        </p:sp>
      </p:grpSp>
      <p:grpSp>
        <p:nvGrpSpPr>
          <p:cNvPr id="46" name="グループ化 45">
            <a:extLst>
              <a:ext uri="{FF2B5EF4-FFF2-40B4-BE49-F238E27FC236}">
                <a16:creationId xmlns:a16="http://schemas.microsoft.com/office/drawing/2014/main" id="{C3837256-EAD4-9D47-9645-33CA515C681F}"/>
              </a:ext>
            </a:extLst>
          </p:cNvPr>
          <p:cNvGrpSpPr/>
          <p:nvPr/>
        </p:nvGrpSpPr>
        <p:grpSpPr>
          <a:xfrm>
            <a:off x="1053054" y="4659355"/>
            <a:ext cx="5289728" cy="670496"/>
            <a:chOff x="1053054" y="3513863"/>
            <a:chExt cx="5289728" cy="670496"/>
          </a:xfrm>
        </p:grpSpPr>
        <p:sp>
          <p:nvSpPr>
            <p:cNvPr id="15" name="フリーフォーム 14">
              <a:extLst>
                <a:ext uri="{FF2B5EF4-FFF2-40B4-BE49-F238E27FC236}">
                  <a16:creationId xmlns:a16="http://schemas.microsoft.com/office/drawing/2014/main" id="{D4C021C5-6AC9-DE4D-B58B-D20EDDB99374}"/>
                </a:ext>
              </a:extLst>
            </p:cNvPr>
            <p:cNvSpPr/>
            <p:nvPr/>
          </p:nvSpPr>
          <p:spPr>
            <a:xfrm>
              <a:off x="1053054" y="3522078"/>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6" name="フリーフォーム 15">
              <a:extLst>
                <a:ext uri="{FF2B5EF4-FFF2-40B4-BE49-F238E27FC236}">
                  <a16:creationId xmlns:a16="http://schemas.microsoft.com/office/drawing/2014/main" id="{3B7E2D98-EB7D-F648-B222-D62E05AB496D}"/>
                </a:ext>
              </a:extLst>
            </p:cNvPr>
            <p:cNvSpPr/>
            <p:nvPr/>
          </p:nvSpPr>
          <p:spPr>
            <a:xfrm>
              <a:off x="2460338" y="3518294"/>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7" name="テキスト ボックス 16">
              <a:extLst>
                <a:ext uri="{FF2B5EF4-FFF2-40B4-BE49-F238E27FC236}">
                  <a16:creationId xmlns:a16="http://schemas.microsoft.com/office/drawing/2014/main" id="{16D5DF8B-5F32-2648-90F2-9FA1CF7439BC}"/>
                </a:ext>
              </a:extLst>
            </p:cNvPr>
            <p:cNvSpPr txBox="1"/>
            <p:nvPr/>
          </p:nvSpPr>
          <p:spPr>
            <a:xfrm>
              <a:off x="1690828" y="3668057"/>
              <a:ext cx="426720" cy="400110"/>
            </a:xfrm>
            <a:prstGeom prst="rect">
              <a:avLst/>
            </a:prstGeom>
            <a:noFill/>
          </p:spPr>
          <p:txBody>
            <a:bodyPr wrap="none" rtlCol="0">
              <a:spAutoFit/>
            </a:bodyPr>
            <a:lstStyle/>
            <a:p>
              <a:r>
                <a:rPr kumimoji="1" lang="en-US" altLang="ja-JP" sz="2000" i="1" dirty="0">
                  <a:latin typeface="Times" pitchFamily="2" charset="0"/>
                </a:rPr>
                <a:t>V</a:t>
              </a:r>
              <a:r>
                <a:rPr kumimoji="1" lang="en-US" altLang="ja-JP" sz="2000" baseline="-25000" dirty="0">
                  <a:latin typeface="Times" pitchFamily="2" charset="0"/>
                </a:rPr>
                <a:t>0</a:t>
              </a:r>
              <a:endParaRPr kumimoji="1" lang="ja-JP" altLang="en-US" sz="2000" baseline="-25000">
                <a:latin typeface="Times" pitchFamily="2" charset="0"/>
              </a:endParaRPr>
            </a:p>
          </p:txBody>
        </p:sp>
        <p:sp>
          <p:nvSpPr>
            <p:cNvPr id="18" name="テキスト ボックス 17">
              <a:extLst>
                <a:ext uri="{FF2B5EF4-FFF2-40B4-BE49-F238E27FC236}">
                  <a16:creationId xmlns:a16="http://schemas.microsoft.com/office/drawing/2014/main" id="{2C8A09F4-D713-914D-9C13-990CDC8DF60F}"/>
                </a:ext>
              </a:extLst>
            </p:cNvPr>
            <p:cNvSpPr txBox="1"/>
            <p:nvPr/>
          </p:nvSpPr>
          <p:spPr>
            <a:xfrm>
              <a:off x="3102976" y="3677889"/>
              <a:ext cx="426720" cy="400110"/>
            </a:xfrm>
            <a:prstGeom prst="rect">
              <a:avLst/>
            </a:prstGeom>
            <a:noFill/>
          </p:spPr>
          <p:txBody>
            <a:bodyPr wrap="none" rtlCol="0">
              <a:spAutoFit/>
            </a:bodyPr>
            <a:lstStyle/>
            <a:p>
              <a:r>
                <a:rPr kumimoji="1" lang="en-US" altLang="ja-JP" sz="2000" i="1" dirty="0">
                  <a:latin typeface="Times" pitchFamily="2" charset="0"/>
                </a:rPr>
                <a:t>V</a:t>
              </a:r>
              <a:r>
                <a:rPr kumimoji="1" lang="en-US" altLang="ja-JP" sz="2000" baseline="-25000" dirty="0">
                  <a:latin typeface="Times" pitchFamily="2" charset="0"/>
                </a:rPr>
                <a:t>1</a:t>
              </a:r>
              <a:endParaRPr kumimoji="1" lang="ja-JP" altLang="en-US" sz="2000" baseline="-25000">
                <a:latin typeface="Times" pitchFamily="2" charset="0"/>
              </a:endParaRPr>
            </a:p>
          </p:txBody>
        </p:sp>
        <p:sp>
          <p:nvSpPr>
            <p:cNvPr id="22" name="フリーフォーム 21">
              <a:extLst>
                <a:ext uri="{FF2B5EF4-FFF2-40B4-BE49-F238E27FC236}">
                  <a16:creationId xmlns:a16="http://schemas.microsoft.com/office/drawing/2014/main" id="{63476F7E-39D8-5444-8981-43CE4C07071D}"/>
                </a:ext>
              </a:extLst>
            </p:cNvPr>
            <p:cNvSpPr/>
            <p:nvPr/>
          </p:nvSpPr>
          <p:spPr>
            <a:xfrm>
              <a:off x="4462079" y="3513863"/>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3" name="テキスト ボックス 22">
              <a:extLst>
                <a:ext uri="{FF2B5EF4-FFF2-40B4-BE49-F238E27FC236}">
                  <a16:creationId xmlns:a16="http://schemas.microsoft.com/office/drawing/2014/main" id="{30BCF74B-3D63-8D48-B483-C05F86FFDE5A}"/>
                </a:ext>
              </a:extLst>
            </p:cNvPr>
            <p:cNvSpPr txBox="1"/>
            <p:nvPr/>
          </p:nvSpPr>
          <p:spPr>
            <a:xfrm>
              <a:off x="5104717" y="3673458"/>
              <a:ext cx="389850" cy="400110"/>
            </a:xfrm>
            <a:prstGeom prst="rect">
              <a:avLst/>
            </a:prstGeom>
            <a:noFill/>
          </p:spPr>
          <p:txBody>
            <a:bodyPr wrap="none" rtlCol="0">
              <a:spAutoFit/>
            </a:bodyPr>
            <a:lstStyle/>
            <a:p>
              <a:r>
                <a:rPr kumimoji="1" lang="en-US" altLang="ja-JP" sz="2000" i="1" dirty="0">
                  <a:latin typeface="Times" pitchFamily="2" charset="0"/>
                </a:rPr>
                <a:t>V</a:t>
              </a:r>
              <a:r>
                <a:rPr kumimoji="1" lang="en-US" altLang="ja-JP" sz="2000" i="1" baseline="-25000" dirty="0">
                  <a:latin typeface="Times" pitchFamily="2" charset="0"/>
                </a:rPr>
                <a:t>t</a:t>
              </a:r>
              <a:endParaRPr kumimoji="1" lang="ja-JP" altLang="en-US" sz="2000" i="1" baseline="-25000">
                <a:latin typeface="Times" pitchFamily="2" charset="0"/>
              </a:endParaRPr>
            </a:p>
          </p:txBody>
        </p:sp>
        <p:sp>
          <p:nvSpPr>
            <p:cNvPr id="24" name="テキスト ボックス 23">
              <a:extLst>
                <a:ext uri="{FF2B5EF4-FFF2-40B4-BE49-F238E27FC236}">
                  <a16:creationId xmlns:a16="http://schemas.microsoft.com/office/drawing/2014/main" id="{526B82D7-BC6E-784B-ABA8-30D568FE6031}"/>
                </a:ext>
              </a:extLst>
            </p:cNvPr>
            <p:cNvSpPr txBox="1"/>
            <p:nvPr/>
          </p:nvSpPr>
          <p:spPr>
            <a:xfrm>
              <a:off x="3781404" y="3735013"/>
              <a:ext cx="527709" cy="276999"/>
            </a:xfrm>
            <a:prstGeom prst="rect">
              <a:avLst/>
            </a:prstGeom>
            <a:noFill/>
          </p:spPr>
          <p:txBody>
            <a:bodyPr wrap="none" rtlCol="0">
              <a:spAutoFit/>
            </a:bodyPr>
            <a:lstStyle/>
            <a:p>
              <a:r>
                <a:rPr kumimoji="1" lang="en-US" altLang="ja-JP" sz="1200" b="1" dirty="0"/>
                <a:t>‥</a:t>
              </a:r>
              <a:r>
                <a:rPr lang="en-US" altLang="ja-JP" sz="1200" b="1" dirty="0"/>
                <a:t> ‥</a:t>
              </a:r>
              <a:endParaRPr lang="ja-JP" altLang="en-US" sz="1200" b="1"/>
            </a:p>
          </p:txBody>
        </p:sp>
        <p:sp>
          <p:nvSpPr>
            <p:cNvPr id="25" name="テキスト ボックス 24">
              <a:extLst>
                <a:ext uri="{FF2B5EF4-FFF2-40B4-BE49-F238E27FC236}">
                  <a16:creationId xmlns:a16="http://schemas.microsoft.com/office/drawing/2014/main" id="{CFFB2540-95BE-1F4A-BD04-DD5A2B10F5BA}"/>
                </a:ext>
              </a:extLst>
            </p:cNvPr>
            <p:cNvSpPr txBox="1"/>
            <p:nvPr/>
          </p:nvSpPr>
          <p:spPr>
            <a:xfrm>
              <a:off x="5815073" y="3699271"/>
              <a:ext cx="527709" cy="276999"/>
            </a:xfrm>
            <a:prstGeom prst="rect">
              <a:avLst/>
            </a:prstGeom>
            <a:noFill/>
          </p:spPr>
          <p:txBody>
            <a:bodyPr wrap="none" rtlCol="0">
              <a:spAutoFit/>
            </a:bodyPr>
            <a:lstStyle/>
            <a:p>
              <a:r>
                <a:rPr kumimoji="1" lang="en-US" altLang="ja-JP" sz="1200" b="1" dirty="0"/>
                <a:t>‥</a:t>
              </a:r>
              <a:r>
                <a:rPr lang="en-US" altLang="ja-JP" sz="1200" b="1" dirty="0"/>
                <a:t> ‥</a:t>
              </a:r>
              <a:endParaRPr lang="ja-JP" altLang="en-US" sz="1200" b="1"/>
            </a:p>
          </p:txBody>
        </p:sp>
      </p:grpSp>
      <p:sp>
        <p:nvSpPr>
          <p:cNvPr id="26" name="テキスト ボックス 25">
            <a:extLst>
              <a:ext uri="{FF2B5EF4-FFF2-40B4-BE49-F238E27FC236}">
                <a16:creationId xmlns:a16="http://schemas.microsoft.com/office/drawing/2014/main" id="{6B48B6F3-977D-E74D-BAF7-773EB32433A3}"/>
              </a:ext>
            </a:extLst>
          </p:cNvPr>
          <p:cNvSpPr txBox="1"/>
          <p:nvPr/>
        </p:nvSpPr>
        <p:spPr>
          <a:xfrm>
            <a:off x="7402729" y="4160742"/>
            <a:ext cx="3942105" cy="461665"/>
          </a:xfrm>
          <a:prstGeom prst="rect">
            <a:avLst/>
          </a:prstGeom>
          <a:noFill/>
        </p:spPr>
        <p:txBody>
          <a:bodyPr wrap="none" rtlCol="0">
            <a:spAutoFit/>
          </a:bodyPr>
          <a:lstStyle/>
          <a:p>
            <a:r>
              <a:rPr kumimoji="1" lang="en-US" altLang="ja-JP" sz="2400" i="1" dirty="0">
                <a:latin typeface="Times" pitchFamily="2" charset="0"/>
              </a:rPr>
              <a:t>V</a:t>
            </a:r>
            <a:r>
              <a:rPr kumimoji="1" lang="en-US" altLang="ja-JP" sz="2400" i="1" baseline="-25000" dirty="0">
                <a:latin typeface="Times" pitchFamily="2" charset="0"/>
              </a:rPr>
              <a:t>t</a:t>
            </a:r>
            <a:r>
              <a:rPr kumimoji="1" lang="en-US" altLang="ja-JP" sz="2400" i="1" dirty="0">
                <a:latin typeface="Times" pitchFamily="2" charset="0"/>
              </a:rPr>
              <a:t> </a:t>
            </a:r>
            <a:r>
              <a:rPr kumimoji="1" lang="en-US" altLang="ja-JP" sz="2400" dirty="0">
                <a:latin typeface="Times" pitchFamily="2" charset="0"/>
              </a:rPr>
              <a:t>= {</a:t>
            </a:r>
            <a:r>
              <a:rPr kumimoji="1" lang="en-US" altLang="ja-JP" sz="2400" i="1" dirty="0">
                <a:latin typeface="Times" pitchFamily="2" charset="0"/>
              </a:rPr>
              <a:t>V</a:t>
            </a:r>
            <a:r>
              <a:rPr kumimoji="1" lang="en-US" altLang="ja-JP" sz="2400" i="1" baseline="-25000" dirty="0">
                <a:latin typeface="Times" pitchFamily="2" charset="0"/>
              </a:rPr>
              <a:t>t</a:t>
            </a:r>
            <a:r>
              <a:rPr kumimoji="1" lang="en-US" altLang="ja-JP" sz="2400" baseline="30000" dirty="0">
                <a:latin typeface="Times" pitchFamily="2" charset="0"/>
              </a:rPr>
              <a:t>1</a:t>
            </a:r>
            <a:r>
              <a:rPr kumimoji="1" lang="en-US" altLang="ja-JP" sz="2400" dirty="0">
                <a:latin typeface="Times" pitchFamily="2" charset="0"/>
              </a:rPr>
              <a:t>,</a:t>
            </a:r>
            <a:r>
              <a:rPr kumimoji="1" lang="en-US" altLang="ja-JP" sz="2400" i="1" dirty="0">
                <a:latin typeface="Times" pitchFamily="2" charset="0"/>
              </a:rPr>
              <a:t>V</a:t>
            </a:r>
            <a:r>
              <a:rPr kumimoji="1" lang="en-US" altLang="ja-JP" sz="2400" i="1" baseline="-25000" dirty="0">
                <a:latin typeface="Times" pitchFamily="2" charset="0"/>
              </a:rPr>
              <a:t>t</a:t>
            </a:r>
            <a:r>
              <a:rPr kumimoji="1" lang="en-US" altLang="ja-JP" sz="2400" baseline="30000" dirty="0">
                <a:latin typeface="Times" pitchFamily="2" charset="0"/>
              </a:rPr>
              <a:t>2</a:t>
            </a:r>
            <a:r>
              <a:rPr kumimoji="1" lang="en-US" altLang="ja-JP" sz="2400" dirty="0">
                <a:latin typeface="Times" pitchFamily="2" charset="0"/>
              </a:rPr>
              <a:t>, … , </a:t>
            </a:r>
            <a:r>
              <a:rPr kumimoji="1" lang="en-US" altLang="ja-JP" sz="2400" i="1" dirty="0" err="1">
                <a:latin typeface="Times" pitchFamily="2" charset="0"/>
              </a:rPr>
              <a:t>V</a:t>
            </a:r>
            <a:r>
              <a:rPr kumimoji="1" lang="en-US" altLang="ja-JP" sz="2400" i="1" baseline="-25000" dirty="0" err="1">
                <a:latin typeface="Times" pitchFamily="2" charset="0"/>
              </a:rPr>
              <a:t>t</a:t>
            </a:r>
            <a:r>
              <a:rPr kumimoji="1" lang="en-US" altLang="ja-JP" sz="2400" i="1" baseline="30000" dirty="0" err="1">
                <a:latin typeface="Times" pitchFamily="2" charset="0"/>
              </a:rPr>
              <a:t>m</a:t>
            </a:r>
            <a:r>
              <a:rPr kumimoji="1" lang="en-US" altLang="ja-JP" sz="2400" dirty="0">
                <a:latin typeface="Times" pitchFamily="2" charset="0"/>
              </a:rPr>
              <a:t>, …, </a:t>
            </a:r>
            <a:r>
              <a:rPr kumimoji="1" lang="en-US" altLang="ja-JP" sz="2400" i="1" dirty="0" err="1">
                <a:latin typeface="Times" pitchFamily="2" charset="0"/>
              </a:rPr>
              <a:t>V</a:t>
            </a:r>
            <a:r>
              <a:rPr kumimoji="1" lang="en-US" altLang="ja-JP" sz="2400" i="1" baseline="-25000" dirty="0" err="1">
                <a:latin typeface="Times" pitchFamily="2" charset="0"/>
              </a:rPr>
              <a:t>t</a:t>
            </a:r>
            <a:r>
              <a:rPr kumimoji="1" lang="en-US" altLang="ja-JP" sz="2400" i="1" baseline="30000" dirty="0" err="1">
                <a:latin typeface="Times" pitchFamily="2" charset="0"/>
              </a:rPr>
              <a:t>M</a:t>
            </a:r>
            <a:r>
              <a:rPr kumimoji="1" lang="en-US" altLang="ja-JP" sz="2400" dirty="0">
                <a:latin typeface="Times" pitchFamily="2" charset="0"/>
              </a:rPr>
              <a:t>}</a:t>
            </a:r>
            <a:endParaRPr kumimoji="1" lang="ja-JP" altLang="en-US" sz="2400" dirty="0">
              <a:latin typeface="Times" pitchFamily="2" charset="0"/>
            </a:endParaRPr>
          </a:p>
        </p:txBody>
      </p:sp>
      <p:grpSp>
        <p:nvGrpSpPr>
          <p:cNvPr id="27" name="グループ化 26">
            <a:extLst>
              <a:ext uri="{FF2B5EF4-FFF2-40B4-BE49-F238E27FC236}">
                <a16:creationId xmlns:a16="http://schemas.microsoft.com/office/drawing/2014/main" id="{53A743CF-4BD3-4443-AAB8-CBB90743D10B}"/>
              </a:ext>
            </a:extLst>
          </p:cNvPr>
          <p:cNvGrpSpPr/>
          <p:nvPr/>
        </p:nvGrpSpPr>
        <p:grpSpPr>
          <a:xfrm>
            <a:off x="7666497" y="2164451"/>
            <a:ext cx="3296797" cy="1824228"/>
            <a:chOff x="7675463" y="3628759"/>
            <a:chExt cx="3296797" cy="1824228"/>
          </a:xfrm>
        </p:grpSpPr>
        <p:sp>
          <p:nvSpPr>
            <p:cNvPr id="28" name="フリーフォーム 27">
              <a:extLst>
                <a:ext uri="{FF2B5EF4-FFF2-40B4-BE49-F238E27FC236}">
                  <a16:creationId xmlns:a16="http://schemas.microsoft.com/office/drawing/2014/main" id="{F68CBEDB-1CB6-9646-AA1F-870E92D304D8}"/>
                </a:ext>
              </a:extLst>
            </p:cNvPr>
            <p:cNvSpPr/>
            <p:nvPr/>
          </p:nvSpPr>
          <p:spPr>
            <a:xfrm>
              <a:off x="7675463" y="3628759"/>
              <a:ext cx="3296797" cy="1824228"/>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508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9" name="フリーフォーム 28">
              <a:extLst>
                <a:ext uri="{FF2B5EF4-FFF2-40B4-BE49-F238E27FC236}">
                  <a16:creationId xmlns:a16="http://schemas.microsoft.com/office/drawing/2014/main" id="{6563D1D8-172A-F344-8B30-0C40FB7A251F}"/>
                </a:ext>
              </a:extLst>
            </p:cNvPr>
            <p:cNvSpPr/>
            <p:nvPr/>
          </p:nvSpPr>
          <p:spPr>
            <a:xfrm>
              <a:off x="9622327" y="4181829"/>
              <a:ext cx="746312" cy="820270"/>
            </a:xfrm>
            <a:custGeom>
              <a:avLst/>
              <a:gdLst>
                <a:gd name="connsiteX0" fmla="*/ 0 w 746312"/>
                <a:gd name="connsiteY0" fmla="*/ 0 h 820270"/>
                <a:gd name="connsiteX1" fmla="*/ 228600 w 746312"/>
                <a:gd name="connsiteY1" fmla="*/ 94129 h 820270"/>
                <a:gd name="connsiteX2" fmla="*/ 443753 w 746312"/>
                <a:gd name="connsiteY2" fmla="*/ 114300 h 820270"/>
                <a:gd name="connsiteX3" fmla="*/ 510988 w 746312"/>
                <a:gd name="connsiteY3" fmla="*/ 342900 h 820270"/>
                <a:gd name="connsiteX4" fmla="*/ 746312 w 746312"/>
                <a:gd name="connsiteY4" fmla="*/ 578223 h 820270"/>
                <a:gd name="connsiteX5" fmla="*/ 423582 w 746312"/>
                <a:gd name="connsiteY5" fmla="*/ 551329 h 820270"/>
                <a:gd name="connsiteX6" fmla="*/ 141194 w 746312"/>
                <a:gd name="connsiteY6" fmla="*/ 820270 h 820270"/>
                <a:gd name="connsiteX7" fmla="*/ 181535 w 746312"/>
                <a:gd name="connsiteY7" fmla="*/ 430306 h 820270"/>
                <a:gd name="connsiteX8" fmla="*/ 0 w 746312"/>
                <a:gd name="connsiteY8" fmla="*/ 0 h 82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312" h="820270">
                  <a:moveTo>
                    <a:pt x="0" y="0"/>
                  </a:moveTo>
                  <a:lnTo>
                    <a:pt x="228600" y="94129"/>
                  </a:lnTo>
                  <a:lnTo>
                    <a:pt x="443753" y="114300"/>
                  </a:lnTo>
                  <a:lnTo>
                    <a:pt x="510988" y="342900"/>
                  </a:lnTo>
                  <a:lnTo>
                    <a:pt x="746312" y="578223"/>
                  </a:lnTo>
                  <a:lnTo>
                    <a:pt x="423582" y="551329"/>
                  </a:lnTo>
                  <a:lnTo>
                    <a:pt x="141194" y="820270"/>
                  </a:lnTo>
                  <a:lnTo>
                    <a:pt x="181535" y="430306"/>
                  </a:lnTo>
                  <a:lnTo>
                    <a:pt x="0" y="0"/>
                  </a:lnTo>
                  <a:close/>
                </a:path>
              </a:pathLst>
            </a:custGeom>
            <a:solidFill>
              <a:schemeClr val="accent4">
                <a:lumMod val="20000"/>
                <a:lumOff val="80000"/>
              </a:schemeClr>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0" name="フリーフォーム 29">
              <a:extLst>
                <a:ext uri="{FF2B5EF4-FFF2-40B4-BE49-F238E27FC236}">
                  <a16:creationId xmlns:a16="http://schemas.microsoft.com/office/drawing/2014/main" id="{09C0BD0D-3DE8-6948-9943-5DC6BEFD2DAC}"/>
                </a:ext>
              </a:extLst>
            </p:cNvPr>
            <p:cNvSpPr/>
            <p:nvPr/>
          </p:nvSpPr>
          <p:spPr>
            <a:xfrm>
              <a:off x="7958041" y="4500579"/>
              <a:ext cx="300615" cy="522443"/>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850900"/>
                <a:gd name="connsiteY0" fmla="*/ 0 h 838200"/>
                <a:gd name="connsiteX1" fmla="*/ 114300 w 850900"/>
                <a:gd name="connsiteY1" fmla="*/ 457200 h 838200"/>
                <a:gd name="connsiteX2" fmla="*/ 850900 w 850900"/>
                <a:gd name="connsiteY2" fmla="*/ 838200 h 838200"/>
                <a:gd name="connsiteX0" fmla="*/ 0 w 850900"/>
                <a:gd name="connsiteY0" fmla="*/ 0 h 838200"/>
                <a:gd name="connsiteX1" fmla="*/ 495300 w 850900"/>
                <a:gd name="connsiteY1" fmla="*/ 330200 h 838200"/>
                <a:gd name="connsiteX2" fmla="*/ 850900 w 850900"/>
                <a:gd name="connsiteY2" fmla="*/ 838200 h 838200"/>
                <a:gd name="connsiteX0" fmla="*/ 0 w 513621"/>
                <a:gd name="connsiteY0" fmla="*/ 0 h 1332875"/>
                <a:gd name="connsiteX1" fmla="*/ 495300 w 513621"/>
                <a:gd name="connsiteY1" fmla="*/ 330200 h 1332875"/>
                <a:gd name="connsiteX2" fmla="*/ 513621 w 513621"/>
                <a:gd name="connsiteY2" fmla="*/ 1332875 h 1332875"/>
                <a:gd name="connsiteX0" fmla="*/ 0 w 798435"/>
                <a:gd name="connsiteY0" fmla="*/ 0 h 778239"/>
                <a:gd name="connsiteX1" fmla="*/ 495300 w 798435"/>
                <a:gd name="connsiteY1" fmla="*/ 330200 h 778239"/>
                <a:gd name="connsiteX2" fmla="*/ 798435 w 798435"/>
                <a:gd name="connsiteY2" fmla="*/ 778239 h 778239"/>
                <a:gd name="connsiteX0" fmla="*/ 0 w 521117"/>
                <a:gd name="connsiteY0" fmla="*/ 0 h 905655"/>
                <a:gd name="connsiteX1" fmla="*/ 495300 w 521117"/>
                <a:gd name="connsiteY1" fmla="*/ 330200 h 905655"/>
                <a:gd name="connsiteX2" fmla="*/ 521117 w 521117"/>
                <a:gd name="connsiteY2" fmla="*/ 905655 h 905655"/>
              </a:gdLst>
              <a:ahLst/>
              <a:cxnLst>
                <a:cxn ang="0">
                  <a:pos x="connsiteX0" y="connsiteY0"/>
                </a:cxn>
                <a:cxn ang="0">
                  <a:pos x="connsiteX1" y="connsiteY1"/>
                </a:cxn>
                <a:cxn ang="0">
                  <a:pos x="connsiteX2" y="connsiteY2"/>
                </a:cxn>
              </a:cxnLst>
              <a:rect l="l" t="t" r="r" b="b"/>
              <a:pathLst>
                <a:path w="521117" h="905655">
                  <a:moveTo>
                    <a:pt x="0" y="0"/>
                  </a:moveTo>
                  <a:lnTo>
                    <a:pt x="495300" y="330200"/>
                  </a:lnTo>
                  <a:lnTo>
                    <a:pt x="521117" y="905655"/>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1" name="フリーフォーム 30">
              <a:extLst>
                <a:ext uri="{FF2B5EF4-FFF2-40B4-BE49-F238E27FC236}">
                  <a16:creationId xmlns:a16="http://schemas.microsoft.com/office/drawing/2014/main" id="{BFD9F406-97D5-AD48-8C5D-68C190C24A3D}"/>
                </a:ext>
              </a:extLst>
            </p:cNvPr>
            <p:cNvSpPr/>
            <p:nvPr/>
          </p:nvSpPr>
          <p:spPr>
            <a:xfrm>
              <a:off x="8449938" y="4478600"/>
              <a:ext cx="296051" cy="364629"/>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485987"/>
                <a:gd name="connsiteY0" fmla="*/ 0 h 704045"/>
                <a:gd name="connsiteX1" fmla="*/ 209127 w 485987"/>
                <a:gd name="connsiteY1" fmla="*/ 383862 h 704045"/>
                <a:gd name="connsiteX2" fmla="*/ 485987 w 485987"/>
                <a:gd name="connsiteY2" fmla="*/ 704045 h 704045"/>
                <a:gd name="connsiteX0" fmla="*/ 0 w 437019"/>
                <a:gd name="connsiteY0" fmla="*/ 0 h 1128203"/>
                <a:gd name="connsiteX1" fmla="*/ 209127 w 437019"/>
                <a:gd name="connsiteY1" fmla="*/ 383862 h 1128203"/>
                <a:gd name="connsiteX2" fmla="*/ 437019 w 437019"/>
                <a:gd name="connsiteY2" fmla="*/ 1128203 h 1128203"/>
                <a:gd name="connsiteX0" fmla="*/ 0 w 478992"/>
                <a:gd name="connsiteY0" fmla="*/ 0 h 730013"/>
                <a:gd name="connsiteX1" fmla="*/ 209127 w 478992"/>
                <a:gd name="connsiteY1" fmla="*/ 383862 h 730013"/>
                <a:gd name="connsiteX2" fmla="*/ 478992 w 478992"/>
                <a:gd name="connsiteY2" fmla="*/ 730013 h 730013"/>
              </a:gdLst>
              <a:ahLst/>
              <a:cxnLst>
                <a:cxn ang="0">
                  <a:pos x="connsiteX0" y="connsiteY0"/>
                </a:cxn>
                <a:cxn ang="0">
                  <a:pos x="connsiteX1" y="connsiteY1"/>
                </a:cxn>
                <a:cxn ang="0">
                  <a:pos x="connsiteX2" y="connsiteY2"/>
                </a:cxn>
              </a:cxnLst>
              <a:rect l="l" t="t" r="r" b="b"/>
              <a:pathLst>
                <a:path w="478992" h="730013">
                  <a:moveTo>
                    <a:pt x="0" y="0"/>
                  </a:moveTo>
                  <a:lnTo>
                    <a:pt x="209127" y="383862"/>
                  </a:lnTo>
                  <a:lnTo>
                    <a:pt x="478992" y="730013"/>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2" name="フリーフォーム 31">
              <a:extLst>
                <a:ext uri="{FF2B5EF4-FFF2-40B4-BE49-F238E27FC236}">
                  <a16:creationId xmlns:a16="http://schemas.microsoft.com/office/drawing/2014/main" id="{170A9202-7344-4F4F-A745-8514AC0B5EC5}"/>
                </a:ext>
              </a:extLst>
            </p:cNvPr>
            <p:cNvSpPr/>
            <p:nvPr/>
          </p:nvSpPr>
          <p:spPr>
            <a:xfrm>
              <a:off x="9613886" y="3721855"/>
              <a:ext cx="202225" cy="1681547"/>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284480"/>
                <a:gd name="connsiteY0" fmla="*/ 0 h 938727"/>
                <a:gd name="connsiteX1" fmla="*/ 209127 w 284480"/>
                <a:gd name="connsiteY1" fmla="*/ 383862 h 938727"/>
                <a:gd name="connsiteX2" fmla="*/ 241747 w 284480"/>
                <a:gd name="connsiteY2" fmla="*/ 620119 h 938727"/>
                <a:gd name="connsiteX3" fmla="*/ 284480 w 284480"/>
                <a:gd name="connsiteY3" fmla="*/ 938727 h 938727"/>
                <a:gd name="connsiteX0" fmla="*/ 0 w 388650"/>
                <a:gd name="connsiteY0" fmla="*/ 0 h 938727"/>
                <a:gd name="connsiteX1" fmla="*/ 209127 w 388650"/>
                <a:gd name="connsiteY1" fmla="*/ 383862 h 938727"/>
                <a:gd name="connsiteX2" fmla="*/ 388650 w 388650"/>
                <a:gd name="connsiteY2" fmla="*/ 624946 h 938727"/>
                <a:gd name="connsiteX3" fmla="*/ 284480 w 388650"/>
                <a:gd name="connsiteY3" fmla="*/ 938727 h 938727"/>
                <a:gd name="connsiteX0" fmla="*/ 42707 w 431357"/>
                <a:gd name="connsiteY0" fmla="*/ 0 h 938727"/>
                <a:gd name="connsiteX1" fmla="*/ 0 w 431357"/>
                <a:gd name="connsiteY1" fmla="*/ 253522 h 938727"/>
                <a:gd name="connsiteX2" fmla="*/ 431357 w 431357"/>
                <a:gd name="connsiteY2" fmla="*/ 624946 h 938727"/>
                <a:gd name="connsiteX3" fmla="*/ 327187 w 43135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327187 w 32718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298445 w 327187"/>
                <a:gd name="connsiteY3" fmla="*/ 704598 h 938727"/>
                <a:gd name="connsiteX4" fmla="*/ 327187 w 327187"/>
                <a:gd name="connsiteY4" fmla="*/ 938727 h 938727"/>
                <a:gd name="connsiteX0" fmla="*/ 42707 w 327187"/>
                <a:gd name="connsiteY0" fmla="*/ 0 h 938727"/>
                <a:gd name="connsiteX1" fmla="*/ 0 w 327187"/>
                <a:gd name="connsiteY1" fmla="*/ 253522 h 938727"/>
                <a:gd name="connsiteX2" fmla="*/ 298445 w 327187"/>
                <a:gd name="connsiteY2" fmla="*/ 489779 h 938727"/>
                <a:gd name="connsiteX3" fmla="*/ 235486 w 327187"/>
                <a:gd name="connsiteY3" fmla="*/ 714253 h 938727"/>
                <a:gd name="connsiteX4" fmla="*/ 327187 w 327187"/>
                <a:gd name="connsiteY4" fmla="*/ 938727 h 938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187" h="938727">
                  <a:moveTo>
                    <a:pt x="42707" y="0"/>
                  </a:moveTo>
                  <a:lnTo>
                    <a:pt x="0" y="253522"/>
                  </a:lnTo>
                  <a:lnTo>
                    <a:pt x="298445" y="489779"/>
                  </a:lnTo>
                  <a:lnTo>
                    <a:pt x="235486" y="714253"/>
                  </a:lnTo>
                  <a:lnTo>
                    <a:pt x="327187" y="938727"/>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3" name="フリーフォーム 32">
              <a:extLst>
                <a:ext uri="{FF2B5EF4-FFF2-40B4-BE49-F238E27FC236}">
                  <a16:creationId xmlns:a16="http://schemas.microsoft.com/office/drawing/2014/main" id="{8E4AC79F-DC74-CE49-96B4-6CFE7BCBABC1}"/>
                </a:ext>
              </a:extLst>
            </p:cNvPr>
            <p:cNvSpPr/>
            <p:nvPr/>
          </p:nvSpPr>
          <p:spPr>
            <a:xfrm>
              <a:off x="9026983" y="4614075"/>
              <a:ext cx="68723" cy="170065"/>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485987"/>
                <a:gd name="connsiteY0" fmla="*/ 0 h 704045"/>
                <a:gd name="connsiteX1" fmla="*/ 209127 w 485987"/>
                <a:gd name="connsiteY1" fmla="*/ 383862 h 704045"/>
                <a:gd name="connsiteX2" fmla="*/ 485987 w 485987"/>
                <a:gd name="connsiteY2" fmla="*/ 704045 h 704045"/>
                <a:gd name="connsiteX0" fmla="*/ 0 w 437019"/>
                <a:gd name="connsiteY0" fmla="*/ 0 h 1128203"/>
                <a:gd name="connsiteX1" fmla="*/ 209127 w 437019"/>
                <a:gd name="connsiteY1" fmla="*/ 383862 h 1128203"/>
                <a:gd name="connsiteX2" fmla="*/ 437019 w 437019"/>
                <a:gd name="connsiteY2" fmla="*/ 1128203 h 1128203"/>
                <a:gd name="connsiteX0" fmla="*/ 0 w 478992"/>
                <a:gd name="connsiteY0" fmla="*/ 0 h 730013"/>
                <a:gd name="connsiteX1" fmla="*/ 209127 w 478992"/>
                <a:gd name="connsiteY1" fmla="*/ 383862 h 730013"/>
                <a:gd name="connsiteX2" fmla="*/ 478992 w 478992"/>
                <a:gd name="connsiteY2" fmla="*/ 730013 h 730013"/>
                <a:gd name="connsiteX0" fmla="*/ 0 w 478992"/>
                <a:gd name="connsiteY0" fmla="*/ 0 h 730013"/>
                <a:gd name="connsiteX1" fmla="*/ 111190 w 478992"/>
                <a:gd name="connsiteY1" fmla="*/ 158799 h 730013"/>
                <a:gd name="connsiteX2" fmla="*/ 478992 w 478992"/>
                <a:gd name="connsiteY2" fmla="*/ 730013 h 730013"/>
                <a:gd name="connsiteX0" fmla="*/ 0 w 111190"/>
                <a:gd name="connsiteY0" fmla="*/ 0 h 340481"/>
                <a:gd name="connsiteX1" fmla="*/ 111190 w 111190"/>
                <a:gd name="connsiteY1" fmla="*/ 158799 h 340481"/>
                <a:gd name="connsiteX2" fmla="*/ 108234 w 111190"/>
                <a:gd name="connsiteY2" fmla="*/ 340481 h 340481"/>
              </a:gdLst>
              <a:ahLst/>
              <a:cxnLst>
                <a:cxn ang="0">
                  <a:pos x="connsiteX0" y="connsiteY0"/>
                </a:cxn>
                <a:cxn ang="0">
                  <a:pos x="connsiteX1" y="connsiteY1"/>
                </a:cxn>
                <a:cxn ang="0">
                  <a:pos x="connsiteX2" y="connsiteY2"/>
                </a:cxn>
              </a:cxnLst>
              <a:rect l="l" t="t" r="r" b="b"/>
              <a:pathLst>
                <a:path w="111190" h="340481">
                  <a:moveTo>
                    <a:pt x="0" y="0"/>
                  </a:moveTo>
                  <a:lnTo>
                    <a:pt x="111190" y="158799"/>
                  </a:lnTo>
                  <a:cubicBezTo>
                    <a:pt x="110205" y="219360"/>
                    <a:pt x="109219" y="279920"/>
                    <a:pt x="108234" y="340481"/>
                  </a:cubicBez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4" name="テキスト ボックス 33">
              <a:extLst>
                <a:ext uri="{FF2B5EF4-FFF2-40B4-BE49-F238E27FC236}">
                  <a16:creationId xmlns:a16="http://schemas.microsoft.com/office/drawing/2014/main" id="{6A78BEDC-6F30-5044-BD29-F0D9D4799BFF}"/>
                </a:ext>
              </a:extLst>
            </p:cNvPr>
            <p:cNvSpPr txBox="1"/>
            <p:nvPr/>
          </p:nvSpPr>
          <p:spPr>
            <a:xfrm>
              <a:off x="9187891" y="4546982"/>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a:p>
          </p:txBody>
        </p:sp>
        <p:sp>
          <p:nvSpPr>
            <p:cNvPr id="35" name="フリーフォーム 34">
              <a:extLst>
                <a:ext uri="{FF2B5EF4-FFF2-40B4-BE49-F238E27FC236}">
                  <a16:creationId xmlns:a16="http://schemas.microsoft.com/office/drawing/2014/main" id="{BACC65C6-C43A-8043-BCC0-FFE8C65E4841}"/>
                </a:ext>
              </a:extLst>
            </p:cNvPr>
            <p:cNvSpPr/>
            <p:nvPr/>
          </p:nvSpPr>
          <p:spPr>
            <a:xfrm>
              <a:off x="10026502" y="3690268"/>
              <a:ext cx="348306" cy="1655605"/>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284480"/>
                <a:gd name="connsiteY0" fmla="*/ 0 h 938727"/>
                <a:gd name="connsiteX1" fmla="*/ 209127 w 284480"/>
                <a:gd name="connsiteY1" fmla="*/ 383862 h 938727"/>
                <a:gd name="connsiteX2" fmla="*/ 241747 w 284480"/>
                <a:gd name="connsiteY2" fmla="*/ 620119 h 938727"/>
                <a:gd name="connsiteX3" fmla="*/ 284480 w 284480"/>
                <a:gd name="connsiteY3" fmla="*/ 938727 h 938727"/>
                <a:gd name="connsiteX0" fmla="*/ 0 w 388650"/>
                <a:gd name="connsiteY0" fmla="*/ 0 h 938727"/>
                <a:gd name="connsiteX1" fmla="*/ 209127 w 388650"/>
                <a:gd name="connsiteY1" fmla="*/ 383862 h 938727"/>
                <a:gd name="connsiteX2" fmla="*/ 388650 w 388650"/>
                <a:gd name="connsiteY2" fmla="*/ 624946 h 938727"/>
                <a:gd name="connsiteX3" fmla="*/ 284480 w 388650"/>
                <a:gd name="connsiteY3" fmla="*/ 938727 h 938727"/>
                <a:gd name="connsiteX0" fmla="*/ 42707 w 431357"/>
                <a:gd name="connsiteY0" fmla="*/ 0 h 938727"/>
                <a:gd name="connsiteX1" fmla="*/ 0 w 431357"/>
                <a:gd name="connsiteY1" fmla="*/ 253522 h 938727"/>
                <a:gd name="connsiteX2" fmla="*/ 431357 w 431357"/>
                <a:gd name="connsiteY2" fmla="*/ 624946 h 938727"/>
                <a:gd name="connsiteX3" fmla="*/ 327187 w 43135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327187 w 32718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298445 w 327187"/>
                <a:gd name="connsiteY3" fmla="*/ 704598 h 938727"/>
                <a:gd name="connsiteX4" fmla="*/ 327187 w 327187"/>
                <a:gd name="connsiteY4" fmla="*/ 938727 h 938727"/>
                <a:gd name="connsiteX0" fmla="*/ 42707 w 327187"/>
                <a:gd name="connsiteY0" fmla="*/ 0 h 938727"/>
                <a:gd name="connsiteX1" fmla="*/ 0 w 327187"/>
                <a:gd name="connsiteY1" fmla="*/ 253522 h 938727"/>
                <a:gd name="connsiteX2" fmla="*/ 298445 w 327187"/>
                <a:gd name="connsiteY2" fmla="*/ 489779 h 938727"/>
                <a:gd name="connsiteX3" fmla="*/ 235486 w 327187"/>
                <a:gd name="connsiteY3" fmla="*/ 714253 h 938727"/>
                <a:gd name="connsiteX4" fmla="*/ 327187 w 327187"/>
                <a:gd name="connsiteY4" fmla="*/ 938727 h 938727"/>
                <a:gd name="connsiteX0" fmla="*/ 42707 w 327187"/>
                <a:gd name="connsiteY0" fmla="*/ 0 h 938727"/>
                <a:gd name="connsiteX1" fmla="*/ 0 w 327187"/>
                <a:gd name="connsiteY1" fmla="*/ 253522 h 938727"/>
                <a:gd name="connsiteX2" fmla="*/ 100286 w 327187"/>
                <a:gd name="connsiteY2" fmla="*/ 336040 h 938727"/>
                <a:gd name="connsiteX3" fmla="*/ 298445 w 327187"/>
                <a:gd name="connsiteY3" fmla="*/ 489779 h 938727"/>
                <a:gd name="connsiteX4" fmla="*/ 235486 w 327187"/>
                <a:gd name="connsiteY4" fmla="*/ 714253 h 938727"/>
                <a:gd name="connsiteX5" fmla="*/ 327187 w 327187"/>
                <a:gd name="connsiteY5" fmla="*/ 938727 h 938727"/>
                <a:gd name="connsiteX0" fmla="*/ 0 w 284480"/>
                <a:gd name="connsiteY0" fmla="*/ 0 h 938727"/>
                <a:gd name="connsiteX1" fmla="*/ 167155 w 284480"/>
                <a:gd name="connsiteY1" fmla="*/ 190766 h 938727"/>
                <a:gd name="connsiteX2" fmla="*/ 57579 w 284480"/>
                <a:gd name="connsiteY2" fmla="*/ 336040 h 938727"/>
                <a:gd name="connsiteX3" fmla="*/ 255738 w 284480"/>
                <a:gd name="connsiteY3" fmla="*/ 489779 h 938727"/>
                <a:gd name="connsiteX4" fmla="*/ 192779 w 284480"/>
                <a:gd name="connsiteY4" fmla="*/ 714253 h 938727"/>
                <a:gd name="connsiteX5" fmla="*/ 284480 w 284480"/>
                <a:gd name="connsiteY5" fmla="*/ 938727 h 938727"/>
                <a:gd name="connsiteX0" fmla="*/ 0 w 563536"/>
                <a:gd name="connsiteY0" fmla="*/ 0 h 938727"/>
                <a:gd name="connsiteX1" fmla="*/ 167155 w 563536"/>
                <a:gd name="connsiteY1" fmla="*/ 190766 h 938727"/>
                <a:gd name="connsiteX2" fmla="*/ 57579 w 563536"/>
                <a:gd name="connsiteY2" fmla="*/ 336040 h 938727"/>
                <a:gd name="connsiteX3" fmla="*/ 255738 w 563536"/>
                <a:gd name="connsiteY3" fmla="*/ 489779 h 938727"/>
                <a:gd name="connsiteX4" fmla="*/ 563536 w 563536"/>
                <a:gd name="connsiteY4" fmla="*/ 595982 h 938727"/>
                <a:gd name="connsiteX5" fmla="*/ 284480 w 563536"/>
                <a:gd name="connsiteY5" fmla="*/ 938727 h 938727"/>
                <a:gd name="connsiteX0" fmla="*/ 0 w 563536"/>
                <a:gd name="connsiteY0" fmla="*/ 0 h 938727"/>
                <a:gd name="connsiteX1" fmla="*/ 167155 w 563536"/>
                <a:gd name="connsiteY1" fmla="*/ 190766 h 938727"/>
                <a:gd name="connsiteX2" fmla="*/ 57579 w 563536"/>
                <a:gd name="connsiteY2" fmla="*/ 336040 h 938727"/>
                <a:gd name="connsiteX3" fmla="*/ 199774 w 563536"/>
                <a:gd name="connsiteY3" fmla="*/ 470469 h 938727"/>
                <a:gd name="connsiteX4" fmla="*/ 563536 w 563536"/>
                <a:gd name="connsiteY4" fmla="*/ 595982 h 938727"/>
                <a:gd name="connsiteX5" fmla="*/ 284480 w 563536"/>
                <a:gd name="connsiteY5" fmla="*/ 938727 h 938727"/>
                <a:gd name="connsiteX0" fmla="*/ 0 w 563536"/>
                <a:gd name="connsiteY0" fmla="*/ 0 h 938727"/>
                <a:gd name="connsiteX1" fmla="*/ 167155 w 563536"/>
                <a:gd name="connsiteY1" fmla="*/ 190766 h 938727"/>
                <a:gd name="connsiteX2" fmla="*/ 57579 w 563536"/>
                <a:gd name="connsiteY2" fmla="*/ 336040 h 938727"/>
                <a:gd name="connsiteX3" fmla="*/ 199774 w 563536"/>
                <a:gd name="connsiteY3" fmla="*/ 470469 h 938727"/>
                <a:gd name="connsiteX4" fmla="*/ 563536 w 563536"/>
                <a:gd name="connsiteY4" fmla="*/ 595982 h 938727"/>
                <a:gd name="connsiteX5" fmla="*/ 414344 w 563536"/>
                <a:gd name="connsiteY5" fmla="*/ 770506 h 938727"/>
                <a:gd name="connsiteX6" fmla="*/ 284480 w 563536"/>
                <a:gd name="connsiteY6" fmla="*/ 938727 h 938727"/>
                <a:gd name="connsiteX0" fmla="*/ 0 w 563536"/>
                <a:gd name="connsiteY0" fmla="*/ 0 h 924245"/>
                <a:gd name="connsiteX1" fmla="*/ 167155 w 563536"/>
                <a:gd name="connsiteY1" fmla="*/ 190766 h 924245"/>
                <a:gd name="connsiteX2" fmla="*/ 57579 w 563536"/>
                <a:gd name="connsiteY2" fmla="*/ 336040 h 924245"/>
                <a:gd name="connsiteX3" fmla="*/ 199774 w 563536"/>
                <a:gd name="connsiteY3" fmla="*/ 470469 h 924245"/>
                <a:gd name="connsiteX4" fmla="*/ 563536 w 563536"/>
                <a:gd name="connsiteY4" fmla="*/ 595982 h 924245"/>
                <a:gd name="connsiteX5" fmla="*/ 414344 w 563536"/>
                <a:gd name="connsiteY5" fmla="*/ 770506 h 924245"/>
                <a:gd name="connsiteX6" fmla="*/ 536314 w 563536"/>
                <a:gd name="connsiteY6" fmla="*/ 924245 h 92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3536" h="924245">
                  <a:moveTo>
                    <a:pt x="0" y="0"/>
                  </a:moveTo>
                  <a:lnTo>
                    <a:pt x="167155" y="190766"/>
                  </a:lnTo>
                  <a:lnTo>
                    <a:pt x="57579" y="336040"/>
                  </a:lnTo>
                  <a:lnTo>
                    <a:pt x="199774" y="470469"/>
                  </a:lnTo>
                  <a:lnTo>
                    <a:pt x="563536" y="595982"/>
                  </a:lnTo>
                  <a:lnTo>
                    <a:pt x="414344" y="770506"/>
                  </a:lnTo>
                  <a:lnTo>
                    <a:pt x="536314" y="924245"/>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6" name="フリーフォーム 35">
              <a:extLst>
                <a:ext uri="{FF2B5EF4-FFF2-40B4-BE49-F238E27FC236}">
                  <a16:creationId xmlns:a16="http://schemas.microsoft.com/office/drawing/2014/main" id="{11617499-992A-F247-BC41-BCFFE6B228B0}"/>
                </a:ext>
              </a:extLst>
            </p:cNvPr>
            <p:cNvSpPr/>
            <p:nvPr/>
          </p:nvSpPr>
          <p:spPr>
            <a:xfrm>
              <a:off x="9616551" y="4175379"/>
              <a:ext cx="444684" cy="122671"/>
            </a:xfrm>
            <a:custGeom>
              <a:avLst/>
              <a:gdLst>
                <a:gd name="connsiteX0" fmla="*/ 0 w 893134"/>
                <a:gd name="connsiteY0" fmla="*/ 239232 h 313660"/>
                <a:gd name="connsiteX1" fmla="*/ 393404 w 893134"/>
                <a:gd name="connsiteY1" fmla="*/ 313660 h 313660"/>
                <a:gd name="connsiteX2" fmla="*/ 893134 w 893134"/>
                <a:gd name="connsiteY2" fmla="*/ 0 h 313660"/>
                <a:gd name="connsiteX0" fmla="*/ 0 w 770860"/>
                <a:gd name="connsiteY0" fmla="*/ 0 h 212651"/>
                <a:gd name="connsiteX1" fmla="*/ 393404 w 770860"/>
                <a:gd name="connsiteY1" fmla="*/ 74428 h 212651"/>
                <a:gd name="connsiteX2" fmla="*/ 770860 w 770860"/>
                <a:gd name="connsiteY2" fmla="*/ 212651 h 212651"/>
                <a:gd name="connsiteX0" fmla="*/ 0 w 770860"/>
                <a:gd name="connsiteY0" fmla="*/ 0 h 212651"/>
                <a:gd name="connsiteX1" fmla="*/ 409353 w 770860"/>
                <a:gd name="connsiteY1" fmla="*/ 170121 h 212651"/>
                <a:gd name="connsiteX2" fmla="*/ 770860 w 770860"/>
                <a:gd name="connsiteY2" fmla="*/ 212651 h 212651"/>
              </a:gdLst>
              <a:ahLst/>
              <a:cxnLst>
                <a:cxn ang="0">
                  <a:pos x="connsiteX0" y="connsiteY0"/>
                </a:cxn>
                <a:cxn ang="0">
                  <a:pos x="connsiteX1" y="connsiteY1"/>
                </a:cxn>
                <a:cxn ang="0">
                  <a:pos x="connsiteX2" y="connsiteY2"/>
                </a:cxn>
              </a:cxnLst>
              <a:rect l="l" t="t" r="r" b="b"/>
              <a:pathLst>
                <a:path w="770860" h="212651">
                  <a:moveTo>
                    <a:pt x="0" y="0"/>
                  </a:moveTo>
                  <a:lnTo>
                    <a:pt x="409353" y="170121"/>
                  </a:lnTo>
                  <a:lnTo>
                    <a:pt x="770860" y="212651"/>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7" name="フリーフォーム 36">
              <a:extLst>
                <a:ext uri="{FF2B5EF4-FFF2-40B4-BE49-F238E27FC236}">
                  <a16:creationId xmlns:a16="http://schemas.microsoft.com/office/drawing/2014/main" id="{5EBAE2AB-67F4-0D4F-AEFB-D7ED820FA4CD}"/>
                </a:ext>
              </a:extLst>
            </p:cNvPr>
            <p:cNvSpPr/>
            <p:nvPr/>
          </p:nvSpPr>
          <p:spPr>
            <a:xfrm>
              <a:off x="9754945" y="4729444"/>
              <a:ext cx="610290" cy="266810"/>
            </a:xfrm>
            <a:custGeom>
              <a:avLst/>
              <a:gdLst>
                <a:gd name="connsiteX0" fmla="*/ 0 w 893134"/>
                <a:gd name="connsiteY0" fmla="*/ 239232 h 313660"/>
                <a:gd name="connsiteX1" fmla="*/ 393404 w 893134"/>
                <a:gd name="connsiteY1" fmla="*/ 313660 h 313660"/>
                <a:gd name="connsiteX2" fmla="*/ 893134 w 893134"/>
                <a:gd name="connsiteY2" fmla="*/ 0 h 313660"/>
                <a:gd name="connsiteX0" fmla="*/ 0 w 770860"/>
                <a:gd name="connsiteY0" fmla="*/ 0 h 212651"/>
                <a:gd name="connsiteX1" fmla="*/ 393404 w 770860"/>
                <a:gd name="connsiteY1" fmla="*/ 74428 h 212651"/>
                <a:gd name="connsiteX2" fmla="*/ 770860 w 770860"/>
                <a:gd name="connsiteY2" fmla="*/ 212651 h 212651"/>
                <a:gd name="connsiteX0" fmla="*/ 0 w 770860"/>
                <a:gd name="connsiteY0" fmla="*/ 0 h 212651"/>
                <a:gd name="connsiteX1" fmla="*/ 409353 w 770860"/>
                <a:gd name="connsiteY1" fmla="*/ 170121 h 212651"/>
                <a:gd name="connsiteX2" fmla="*/ 770860 w 770860"/>
                <a:gd name="connsiteY2" fmla="*/ 212651 h 212651"/>
                <a:gd name="connsiteX0" fmla="*/ 0 w 1057939"/>
                <a:gd name="connsiteY0" fmla="*/ 398721 h 568842"/>
                <a:gd name="connsiteX1" fmla="*/ 409353 w 1057939"/>
                <a:gd name="connsiteY1" fmla="*/ 568842 h 568842"/>
                <a:gd name="connsiteX2" fmla="*/ 1057939 w 1057939"/>
                <a:gd name="connsiteY2" fmla="*/ 0 h 568842"/>
                <a:gd name="connsiteX0" fmla="*/ 0 w 1057939"/>
                <a:gd name="connsiteY0" fmla="*/ 462516 h 462516"/>
                <a:gd name="connsiteX1" fmla="*/ 494413 w 1057939"/>
                <a:gd name="connsiteY1" fmla="*/ 0 h 462516"/>
                <a:gd name="connsiteX2" fmla="*/ 1057939 w 1057939"/>
                <a:gd name="connsiteY2" fmla="*/ 63795 h 462516"/>
              </a:gdLst>
              <a:ahLst/>
              <a:cxnLst>
                <a:cxn ang="0">
                  <a:pos x="connsiteX0" y="connsiteY0"/>
                </a:cxn>
                <a:cxn ang="0">
                  <a:pos x="connsiteX1" y="connsiteY1"/>
                </a:cxn>
                <a:cxn ang="0">
                  <a:pos x="connsiteX2" y="connsiteY2"/>
                </a:cxn>
              </a:cxnLst>
              <a:rect l="l" t="t" r="r" b="b"/>
              <a:pathLst>
                <a:path w="1057939" h="462516">
                  <a:moveTo>
                    <a:pt x="0" y="462516"/>
                  </a:moveTo>
                  <a:lnTo>
                    <a:pt x="494413" y="0"/>
                  </a:lnTo>
                  <a:lnTo>
                    <a:pt x="1057939" y="63795"/>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8" name="テキスト ボックス 37">
              <a:extLst>
                <a:ext uri="{FF2B5EF4-FFF2-40B4-BE49-F238E27FC236}">
                  <a16:creationId xmlns:a16="http://schemas.microsoft.com/office/drawing/2014/main" id="{7090F2EC-6B66-4A4B-A47F-9E517B2AB31A}"/>
                </a:ext>
              </a:extLst>
            </p:cNvPr>
            <p:cNvSpPr txBox="1"/>
            <p:nvPr/>
          </p:nvSpPr>
          <p:spPr>
            <a:xfrm>
              <a:off x="10275789" y="4235374"/>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a:p>
          </p:txBody>
        </p:sp>
        <p:sp>
          <p:nvSpPr>
            <p:cNvPr id="39" name="テキスト ボックス 38">
              <a:extLst>
                <a:ext uri="{FF2B5EF4-FFF2-40B4-BE49-F238E27FC236}">
                  <a16:creationId xmlns:a16="http://schemas.microsoft.com/office/drawing/2014/main" id="{007D0773-CF22-D84C-87C8-F38CB3A08039}"/>
                </a:ext>
              </a:extLst>
            </p:cNvPr>
            <p:cNvSpPr txBox="1"/>
            <p:nvPr/>
          </p:nvSpPr>
          <p:spPr>
            <a:xfrm>
              <a:off x="7791457" y="4673952"/>
              <a:ext cx="417102" cy="338554"/>
            </a:xfrm>
            <a:prstGeom prst="rect">
              <a:avLst/>
            </a:prstGeom>
            <a:noFill/>
          </p:spPr>
          <p:txBody>
            <a:bodyPr wrap="none" rtlCol="0">
              <a:spAutoFit/>
            </a:bodyPr>
            <a:lstStyle/>
            <a:p>
              <a:r>
                <a:rPr kumimoji="1" lang="en-US" altLang="ja-JP" sz="1600" i="1" dirty="0">
                  <a:latin typeface="Times" pitchFamily="2" charset="0"/>
                </a:rPr>
                <a:t>V</a:t>
              </a:r>
              <a:r>
                <a:rPr kumimoji="1" lang="en-US" altLang="ja-JP" sz="1600" i="1" baseline="-25000" dirty="0">
                  <a:latin typeface="Times" pitchFamily="2" charset="0"/>
                </a:rPr>
                <a:t>t</a:t>
              </a:r>
              <a:r>
                <a:rPr kumimoji="1" lang="en-US" altLang="ja-JP" sz="1600" baseline="30000" dirty="0">
                  <a:latin typeface="Times" pitchFamily="2" charset="0"/>
                </a:rPr>
                <a:t>1</a:t>
              </a:r>
              <a:endParaRPr kumimoji="1" lang="ja-JP" altLang="en-US" sz="1600" baseline="30000">
                <a:latin typeface="Times" pitchFamily="2" charset="0"/>
              </a:endParaRPr>
            </a:p>
          </p:txBody>
        </p:sp>
        <p:sp>
          <p:nvSpPr>
            <p:cNvPr id="40" name="テキスト ボックス 39">
              <a:extLst>
                <a:ext uri="{FF2B5EF4-FFF2-40B4-BE49-F238E27FC236}">
                  <a16:creationId xmlns:a16="http://schemas.microsoft.com/office/drawing/2014/main" id="{5507C83A-37EA-4B4C-93FD-CA2C84AD2BF9}"/>
                </a:ext>
              </a:extLst>
            </p:cNvPr>
            <p:cNvSpPr txBox="1"/>
            <p:nvPr/>
          </p:nvSpPr>
          <p:spPr>
            <a:xfrm>
              <a:off x="8229160" y="4600359"/>
              <a:ext cx="417102" cy="338554"/>
            </a:xfrm>
            <a:prstGeom prst="rect">
              <a:avLst/>
            </a:prstGeom>
            <a:noFill/>
          </p:spPr>
          <p:txBody>
            <a:bodyPr wrap="none" rtlCol="0">
              <a:spAutoFit/>
            </a:bodyPr>
            <a:lstStyle/>
            <a:p>
              <a:r>
                <a:rPr kumimoji="1" lang="en-US" altLang="ja-JP" sz="1600" i="1" dirty="0">
                  <a:latin typeface="Times" pitchFamily="2" charset="0"/>
                </a:rPr>
                <a:t>V</a:t>
              </a:r>
              <a:r>
                <a:rPr kumimoji="1" lang="en-US" altLang="ja-JP" sz="1600" i="1" baseline="-25000" dirty="0">
                  <a:latin typeface="Times" pitchFamily="2" charset="0"/>
                </a:rPr>
                <a:t>t</a:t>
              </a:r>
              <a:r>
                <a:rPr kumimoji="1" lang="en-US" altLang="ja-JP" sz="1600" baseline="30000" dirty="0">
                  <a:latin typeface="Times" pitchFamily="2" charset="0"/>
                </a:rPr>
                <a:t>2</a:t>
              </a:r>
              <a:endParaRPr kumimoji="1" lang="ja-JP" altLang="en-US" sz="1600" baseline="30000">
                <a:latin typeface="Times" pitchFamily="2" charset="0"/>
              </a:endParaRPr>
            </a:p>
          </p:txBody>
        </p:sp>
        <p:sp>
          <p:nvSpPr>
            <p:cNvPr id="41" name="テキスト ボックス 40">
              <a:extLst>
                <a:ext uri="{FF2B5EF4-FFF2-40B4-BE49-F238E27FC236}">
                  <a16:creationId xmlns:a16="http://schemas.microsoft.com/office/drawing/2014/main" id="{7EE98642-8EBF-704C-9FF8-73D8521652D4}"/>
                </a:ext>
              </a:extLst>
            </p:cNvPr>
            <p:cNvSpPr txBox="1"/>
            <p:nvPr/>
          </p:nvSpPr>
          <p:spPr>
            <a:xfrm>
              <a:off x="9736173" y="4401524"/>
              <a:ext cx="453970" cy="338554"/>
            </a:xfrm>
            <a:prstGeom prst="rect">
              <a:avLst/>
            </a:prstGeom>
            <a:noFill/>
          </p:spPr>
          <p:txBody>
            <a:bodyPr wrap="none" rtlCol="0">
              <a:spAutoFit/>
            </a:bodyPr>
            <a:lstStyle/>
            <a:p>
              <a:r>
                <a:rPr kumimoji="1" lang="en-US" altLang="ja-JP" sz="1600" i="1" dirty="0" err="1">
                  <a:latin typeface="Times" pitchFamily="2" charset="0"/>
                </a:rPr>
                <a:t>V</a:t>
              </a:r>
              <a:r>
                <a:rPr kumimoji="1" lang="en-US" altLang="ja-JP" sz="1600" i="1" baseline="-25000" dirty="0" err="1">
                  <a:latin typeface="Times" pitchFamily="2" charset="0"/>
                </a:rPr>
                <a:t>t</a:t>
              </a:r>
              <a:r>
                <a:rPr kumimoji="1" lang="en-US" altLang="ja-JP" sz="1600" baseline="30000" dirty="0" err="1">
                  <a:latin typeface="Times" pitchFamily="2" charset="0"/>
                </a:rPr>
                <a:t>m</a:t>
              </a:r>
              <a:endParaRPr kumimoji="1" lang="ja-JP" altLang="en-US" sz="1600" baseline="30000">
                <a:latin typeface="Times" pitchFamily="2" charset="0"/>
              </a:endParaRPr>
            </a:p>
          </p:txBody>
        </p:sp>
        <p:sp>
          <p:nvSpPr>
            <p:cNvPr id="42" name="テキスト ボックス 41">
              <a:extLst>
                <a:ext uri="{FF2B5EF4-FFF2-40B4-BE49-F238E27FC236}">
                  <a16:creationId xmlns:a16="http://schemas.microsoft.com/office/drawing/2014/main" id="{0BCD5BCD-C4DD-8042-BE0E-06F799159F9F}"/>
                </a:ext>
              </a:extLst>
            </p:cNvPr>
            <p:cNvSpPr txBox="1"/>
            <p:nvPr/>
          </p:nvSpPr>
          <p:spPr>
            <a:xfrm>
              <a:off x="9602604" y="3879110"/>
              <a:ext cx="567784" cy="338554"/>
            </a:xfrm>
            <a:prstGeom prst="rect">
              <a:avLst/>
            </a:prstGeom>
            <a:noFill/>
          </p:spPr>
          <p:txBody>
            <a:bodyPr wrap="none" rtlCol="0">
              <a:spAutoFit/>
            </a:bodyPr>
            <a:lstStyle/>
            <a:p>
              <a:r>
                <a:rPr kumimoji="1" lang="en-US" altLang="ja-JP" sz="1600" i="1" dirty="0">
                  <a:latin typeface="Times" pitchFamily="2" charset="0"/>
                </a:rPr>
                <a:t>V</a:t>
              </a:r>
              <a:r>
                <a:rPr kumimoji="1" lang="en-US" altLang="ja-JP" sz="1600" i="1" baseline="-25000" dirty="0">
                  <a:latin typeface="Times" pitchFamily="2" charset="0"/>
                </a:rPr>
                <a:t>t</a:t>
              </a:r>
              <a:r>
                <a:rPr kumimoji="1" lang="en-US" altLang="ja-JP" sz="1600" baseline="30000" dirty="0">
                  <a:latin typeface="Times" pitchFamily="2" charset="0"/>
                </a:rPr>
                <a:t>m-1</a:t>
              </a:r>
              <a:endParaRPr kumimoji="1" lang="ja-JP" altLang="en-US" sz="1600" baseline="30000">
                <a:latin typeface="Times" pitchFamily="2" charset="0"/>
              </a:endParaRPr>
            </a:p>
          </p:txBody>
        </p:sp>
        <p:sp>
          <p:nvSpPr>
            <p:cNvPr id="43" name="テキスト ボックス 42">
              <a:extLst>
                <a:ext uri="{FF2B5EF4-FFF2-40B4-BE49-F238E27FC236}">
                  <a16:creationId xmlns:a16="http://schemas.microsoft.com/office/drawing/2014/main" id="{9922CC69-7DB5-5A48-8D92-05EAB0E62267}"/>
                </a:ext>
              </a:extLst>
            </p:cNvPr>
            <p:cNvSpPr txBox="1"/>
            <p:nvPr/>
          </p:nvSpPr>
          <p:spPr>
            <a:xfrm>
              <a:off x="9736173" y="4959528"/>
              <a:ext cx="599844" cy="338554"/>
            </a:xfrm>
            <a:prstGeom prst="rect">
              <a:avLst/>
            </a:prstGeom>
            <a:noFill/>
          </p:spPr>
          <p:txBody>
            <a:bodyPr wrap="none" rtlCol="0">
              <a:spAutoFit/>
            </a:bodyPr>
            <a:lstStyle/>
            <a:p>
              <a:r>
                <a:rPr kumimoji="1" lang="en-US" altLang="ja-JP" sz="1600" i="1" dirty="0">
                  <a:latin typeface="Times" pitchFamily="2" charset="0"/>
                </a:rPr>
                <a:t>V</a:t>
              </a:r>
              <a:r>
                <a:rPr kumimoji="1" lang="en-US" altLang="ja-JP" sz="1600" i="1" baseline="-25000" dirty="0">
                  <a:latin typeface="Times" pitchFamily="2" charset="0"/>
                </a:rPr>
                <a:t>t</a:t>
              </a:r>
              <a:r>
                <a:rPr kumimoji="1" lang="en-US" altLang="ja-JP" sz="1600" baseline="30000" dirty="0">
                  <a:latin typeface="Times" pitchFamily="2" charset="0"/>
                </a:rPr>
                <a:t>m+1</a:t>
              </a:r>
              <a:endParaRPr kumimoji="1" lang="ja-JP" altLang="en-US" sz="1600" baseline="30000">
                <a:latin typeface="Times" pitchFamily="2" charset="0"/>
              </a:endParaRPr>
            </a:p>
          </p:txBody>
        </p:sp>
      </p:grpSp>
      <p:cxnSp>
        <p:nvCxnSpPr>
          <p:cNvPr id="44" name="曲線コネクタ 43">
            <a:extLst>
              <a:ext uri="{FF2B5EF4-FFF2-40B4-BE49-F238E27FC236}">
                <a16:creationId xmlns:a16="http://schemas.microsoft.com/office/drawing/2014/main" id="{A345A012-FD61-7844-8C1D-43FCA057EA7F}"/>
              </a:ext>
            </a:extLst>
          </p:cNvPr>
          <p:cNvCxnSpPr>
            <a:cxnSpLocks/>
          </p:cNvCxnSpPr>
          <p:nvPr/>
        </p:nvCxnSpPr>
        <p:spPr>
          <a:xfrm rot="5400000" flipH="1" flipV="1">
            <a:off x="5824375" y="2896302"/>
            <a:ext cx="758664" cy="1925270"/>
          </a:xfrm>
          <a:prstGeom prst="curvedConnector2">
            <a:avLst/>
          </a:prstGeom>
          <a:ln w="28575">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1839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1486D2-BB6B-8B4D-818F-CE658FD3C8FB}"/>
              </a:ext>
            </a:extLst>
          </p:cNvPr>
          <p:cNvSpPr>
            <a:spLocks noGrp="1"/>
          </p:cNvSpPr>
          <p:nvPr>
            <p:ph type="title"/>
          </p:nvPr>
        </p:nvSpPr>
        <p:spPr/>
        <p:txBody>
          <a:bodyPr/>
          <a:lstStyle/>
          <a:p>
            <a:r>
              <a:rPr kumimoji="1" lang="en-US" altLang="ja-JP" dirty="0" err="1"/>
              <a:t>Spatio-temporal</a:t>
            </a:r>
            <a:r>
              <a:rPr kumimoji="1" lang="en-US" altLang="ja-JP" dirty="0"/>
              <a:t> Variations</a:t>
            </a:r>
            <a:endParaRPr kumimoji="1" lang="ja-JP" altLang="en-US" dirty="0"/>
          </a:p>
        </p:txBody>
      </p:sp>
      <p:sp>
        <p:nvSpPr>
          <p:cNvPr id="3" name="コンテンツ プレースホルダー 2">
            <a:extLst>
              <a:ext uri="{FF2B5EF4-FFF2-40B4-BE49-F238E27FC236}">
                <a16:creationId xmlns:a16="http://schemas.microsoft.com/office/drawing/2014/main" id="{8B701943-0C33-FF4F-A093-AE43131A5BA8}"/>
              </a:ext>
            </a:extLst>
          </p:cNvPr>
          <p:cNvSpPr>
            <a:spLocks noGrp="1"/>
          </p:cNvSpPr>
          <p:nvPr>
            <p:ph idx="1"/>
          </p:nvPr>
        </p:nvSpPr>
        <p:spPr/>
        <p:txBody>
          <a:bodyPr/>
          <a:lstStyle/>
          <a:p>
            <a:r>
              <a:rPr kumimoji="1" lang="en-US" altLang="ja-JP" b="1" dirty="0"/>
              <a:t>Probability density function </a:t>
            </a:r>
            <a:r>
              <a:rPr kumimoji="1" lang="en-US" altLang="ja-JP" i="1" dirty="0">
                <a:latin typeface="Cambria Math" panose="02040503050406030204" pitchFamily="18" charset="0"/>
                <a:ea typeface="Cambria Math" panose="02040503050406030204" pitchFamily="18" charset="0"/>
              </a:rPr>
              <a:t>P</a:t>
            </a:r>
            <a:r>
              <a:rPr kumimoji="1" lang="en-US" altLang="ja-JP" b="1" dirty="0"/>
              <a:t> of each sub-volume</a:t>
            </a:r>
          </a:p>
          <a:p>
            <a:pPr lvl="1"/>
            <a:r>
              <a:rPr lang="en-US" altLang="ja-JP" dirty="0"/>
              <a:t>Kernel Density Estimation (KDE)</a:t>
            </a:r>
            <a:endParaRPr kumimoji="1" lang="ja-JP" altLang="en-US" dirty="0"/>
          </a:p>
        </p:txBody>
      </p:sp>
      <p:grpSp>
        <p:nvGrpSpPr>
          <p:cNvPr id="60" name="グループ化 59">
            <a:extLst>
              <a:ext uri="{FF2B5EF4-FFF2-40B4-BE49-F238E27FC236}">
                <a16:creationId xmlns:a16="http://schemas.microsoft.com/office/drawing/2014/main" id="{13A01274-AC10-6343-B2FC-DA4723E6465A}"/>
              </a:ext>
            </a:extLst>
          </p:cNvPr>
          <p:cNvGrpSpPr/>
          <p:nvPr/>
        </p:nvGrpSpPr>
        <p:grpSpPr>
          <a:xfrm>
            <a:off x="6618485" y="4594547"/>
            <a:ext cx="3296797" cy="1824228"/>
            <a:chOff x="4115308" y="4612113"/>
            <a:chExt cx="3296797" cy="1824228"/>
          </a:xfrm>
        </p:grpSpPr>
        <p:sp>
          <p:nvSpPr>
            <p:cNvPr id="26" name="フリーフォーム 25">
              <a:extLst>
                <a:ext uri="{FF2B5EF4-FFF2-40B4-BE49-F238E27FC236}">
                  <a16:creationId xmlns:a16="http://schemas.microsoft.com/office/drawing/2014/main" id="{390ED04A-FC41-EF41-9E24-7C15AE2A2407}"/>
                </a:ext>
              </a:extLst>
            </p:cNvPr>
            <p:cNvSpPr/>
            <p:nvPr/>
          </p:nvSpPr>
          <p:spPr>
            <a:xfrm>
              <a:off x="4115308" y="4612113"/>
              <a:ext cx="3296797" cy="1824228"/>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508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7" name="フリーフォーム 26">
              <a:extLst>
                <a:ext uri="{FF2B5EF4-FFF2-40B4-BE49-F238E27FC236}">
                  <a16:creationId xmlns:a16="http://schemas.microsoft.com/office/drawing/2014/main" id="{7A7D41FA-6F5D-7742-9468-47DC946373A5}"/>
                </a:ext>
              </a:extLst>
            </p:cNvPr>
            <p:cNvSpPr/>
            <p:nvPr/>
          </p:nvSpPr>
          <p:spPr>
            <a:xfrm>
              <a:off x="6062172" y="5165183"/>
              <a:ext cx="746312" cy="820270"/>
            </a:xfrm>
            <a:custGeom>
              <a:avLst/>
              <a:gdLst>
                <a:gd name="connsiteX0" fmla="*/ 0 w 746312"/>
                <a:gd name="connsiteY0" fmla="*/ 0 h 820270"/>
                <a:gd name="connsiteX1" fmla="*/ 228600 w 746312"/>
                <a:gd name="connsiteY1" fmla="*/ 94129 h 820270"/>
                <a:gd name="connsiteX2" fmla="*/ 443753 w 746312"/>
                <a:gd name="connsiteY2" fmla="*/ 114300 h 820270"/>
                <a:gd name="connsiteX3" fmla="*/ 510988 w 746312"/>
                <a:gd name="connsiteY3" fmla="*/ 342900 h 820270"/>
                <a:gd name="connsiteX4" fmla="*/ 746312 w 746312"/>
                <a:gd name="connsiteY4" fmla="*/ 578223 h 820270"/>
                <a:gd name="connsiteX5" fmla="*/ 423582 w 746312"/>
                <a:gd name="connsiteY5" fmla="*/ 551329 h 820270"/>
                <a:gd name="connsiteX6" fmla="*/ 141194 w 746312"/>
                <a:gd name="connsiteY6" fmla="*/ 820270 h 820270"/>
                <a:gd name="connsiteX7" fmla="*/ 181535 w 746312"/>
                <a:gd name="connsiteY7" fmla="*/ 430306 h 820270"/>
                <a:gd name="connsiteX8" fmla="*/ 0 w 746312"/>
                <a:gd name="connsiteY8" fmla="*/ 0 h 82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312" h="820270">
                  <a:moveTo>
                    <a:pt x="0" y="0"/>
                  </a:moveTo>
                  <a:lnTo>
                    <a:pt x="228600" y="94129"/>
                  </a:lnTo>
                  <a:lnTo>
                    <a:pt x="443753" y="114300"/>
                  </a:lnTo>
                  <a:lnTo>
                    <a:pt x="510988" y="342900"/>
                  </a:lnTo>
                  <a:lnTo>
                    <a:pt x="746312" y="578223"/>
                  </a:lnTo>
                  <a:lnTo>
                    <a:pt x="423582" y="551329"/>
                  </a:lnTo>
                  <a:lnTo>
                    <a:pt x="141194" y="820270"/>
                  </a:lnTo>
                  <a:lnTo>
                    <a:pt x="181535" y="430306"/>
                  </a:lnTo>
                  <a:lnTo>
                    <a:pt x="0" y="0"/>
                  </a:lnTo>
                  <a:close/>
                </a:path>
              </a:pathLst>
            </a:custGeom>
            <a:solidFill>
              <a:schemeClr val="accent4">
                <a:lumMod val="20000"/>
                <a:lumOff val="8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8" name="フリーフォーム 27">
              <a:extLst>
                <a:ext uri="{FF2B5EF4-FFF2-40B4-BE49-F238E27FC236}">
                  <a16:creationId xmlns:a16="http://schemas.microsoft.com/office/drawing/2014/main" id="{FDF2DAA8-1216-4E43-ADD6-7A71DF887AF3}"/>
                </a:ext>
              </a:extLst>
            </p:cNvPr>
            <p:cNvSpPr/>
            <p:nvPr/>
          </p:nvSpPr>
          <p:spPr>
            <a:xfrm>
              <a:off x="4397886" y="5483933"/>
              <a:ext cx="300615" cy="522443"/>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850900"/>
                <a:gd name="connsiteY0" fmla="*/ 0 h 838200"/>
                <a:gd name="connsiteX1" fmla="*/ 114300 w 850900"/>
                <a:gd name="connsiteY1" fmla="*/ 457200 h 838200"/>
                <a:gd name="connsiteX2" fmla="*/ 850900 w 850900"/>
                <a:gd name="connsiteY2" fmla="*/ 838200 h 838200"/>
                <a:gd name="connsiteX0" fmla="*/ 0 w 850900"/>
                <a:gd name="connsiteY0" fmla="*/ 0 h 838200"/>
                <a:gd name="connsiteX1" fmla="*/ 495300 w 850900"/>
                <a:gd name="connsiteY1" fmla="*/ 330200 h 838200"/>
                <a:gd name="connsiteX2" fmla="*/ 850900 w 850900"/>
                <a:gd name="connsiteY2" fmla="*/ 838200 h 838200"/>
                <a:gd name="connsiteX0" fmla="*/ 0 w 513621"/>
                <a:gd name="connsiteY0" fmla="*/ 0 h 1332875"/>
                <a:gd name="connsiteX1" fmla="*/ 495300 w 513621"/>
                <a:gd name="connsiteY1" fmla="*/ 330200 h 1332875"/>
                <a:gd name="connsiteX2" fmla="*/ 513621 w 513621"/>
                <a:gd name="connsiteY2" fmla="*/ 1332875 h 1332875"/>
                <a:gd name="connsiteX0" fmla="*/ 0 w 798435"/>
                <a:gd name="connsiteY0" fmla="*/ 0 h 778239"/>
                <a:gd name="connsiteX1" fmla="*/ 495300 w 798435"/>
                <a:gd name="connsiteY1" fmla="*/ 330200 h 778239"/>
                <a:gd name="connsiteX2" fmla="*/ 798435 w 798435"/>
                <a:gd name="connsiteY2" fmla="*/ 778239 h 778239"/>
                <a:gd name="connsiteX0" fmla="*/ 0 w 521117"/>
                <a:gd name="connsiteY0" fmla="*/ 0 h 905655"/>
                <a:gd name="connsiteX1" fmla="*/ 495300 w 521117"/>
                <a:gd name="connsiteY1" fmla="*/ 330200 h 905655"/>
                <a:gd name="connsiteX2" fmla="*/ 521117 w 521117"/>
                <a:gd name="connsiteY2" fmla="*/ 905655 h 905655"/>
              </a:gdLst>
              <a:ahLst/>
              <a:cxnLst>
                <a:cxn ang="0">
                  <a:pos x="connsiteX0" y="connsiteY0"/>
                </a:cxn>
                <a:cxn ang="0">
                  <a:pos x="connsiteX1" y="connsiteY1"/>
                </a:cxn>
                <a:cxn ang="0">
                  <a:pos x="connsiteX2" y="connsiteY2"/>
                </a:cxn>
              </a:cxnLst>
              <a:rect l="l" t="t" r="r" b="b"/>
              <a:pathLst>
                <a:path w="521117" h="905655">
                  <a:moveTo>
                    <a:pt x="0" y="0"/>
                  </a:moveTo>
                  <a:lnTo>
                    <a:pt x="495300" y="330200"/>
                  </a:lnTo>
                  <a:lnTo>
                    <a:pt x="521117" y="905655"/>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9" name="フリーフォーム 28">
              <a:extLst>
                <a:ext uri="{FF2B5EF4-FFF2-40B4-BE49-F238E27FC236}">
                  <a16:creationId xmlns:a16="http://schemas.microsoft.com/office/drawing/2014/main" id="{1DBF13E8-192C-0744-9BFF-9C8FA43B83C5}"/>
                </a:ext>
              </a:extLst>
            </p:cNvPr>
            <p:cNvSpPr/>
            <p:nvPr/>
          </p:nvSpPr>
          <p:spPr>
            <a:xfrm>
              <a:off x="4889783" y="5461954"/>
              <a:ext cx="296051" cy="364629"/>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485987"/>
                <a:gd name="connsiteY0" fmla="*/ 0 h 704045"/>
                <a:gd name="connsiteX1" fmla="*/ 209127 w 485987"/>
                <a:gd name="connsiteY1" fmla="*/ 383862 h 704045"/>
                <a:gd name="connsiteX2" fmla="*/ 485987 w 485987"/>
                <a:gd name="connsiteY2" fmla="*/ 704045 h 704045"/>
                <a:gd name="connsiteX0" fmla="*/ 0 w 437019"/>
                <a:gd name="connsiteY0" fmla="*/ 0 h 1128203"/>
                <a:gd name="connsiteX1" fmla="*/ 209127 w 437019"/>
                <a:gd name="connsiteY1" fmla="*/ 383862 h 1128203"/>
                <a:gd name="connsiteX2" fmla="*/ 437019 w 437019"/>
                <a:gd name="connsiteY2" fmla="*/ 1128203 h 1128203"/>
                <a:gd name="connsiteX0" fmla="*/ 0 w 478992"/>
                <a:gd name="connsiteY0" fmla="*/ 0 h 730013"/>
                <a:gd name="connsiteX1" fmla="*/ 209127 w 478992"/>
                <a:gd name="connsiteY1" fmla="*/ 383862 h 730013"/>
                <a:gd name="connsiteX2" fmla="*/ 478992 w 478992"/>
                <a:gd name="connsiteY2" fmla="*/ 730013 h 730013"/>
              </a:gdLst>
              <a:ahLst/>
              <a:cxnLst>
                <a:cxn ang="0">
                  <a:pos x="connsiteX0" y="connsiteY0"/>
                </a:cxn>
                <a:cxn ang="0">
                  <a:pos x="connsiteX1" y="connsiteY1"/>
                </a:cxn>
                <a:cxn ang="0">
                  <a:pos x="connsiteX2" y="connsiteY2"/>
                </a:cxn>
              </a:cxnLst>
              <a:rect l="l" t="t" r="r" b="b"/>
              <a:pathLst>
                <a:path w="478992" h="730013">
                  <a:moveTo>
                    <a:pt x="0" y="0"/>
                  </a:moveTo>
                  <a:lnTo>
                    <a:pt x="209127" y="383862"/>
                  </a:lnTo>
                  <a:lnTo>
                    <a:pt x="478992" y="730013"/>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0" name="フリーフォーム 29">
              <a:extLst>
                <a:ext uri="{FF2B5EF4-FFF2-40B4-BE49-F238E27FC236}">
                  <a16:creationId xmlns:a16="http://schemas.microsoft.com/office/drawing/2014/main" id="{850A7756-3292-884E-BBBA-1219AEE184B7}"/>
                </a:ext>
              </a:extLst>
            </p:cNvPr>
            <p:cNvSpPr/>
            <p:nvPr/>
          </p:nvSpPr>
          <p:spPr>
            <a:xfrm>
              <a:off x="6053731" y="4705209"/>
              <a:ext cx="202225" cy="1681547"/>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284480"/>
                <a:gd name="connsiteY0" fmla="*/ 0 h 938727"/>
                <a:gd name="connsiteX1" fmla="*/ 209127 w 284480"/>
                <a:gd name="connsiteY1" fmla="*/ 383862 h 938727"/>
                <a:gd name="connsiteX2" fmla="*/ 241747 w 284480"/>
                <a:gd name="connsiteY2" fmla="*/ 620119 h 938727"/>
                <a:gd name="connsiteX3" fmla="*/ 284480 w 284480"/>
                <a:gd name="connsiteY3" fmla="*/ 938727 h 938727"/>
                <a:gd name="connsiteX0" fmla="*/ 0 w 388650"/>
                <a:gd name="connsiteY0" fmla="*/ 0 h 938727"/>
                <a:gd name="connsiteX1" fmla="*/ 209127 w 388650"/>
                <a:gd name="connsiteY1" fmla="*/ 383862 h 938727"/>
                <a:gd name="connsiteX2" fmla="*/ 388650 w 388650"/>
                <a:gd name="connsiteY2" fmla="*/ 624946 h 938727"/>
                <a:gd name="connsiteX3" fmla="*/ 284480 w 388650"/>
                <a:gd name="connsiteY3" fmla="*/ 938727 h 938727"/>
                <a:gd name="connsiteX0" fmla="*/ 42707 w 431357"/>
                <a:gd name="connsiteY0" fmla="*/ 0 h 938727"/>
                <a:gd name="connsiteX1" fmla="*/ 0 w 431357"/>
                <a:gd name="connsiteY1" fmla="*/ 253522 h 938727"/>
                <a:gd name="connsiteX2" fmla="*/ 431357 w 431357"/>
                <a:gd name="connsiteY2" fmla="*/ 624946 h 938727"/>
                <a:gd name="connsiteX3" fmla="*/ 327187 w 43135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327187 w 32718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298445 w 327187"/>
                <a:gd name="connsiteY3" fmla="*/ 704598 h 938727"/>
                <a:gd name="connsiteX4" fmla="*/ 327187 w 327187"/>
                <a:gd name="connsiteY4" fmla="*/ 938727 h 938727"/>
                <a:gd name="connsiteX0" fmla="*/ 42707 w 327187"/>
                <a:gd name="connsiteY0" fmla="*/ 0 h 938727"/>
                <a:gd name="connsiteX1" fmla="*/ 0 w 327187"/>
                <a:gd name="connsiteY1" fmla="*/ 253522 h 938727"/>
                <a:gd name="connsiteX2" fmla="*/ 298445 w 327187"/>
                <a:gd name="connsiteY2" fmla="*/ 489779 h 938727"/>
                <a:gd name="connsiteX3" fmla="*/ 235486 w 327187"/>
                <a:gd name="connsiteY3" fmla="*/ 714253 h 938727"/>
                <a:gd name="connsiteX4" fmla="*/ 327187 w 327187"/>
                <a:gd name="connsiteY4" fmla="*/ 938727 h 938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187" h="938727">
                  <a:moveTo>
                    <a:pt x="42707" y="0"/>
                  </a:moveTo>
                  <a:lnTo>
                    <a:pt x="0" y="253522"/>
                  </a:lnTo>
                  <a:lnTo>
                    <a:pt x="298445" y="489779"/>
                  </a:lnTo>
                  <a:lnTo>
                    <a:pt x="235486" y="714253"/>
                  </a:lnTo>
                  <a:lnTo>
                    <a:pt x="327187" y="938727"/>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1" name="フリーフォーム 30">
              <a:extLst>
                <a:ext uri="{FF2B5EF4-FFF2-40B4-BE49-F238E27FC236}">
                  <a16:creationId xmlns:a16="http://schemas.microsoft.com/office/drawing/2014/main" id="{005A8C46-A1C1-2A45-B960-5F7ED030E777}"/>
                </a:ext>
              </a:extLst>
            </p:cNvPr>
            <p:cNvSpPr/>
            <p:nvPr/>
          </p:nvSpPr>
          <p:spPr>
            <a:xfrm>
              <a:off x="5466828" y="5597429"/>
              <a:ext cx="68723" cy="170065"/>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485987"/>
                <a:gd name="connsiteY0" fmla="*/ 0 h 704045"/>
                <a:gd name="connsiteX1" fmla="*/ 209127 w 485987"/>
                <a:gd name="connsiteY1" fmla="*/ 383862 h 704045"/>
                <a:gd name="connsiteX2" fmla="*/ 485987 w 485987"/>
                <a:gd name="connsiteY2" fmla="*/ 704045 h 704045"/>
                <a:gd name="connsiteX0" fmla="*/ 0 w 437019"/>
                <a:gd name="connsiteY0" fmla="*/ 0 h 1128203"/>
                <a:gd name="connsiteX1" fmla="*/ 209127 w 437019"/>
                <a:gd name="connsiteY1" fmla="*/ 383862 h 1128203"/>
                <a:gd name="connsiteX2" fmla="*/ 437019 w 437019"/>
                <a:gd name="connsiteY2" fmla="*/ 1128203 h 1128203"/>
                <a:gd name="connsiteX0" fmla="*/ 0 w 478992"/>
                <a:gd name="connsiteY0" fmla="*/ 0 h 730013"/>
                <a:gd name="connsiteX1" fmla="*/ 209127 w 478992"/>
                <a:gd name="connsiteY1" fmla="*/ 383862 h 730013"/>
                <a:gd name="connsiteX2" fmla="*/ 478992 w 478992"/>
                <a:gd name="connsiteY2" fmla="*/ 730013 h 730013"/>
                <a:gd name="connsiteX0" fmla="*/ 0 w 478992"/>
                <a:gd name="connsiteY0" fmla="*/ 0 h 730013"/>
                <a:gd name="connsiteX1" fmla="*/ 111190 w 478992"/>
                <a:gd name="connsiteY1" fmla="*/ 158799 h 730013"/>
                <a:gd name="connsiteX2" fmla="*/ 478992 w 478992"/>
                <a:gd name="connsiteY2" fmla="*/ 730013 h 730013"/>
                <a:gd name="connsiteX0" fmla="*/ 0 w 111190"/>
                <a:gd name="connsiteY0" fmla="*/ 0 h 340481"/>
                <a:gd name="connsiteX1" fmla="*/ 111190 w 111190"/>
                <a:gd name="connsiteY1" fmla="*/ 158799 h 340481"/>
                <a:gd name="connsiteX2" fmla="*/ 108234 w 111190"/>
                <a:gd name="connsiteY2" fmla="*/ 340481 h 340481"/>
              </a:gdLst>
              <a:ahLst/>
              <a:cxnLst>
                <a:cxn ang="0">
                  <a:pos x="connsiteX0" y="connsiteY0"/>
                </a:cxn>
                <a:cxn ang="0">
                  <a:pos x="connsiteX1" y="connsiteY1"/>
                </a:cxn>
                <a:cxn ang="0">
                  <a:pos x="connsiteX2" y="connsiteY2"/>
                </a:cxn>
              </a:cxnLst>
              <a:rect l="l" t="t" r="r" b="b"/>
              <a:pathLst>
                <a:path w="111190" h="340481">
                  <a:moveTo>
                    <a:pt x="0" y="0"/>
                  </a:moveTo>
                  <a:lnTo>
                    <a:pt x="111190" y="158799"/>
                  </a:lnTo>
                  <a:cubicBezTo>
                    <a:pt x="110205" y="219360"/>
                    <a:pt x="109219" y="279920"/>
                    <a:pt x="108234" y="340481"/>
                  </a:cubicBez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2" name="テキスト ボックス 31">
              <a:extLst>
                <a:ext uri="{FF2B5EF4-FFF2-40B4-BE49-F238E27FC236}">
                  <a16:creationId xmlns:a16="http://schemas.microsoft.com/office/drawing/2014/main" id="{8E1ECB93-9335-D24F-A378-B363D3E7B570}"/>
                </a:ext>
              </a:extLst>
            </p:cNvPr>
            <p:cNvSpPr txBox="1"/>
            <p:nvPr/>
          </p:nvSpPr>
          <p:spPr>
            <a:xfrm>
              <a:off x="5627736" y="5530336"/>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a:p>
          </p:txBody>
        </p:sp>
        <p:sp>
          <p:nvSpPr>
            <p:cNvPr id="33" name="フリーフォーム 32">
              <a:extLst>
                <a:ext uri="{FF2B5EF4-FFF2-40B4-BE49-F238E27FC236}">
                  <a16:creationId xmlns:a16="http://schemas.microsoft.com/office/drawing/2014/main" id="{522649D2-8B44-8646-95C5-28CDD9CF2852}"/>
                </a:ext>
              </a:extLst>
            </p:cNvPr>
            <p:cNvSpPr/>
            <p:nvPr/>
          </p:nvSpPr>
          <p:spPr>
            <a:xfrm>
              <a:off x="6466347" y="4673622"/>
              <a:ext cx="348306" cy="1655605"/>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284480"/>
                <a:gd name="connsiteY0" fmla="*/ 0 h 938727"/>
                <a:gd name="connsiteX1" fmla="*/ 209127 w 284480"/>
                <a:gd name="connsiteY1" fmla="*/ 383862 h 938727"/>
                <a:gd name="connsiteX2" fmla="*/ 241747 w 284480"/>
                <a:gd name="connsiteY2" fmla="*/ 620119 h 938727"/>
                <a:gd name="connsiteX3" fmla="*/ 284480 w 284480"/>
                <a:gd name="connsiteY3" fmla="*/ 938727 h 938727"/>
                <a:gd name="connsiteX0" fmla="*/ 0 w 388650"/>
                <a:gd name="connsiteY0" fmla="*/ 0 h 938727"/>
                <a:gd name="connsiteX1" fmla="*/ 209127 w 388650"/>
                <a:gd name="connsiteY1" fmla="*/ 383862 h 938727"/>
                <a:gd name="connsiteX2" fmla="*/ 388650 w 388650"/>
                <a:gd name="connsiteY2" fmla="*/ 624946 h 938727"/>
                <a:gd name="connsiteX3" fmla="*/ 284480 w 388650"/>
                <a:gd name="connsiteY3" fmla="*/ 938727 h 938727"/>
                <a:gd name="connsiteX0" fmla="*/ 42707 w 431357"/>
                <a:gd name="connsiteY0" fmla="*/ 0 h 938727"/>
                <a:gd name="connsiteX1" fmla="*/ 0 w 431357"/>
                <a:gd name="connsiteY1" fmla="*/ 253522 h 938727"/>
                <a:gd name="connsiteX2" fmla="*/ 431357 w 431357"/>
                <a:gd name="connsiteY2" fmla="*/ 624946 h 938727"/>
                <a:gd name="connsiteX3" fmla="*/ 327187 w 43135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327187 w 32718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298445 w 327187"/>
                <a:gd name="connsiteY3" fmla="*/ 704598 h 938727"/>
                <a:gd name="connsiteX4" fmla="*/ 327187 w 327187"/>
                <a:gd name="connsiteY4" fmla="*/ 938727 h 938727"/>
                <a:gd name="connsiteX0" fmla="*/ 42707 w 327187"/>
                <a:gd name="connsiteY0" fmla="*/ 0 h 938727"/>
                <a:gd name="connsiteX1" fmla="*/ 0 w 327187"/>
                <a:gd name="connsiteY1" fmla="*/ 253522 h 938727"/>
                <a:gd name="connsiteX2" fmla="*/ 298445 w 327187"/>
                <a:gd name="connsiteY2" fmla="*/ 489779 h 938727"/>
                <a:gd name="connsiteX3" fmla="*/ 235486 w 327187"/>
                <a:gd name="connsiteY3" fmla="*/ 714253 h 938727"/>
                <a:gd name="connsiteX4" fmla="*/ 327187 w 327187"/>
                <a:gd name="connsiteY4" fmla="*/ 938727 h 938727"/>
                <a:gd name="connsiteX0" fmla="*/ 42707 w 327187"/>
                <a:gd name="connsiteY0" fmla="*/ 0 h 938727"/>
                <a:gd name="connsiteX1" fmla="*/ 0 w 327187"/>
                <a:gd name="connsiteY1" fmla="*/ 253522 h 938727"/>
                <a:gd name="connsiteX2" fmla="*/ 100286 w 327187"/>
                <a:gd name="connsiteY2" fmla="*/ 336040 h 938727"/>
                <a:gd name="connsiteX3" fmla="*/ 298445 w 327187"/>
                <a:gd name="connsiteY3" fmla="*/ 489779 h 938727"/>
                <a:gd name="connsiteX4" fmla="*/ 235486 w 327187"/>
                <a:gd name="connsiteY4" fmla="*/ 714253 h 938727"/>
                <a:gd name="connsiteX5" fmla="*/ 327187 w 327187"/>
                <a:gd name="connsiteY5" fmla="*/ 938727 h 938727"/>
                <a:gd name="connsiteX0" fmla="*/ 0 w 284480"/>
                <a:gd name="connsiteY0" fmla="*/ 0 h 938727"/>
                <a:gd name="connsiteX1" fmla="*/ 167155 w 284480"/>
                <a:gd name="connsiteY1" fmla="*/ 190766 h 938727"/>
                <a:gd name="connsiteX2" fmla="*/ 57579 w 284480"/>
                <a:gd name="connsiteY2" fmla="*/ 336040 h 938727"/>
                <a:gd name="connsiteX3" fmla="*/ 255738 w 284480"/>
                <a:gd name="connsiteY3" fmla="*/ 489779 h 938727"/>
                <a:gd name="connsiteX4" fmla="*/ 192779 w 284480"/>
                <a:gd name="connsiteY4" fmla="*/ 714253 h 938727"/>
                <a:gd name="connsiteX5" fmla="*/ 284480 w 284480"/>
                <a:gd name="connsiteY5" fmla="*/ 938727 h 938727"/>
                <a:gd name="connsiteX0" fmla="*/ 0 w 563536"/>
                <a:gd name="connsiteY0" fmla="*/ 0 h 938727"/>
                <a:gd name="connsiteX1" fmla="*/ 167155 w 563536"/>
                <a:gd name="connsiteY1" fmla="*/ 190766 h 938727"/>
                <a:gd name="connsiteX2" fmla="*/ 57579 w 563536"/>
                <a:gd name="connsiteY2" fmla="*/ 336040 h 938727"/>
                <a:gd name="connsiteX3" fmla="*/ 255738 w 563536"/>
                <a:gd name="connsiteY3" fmla="*/ 489779 h 938727"/>
                <a:gd name="connsiteX4" fmla="*/ 563536 w 563536"/>
                <a:gd name="connsiteY4" fmla="*/ 595982 h 938727"/>
                <a:gd name="connsiteX5" fmla="*/ 284480 w 563536"/>
                <a:gd name="connsiteY5" fmla="*/ 938727 h 938727"/>
                <a:gd name="connsiteX0" fmla="*/ 0 w 563536"/>
                <a:gd name="connsiteY0" fmla="*/ 0 h 938727"/>
                <a:gd name="connsiteX1" fmla="*/ 167155 w 563536"/>
                <a:gd name="connsiteY1" fmla="*/ 190766 h 938727"/>
                <a:gd name="connsiteX2" fmla="*/ 57579 w 563536"/>
                <a:gd name="connsiteY2" fmla="*/ 336040 h 938727"/>
                <a:gd name="connsiteX3" fmla="*/ 199774 w 563536"/>
                <a:gd name="connsiteY3" fmla="*/ 470469 h 938727"/>
                <a:gd name="connsiteX4" fmla="*/ 563536 w 563536"/>
                <a:gd name="connsiteY4" fmla="*/ 595982 h 938727"/>
                <a:gd name="connsiteX5" fmla="*/ 284480 w 563536"/>
                <a:gd name="connsiteY5" fmla="*/ 938727 h 938727"/>
                <a:gd name="connsiteX0" fmla="*/ 0 w 563536"/>
                <a:gd name="connsiteY0" fmla="*/ 0 h 938727"/>
                <a:gd name="connsiteX1" fmla="*/ 167155 w 563536"/>
                <a:gd name="connsiteY1" fmla="*/ 190766 h 938727"/>
                <a:gd name="connsiteX2" fmla="*/ 57579 w 563536"/>
                <a:gd name="connsiteY2" fmla="*/ 336040 h 938727"/>
                <a:gd name="connsiteX3" fmla="*/ 199774 w 563536"/>
                <a:gd name="connsiteY3" fmla="*/ 470469 h 938727"/>
                <a:gd name="connsiteX4" fmla="*/ 563536 w 563536"/>
                <a:gd name="connsiteY4" fmla="*/ 595982 h 938727"/>
                <a:gd name="connsiteX5" fmla="*/ 414344 w 563536"/>
                <a:gd name="connsiteY5" fmla="*/ 770506 h 938727"/>
                <a:gd name="connsiteX6" fmla="*/ 284480 w 563536"/>
                <a:gd name="connsiteY6" fmla="*/ 938727 h 938727"/>
                <a:gd name="connsiteX0" fmla="*/ 0 w 563536"/>
                <a:gd name="connsiteY0" fmla="*/ 0 h 924245"/>
                <a:gd name="connsiteX1" fmla="*/ 167155 w 563536"/>
                <a:gd name="connsiteY1" fmla="*/ 190766 h 924245"/>
                <a:gd name="connsiteX2" fmla="*/ 57579 w 563536"/>
                <a:gd name="connsiteY2" fmla="*/ 336040 h 924245"/>
                <a:gd name="connsiteX3" fmla="*/ 199774 w 563536"/>
                <a:gd name="connsiteY3" fmla="*/ 470469 h 924245"/>
                <a:gd name="connsiteX4" fmla="*/ 563536 w 563536"/>
                <a:gd name="connsiteY4" fmla="*/ 595982 h 924245"/>
                <a:gd name="connsiteX5" fmla="*/ 414344 w 563536"/>
                <a:gd name="connsiteY5" fmla="*/ 770506 h 924245"/>
                <a:gd name="connsiteX6" fmla="*/ 536314 w 563536"/>
                <a:gd name="connsiteY6" fmla="*/ 924245 h 92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3536" h="924245">
                  <a:moveTo>
                    <a:pt x="0" y="0"/>
                  </a:moveTo>
                  <a:lnTo>
                    <a:pt x="167155" y="190766"/>
                  </a:lnTo>
                  <a:lnTo>
                    <a:pt x="57579" y="336040"/>
                  </a:lnTo>
                  <a:lnTo>
                    <a:pt x="199774" y="470469"/>
                  </a:lnTo>
                  <a:lnTo>
                    <a:pt x="563536" y="595982"/>
                  </a:lnTo>
                  <a:lnTo>
                    <a:pt x="414344" y="770506"/>
                  </a:lnTo>
                  <a:lnTo>
                    <a:pt x="536314" y="924245"/>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4" name="フリーフォーム 33">
              <a:extLst>
                <a:ext uri="{FF2B5EF4-FFF2-40B4-BE49-F238E27FC236}">
                  <a16:creationId xmlns:a16="http://schemas.microsoft.com/office/drawing/2014/main" id="{E7E98A5D-8804-864A-8BB4-EE5BF4E85206}"/>
                </a:ext>
              </a:extLst>
            </p:cNvPr>
            <p:cNvSpPr/>
            <p:nvPr/>
          </p:nvSpPr>
          <p:spPr>
            <a:xfrm>
              <a:off x="6056396" y="5158733"/>
              <a:ext cx="444684" cy="122671"/>
            </a:xfrm>
            <a:custGeom>
              <a:avLst/>
              <a:gdLst>
                <a:gd name="connsiteX0" fmla="*/ 0 w 893134"/>
                <a:gd name="connsiteY0" fmla="*/ 239232 h 313660"/>
                <a:gd name="connsiteX1" fmla="*/ 393404 w 893134"/>
                <a:gd name="connsiteY1" fmla="*/ 313660 h 313660"/>
                <a:gd name="connsiteX2" fmla="*/ 893134 w 893134"/>
                <a:gd name="connsiteY2" fmla="*/ 0 h 313660"/>
                <a:gd name="connsiteX0" fmla="*/ 0 w 770860"/>
                <a:gd name="connsiteY0" fmla="*/ 0 h 212651"/>
                <a:gd name="connsiteX1" fmla="*/ 393404 w 770860"/>
                <a:gd name="connsiteY1" fmla="*/ 74428 h 212651"/>
                <a:gd name="connsiteX2" fmla="*/ 770860 w 770860"/>
                <a:gd name="connsiteY2" fmla="*/ 212651 h 212651"/>
                <a:gd name="connsiteX0" fmla="*/ 0 w 770860"/>
                <a:gd name="connsiteY0" fmla="*/ 0 h 212651"/>
                <a:gd name="connsiteX1" fmla="*/ 409353 w 770860"/>
                <a:gd name="connsiteY1" fmla="*/ 170121 h 212651"/>
                <a:gd name="connsiteX2" fmla="*/ 770860 w 770860"/>
                <a:gd name="connsiteY2" fmla="*/ 212651 h 212651"/>
              </a:gdLst>
              <a:ahLst/>
              <a:cxnLst>
                <a:cxn ang="0">
                  <a:pos x="connsiteX0" y="connsiteY0"/>
                </a:cxn>
                <a:cxn ang="0">
                  <a:pos x="connsiteX1" y="connsiteY1"/>
                </a:cxn>
                <a:cxn ang="0">
                  <a:pos x="connsiteX2" y="connsiteY2"/>
                </a:cxn>
              </a:cxnLst>
              <a:rect l="l" t="t" r="r" b="b"/>
              <a:pathLst>
                <a:path w="770860" h="212651">
                  <a:moveTo>
                    <a:pt x="0" y="0"/>
                  </a:moveTo>
                  <a:lnTo>
                    <a:pt x="409353" y="170121"/>
                  </a:lnTo>
                  <a:lnTo>
                    <a:pt x="770860" y="212651"/>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5" name="フリーフォーム 34">
              <a:extLst>
                <a:ext uri="{FF2B5EF4-FFF2-40B4-BE49-F238E27FC236}">
                  <a16:creationId xmlns:a16="http://schemas.microsoft.com/office/drawing/2014/main" id="{527D3E84-3F47-A943-9BEB-87A0AC5C82E8}"/>
                </a:ext>
              </a:extLst>
            </p:cNvPr>
            <p:cNvSpPr/>
            <p:nvPr/>
          </p:nvSpPr>
          <p:spPr>
            <a:xfrm>
              <a:off x="6194790" y="5712798"/>
              <a:ext cx="610290" cy="266810"/>
            </a:xfrm>
            <a:custGeom>
              <a:avLst/>
              <a:gdLst>
                <a:gd name="connsiteX0" fmla="*/ 0 w 893134"/>
                <a:gd name="connsiteY0" fmla="*/ 239232 h 313660"/>
                <a:gd name="connsiteX1" fmla="*/ 393404 w 893134"/>
                <a:gd name="connsiteY1" fmla="*/ 313660 h 313660"/>
                <a:gd name="connsiteX2" fmla="*/ 893134 w 893134"/>
                <a:gd name="connsiteY2" fmla="*/ 0 h 313660"/>
                <a:gd name="connsiteX0" fmla="*/ 0 w 770860"/>
                <a:gd name="connsiteY0" fmla="*/ 0 h 212651"/>
                <a:gd name="connsiteX1" fmla="*/ 393404 w 770860"/>
                <a:gd name="connsiteY1" fmla="*/ 74428 h 212651"/>
                <a:gd name="connsiteX2" fmla="*/ 770860 w 770860"/>
                <a:gd name="connsiteY2" fmla="*/ 212651 h 212651"/>
                <a:gd name="connsiteX0" fmla="*/ 0 w 770860"/>
                <a:gd name="connsiteY0" fmla="*/ 0 h 212651"/>
                <a:gd name="connsiteX1" fmla="*/ 409353 w 770860"/>
                <a:gd name="connsiteY1" fmla="*/ 170121 h 212651"/>
                <a:gd name="connsiteX2" fmla="*/ 770860 w 770860"/>
                <a:gd name="connsiteY2" fmla="*/ 212651 h 212651"/>
                <a:gd name="connsiteX0" fmla="*/ 0 w 1057939"/>
                <a:gd name="connsiteY0" fmla="*/ 398721 h 568842"/>
                <a:gd name="connsiteX1" fmla="*/ 409353 w 1057939"/>
                <a:gd name="connsiteY1" fmla="*/ 568842 h 568842"/>
                <a:gd name="connsiteX2" fmla="*/ 1057939 w 1057939"/>
                <a:gd name="connsiteY2" fmla="*/ 0 h 568842"/>
                <a:gd name="connsiteX0" fmla="*/ 0 w 1057939"/>
                <a:gd name="connsiteY0" fmla="*/ 462516 h 462516"/>
                <a:gd name="connsiteX1" fmla="*/ 494413 w 1057939"/>
                <a:gd name="connsiteY1" fmla="*/ 0 h 462516"/>
                <a:gd name="connsiteX2" fmla="*/ 1057939 w 1057939"/>
                <a:gd name="connsiteY2" fmla="*/ 63795 h 462516"/>
              </a:gdLst>
              <a:ahLst/>
              <a:cxnLst>
                <a:cxn ang="0">
                  <a:pos x="connsiteX0" y="connsiteY0"/>
                </a:cxn>
                <a:cxn ang="0">
                  <a:pos x="connsiteX1" y="connsiteY1"/>
                </a:cxn>
                <a:cxn ang="0">
                  <a:pos x="connsiteX2" y="connsiteY2"/>
                </a:cxn>
              </a:cxnLst>
              <a:rect l="l" t="t" r="r" b="b"/>
              <a:pathLst>
                <a:path w="1057939" h="462516">
                  <a:moveTo>
                    <a:pt x="0" y="462516"/>
                  </a:moveTo>
                  <a:lnTo>
                    <a:pt x="494413" y="0"/>
                  </a:lnTo>
                  <a:lnTo>
                    <a:pt x="1057939" y="63795"/>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6" name="テキスト ボックス 35">
              <a:extLst>
                <a:ext uri="{FF2B5EF4-FFF2-40B4-BE49-F238E27FC236}">
                  <a16:creationId xmlns:a16="http://schemas.microsoft.com/office/drawing/2014/main" id="{D67938FC-11EA-C245-8766-D69C56AAEFB4}"/>
                </a:ext>
              </a:extLst>
            </p:cNvPr>
            <p:cNvSpPr txBox="1"/>
            <p:nvPr/>
          </p:nvSpPr>
          <p:spPr>
            <a:xfrm>
              <a:off x="6715634" y="5218728"/>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a:p>
          </p:txBody>
        </p:sp>
        <p:sp>
          <p:nvSpPr>
            <p:cNvPr id="38" name="テキスト ボックス 37">
              <a:extLst>
                <a:ext uri="{FF2B5EF4-FFF2-40B4-BE49-F238E27FC236}">
                  <a16:creationId xmlns:a16="http://schemas.microsoft.com/office/drawing/2014/main" id="{9582DB19-5078-E74D-8F2F-C20D02BAA007}"/>
                </a:ext>
              </a:extLst>
            </p:cNvPr>
            <p:cNvSpPr txBox="1"/>
            <p:nvPr/>
          </p:nvSpPr>
          <p:spPr>
            <a:xfrm>
              <a:off x="4231302" y="5657306"/>
              <a:ext cx="417102" cy="338554"/>
            </a:xfrm>
            <a:prstGeom prst="rect">
              <a:avLst/>
            </a:prstGeom>
            <a:noFill/>
          </p:spPr>
          <p:txBody>
            <a:bodyPr wrap="none" rtlCol="0">
              <a:spAutoFit/>
            </a:bodyPr>
            <a:lstStyle/>
            <a:p>
              <a:r>
                <a:rPr kumimoji="1" lang="en-US" altLang="ja-JP" sz="1600" i="1" dirty="0">
                  <a:latin typeface="Times" pitchFamily="2" charset="0"/>
                </a:rPr>
                <a:t>V</a:t>
              </a:r>
              <a:r>
                <a:rPr kumimoji="1" lang="en-US" altLang="ja-JP" sz="1600" i="1" baseline="-25000" dirty="0">
                  <a:latin typeface="Times" pitchFamily="2" charset="0"/>
                </a:rPr>
                <a:t>t</a:t>
              </a:r>
              <a:r>
                <a:rPr kumimoji="1" lang="en-US" altLang="ja-JP" sz="1600" baseline="30000" dirty="0">
                  <a:latin typeface="Times" pitchFamily="2" charset="0"/>
                </a:rPr>
                <a:t>1</a:t>
              </a:r>
              <a:endParaRPr kumimoji="1" lang="ja-JP" altLang="en-US" sz="1600" baseline="30000">
                <a:latin typeface="Times" pitchFamily="2" charset="0"/>
              </a:endParaRPr>
            </a:p>
          </p:txBody>
        </p:sp>
        <p:sp>
          <p:nvSpPr>
            <p:cNvPr id="39" name="テキスト ボックス 38">
              <a:extLst>
                <a:ext uri="{FF2B5EF4-FFF2-40B4-BE49-F238E27FC236}">
                  <a16:creationId xmlns:a16="http://schemas.microsoft.com/office/drawing/2014/main" id="{46D6A942-9397-1C4C-8D70-5D0BC5A8BA98}"/>
                </a:ext>
              </a:extLst>
            </p:cNvPr>
            <p:cNvSpPr txBox="1"/>
            <p:nvPr/>
          </p:nvSpPr>
          <p:spPr>
            <a:xfrm>
              <a:off x="4669005" y="5583713"/>
              <a:ext cx="417102" cy="338554"/>
            </a:xfrm>
            <a:prstGeom prst="rect">
              <a:avLst/>
            </a:prstGeom>
            <a:noFill/>
          </p:spPr>
          <p:txBody>
            <a:bodyPr wrap="none" rtlCol="0">
              <a:spAutoFit/>
            </a:bodyPr>
            <a:lstStyle/>
            <a:p>
              <a:r>
                <a:rPr kumimoji="1" lang="en-US" altLang="ja-JP" sz="1600" i="1" dirty="0">
                  <a:latin typeface="Times" pitchFamily="2" charset="0"/>
                </a:rPr>
                <a:t>V</a:t>
              </a:r>
              <a:r>
                <a:rPr kumimoji="1" lang="en-US" altLang="ja-JP" sz="1600" i="1" baseline="-25000" dirty="0">
                  <a:latin typeface="Times" pitchFamily="2" charset="0"/>
                </a:rPr>
                <a:t>t</a:t>
              </a:r>
              <a:r>
                <a:rPr kumimoji="1" lang="en-US" altLang="ja-JP" sz="1600" baseline="30000" dirty="0">
                  <a:latin typeface="Times" pitchFamily="2" charset="0"/>
                </a:rPr>
                <a:t>2</a:t>
              </a:r>
              <a:endParaRPr kumimoji="1" lang="ja-JP" altLang="en-US" sz="1600" baseline="30000">
                <a:latin typeface="Times" pitchFamily="2" charset="0"/>
              </a:endParaRPr>
            </a:p>
          </p:txBody>
        </p:sp>
        <p:sp>
          <p:nvSpPr>
            <p:cNvPr id="40" name="テキスト ボックス 39">
              <a:extLst>
                <a:ext uri="{FF2B5EF4-FFF2-40B4-BE49-F238E27FC236}">
                  <a16:creationId xmlns:a16="http://schemas.microsoft.com/office/drawing/2014/main" id="{0DA19AFF-4B03-CE4A-969C-9D07D945ABF9}"/>
                </a:ext>
              </a:extLst>
            </p:cNvPr>
            <p:cNvSpPr txBox="1"/>
            <p:nvPr/>
          </p:nvSpPr>
          <p:spPr>
            <a:xfrm>
              <a:off x="6176018" y="5384878"/>
              <a:ext cx="453970" cy="338554"/>
            </a:xfrm>
            <a:prstGeom prst="rect">
              <a:avLst/>
            </a:prstGeom>
            <a:noFill/>
          </p:spPr>
          <p:txBody>
            <a:bodyPr wrap="none" rtlCol="0">
              <a:spAutoFit/>
            </a:bodyPr>
            <a:lstStyle/>
            <a:p>
              <a:r>
                <a:rPr kumimoji="1" lang="en-US" altLang="ja-JP" sz="1600" i="1" dirty="0" err="1">
                  <a:latin typeface="Times" pitchFamily="2" charset="0"/>
                </a:rPr>
                <a:t>V</a:t>
              </a:r>
              <a:r>
                <a:rPr kumimoji="1" lang="en-US" altLang="ja-JP" sz="1600" i="1" baseline="-25000" dirty="0" err="1">
                  <a:latin typeface="Times" pitchFamily="2" charset="0"/>
                </a:rPr>
                <a:t>t</a:t>
              </a:r>
              <a:r>
                <a:rPr kumimoji="1" lang="en-US" altLang="ja-JP" sz="1600" baseline="30000" dirty="0" err="1">
                  <a:latin typeface="Times" pitchFamily="2" charset="0"/>
                </a:rPr>
                <a:t>m</a:t>
              </a:r>
              <a:endParaRPr kumimoji="1" lang="ja-JP" altLang="en-US" sz="1600" baseline="30000">
                <a:latin typeface="Times" pitchFamily="2" charset="0"/>
              </a:endParaRPr>
            </a:p>
          </p:txBody>
        </p:sp>
        <p:sp>
          <p:nvSpPr>
            <p:cNvPr id="41" name="テキスト ボックス 40">
              <a:extLst>
                <a:ext uri="{FF2B5EF4-FFF2-40B4-BE49-F238E27FC236}">
                  <a16:creationId xmlns:a16="http://schemas.microsoft.com/office/drawing/2014/main" id="{FFDFB9CC-7C09-8648-80C6-ED22C3B1BD78}"/>
                </a:ext>
              </a:extLst>
            </p:cNvPr>
            <p:cNvSpPr txBox="1"/>
            <p:nvPr/>
          </p:nvSpPr>
          <p:spPr>
            <a:xfrm>
              <a:off x="6042449" y="4862464"/>
              <a:ext cx="567784" cy="338554"/>
            </a:xfrm>
            <a:prstGeom prst="rect">
              <a:avLst/>
            </a:prstGeom>
            <a:noFill/>
          </p:spPr>
          <p:txBody>
            <a:bodyPr wrap="none" rtlCol="0">
              <a:spAutoFit/>
            </a:bodyPr>
            <a:lstStyle/>
            <a:p>
              <a:r>
                <a:rPr kumimoji="1" lang="en-US" altLang="ja-JP" sz="1600" i="1" dirty="0">
                  <a:latin typeface="Times" pitchFamily="2" charset="0"/>
                </a:rPr>
                <a:t>V</a:t>
              </a:r>
              <a:r>
                <a:rPr kumimoji="1" lang="en-US" altLang="ja-JP" sz="1600" i="1" baseline="-25000" dirty="0">
                  <a:latin typeface="Times" pitchFamily="2" charset="0"/>
                </a:rPr>
                <a:t>t</a:t>
              </a:r>
              <a:r>
                <a:rPr kumimoji="1" lang="en-US" altLang="ja-JP" sz="1600" baseline="30000" dirty="0">
                  <a:latin typeface="Times" pitchFamily="2" charset="0"/>
                </a:rPr>
                <a:t>m-1</a:t>
              </a:r>
              <a:endParaRPr kumimoji="1" lang="ja-JP" altLang="en-US" sz="1600" baseline="30000">
                <a:latin typeface="Times" pitchFamily="2" charset="0"/>
              </a:endParaRPr>
            </a:p>
          </p:txBody>
        </p:sp>
        <p:sp>
          <p:nvSpPr>
            <p:cNvPr id="42" name="テキスト ボックス 41">
              <a:extLst>
                <a:ext uri="{FF2B5EF4-FFF2-40B4-BE49-F238E27FC236}">
                  <a16:creationId xmlns:a16="http://schemas.microsoft.com/office/drawing/2014/main" id="{509A98BD-9288-1242-B0B7-25893B8FFDDB}"/>
                </a:ext>
              </a:extLst>
            </p:cNvPr>
            <p:cNvSpPr txBox="1"/>
            <p:nvPr/>
          </p:nvSpPr>
          <p:spPr>
            <a:xfrm>
              <a:off x="6176018" y="5942882"/>
              <a:ext cx="599844" cy="338554"/>
            </a:xfrm>
            <a:prstGeom prst="rect">
              <a:avLst/>
            </a:prstGeom>
            <a:noFill/>
          </p:spPr>
          <p:txBody>
            <a:bodyPr wrap="none" rtlCol="0">
              <a:spAutoFit/>
            </a:bodyPr>
            <a:lstStyle/>
            <a:p>
              <a:r>
                <a:rPr kumimoji="1" lang="en-US" altLang="ja-JP" sz="1600" i="1" dirty="0">
                  <a:latin typeface="Times" pitchFamily="2" charset="0"/>
                </a:rPr>
                <a:t>V</a:t>
              </a:r>
              <a:r>
                <a:rPr kumimoji="1" lang="en-US" altLang="ja-JP" sz="1600" i="1" baseline="-25000" dirty="0">
                  <a:latin typeface="Times" pitchFamily="2" charset="0"/>
                </a:rPr>
                <a:t>t</a:t>
              </a:r>
              <a:r>
                <a:rPr kumimoji="1" lang="en-US" altLang="ja-JP" sz="1600" baseline="30000" dirty="0">
                  <a:latin typeface="Times" pitchFamily="2" charset="0"/>
                </a:rPr>
                <a:t>m+1</a:t>
              </a:r>
              <a:endParaRPr kumimoji="1" lang="ja-JP" altLang="en-US" sz="1600" baseline="30000">
                <a:latin typeface="Times" pitchFamily="2" charset="0"/>
              </a:endParaRPr>
            </a:p>
          </p:txBody>
        </p:sp>
      </p:grpSp>
      <p:grpSp>
        <p:nvGrpSpPr>
          <p:cNvPr id="61" name="グループ化 60">
            <a:extLst>
              <a:ext uri="{FF2B5EF4-FFF2-40B4-BE49-F238E27FC236}">
                <a16:creationId xmlns:a16="http://schemas.microsoft.com/office/drawing/2014/main" id="{48200B5C-38F4-D34A-847B-429FA8EDB60B}"/>
              </a:ext>
            </a:extLst>
          </p:cNvPr>
          <p:cNvGrpSpPr/>
          <p:nvPr/>
        </p:nvGrpSpPr>
        <p:grpSpPr>
          <a:xfrm>
            <a:off x="8803608" y="2248189"/>
            <a:ext cx="3276077" cy="1917164"/>
            <a:chOff x="8486304" y="4673622"/>
            <a:chExt cx="3276077" cy="1917164"/>
          </a:xfrm>
        </p:grpSpPr>
        <p:cxnSp>
          <p:nvCxnSpPr>
            <p:cNvPr id="43" name="直線矢印コネクタ 42">
              <a:extLst>
                <a:ext uri="{FF2B5EF4-FFF2-40B4-BE49-F238E27FC236}">
                  <a16:creationId xmlns:a16="http://schemas.microsoft.com/office/drawing/2014/main" id="{015FC9DD-DAD8-134F-BAF8-C4D3879CCB7F}"/>
                </a:ext>
              </a:extLst>
            </p:cNvPr>
            <p:cNvCxnSpPr>
              <a:cxnSpLocks/>
            </p:cNvCxnSpPr>
            <p:nvPr/>
          </p:nvCxnSpPr>
          <p:spPr>
            <a:xfrm flipV="1">
              <a:off x="8867550" y="4980256"/>
              <a:ext cx="0" cy="1219198"/>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44" name="テキスト ボックス 43">
              <a:extLst>
                <a:ext uri="{FF2B5EF4-FFF2-40B4-BE49-F238E27FC236}">
                  <a16:creationId xmlns:a16="http://schemas.microsoft.com/office/drawing/2014/main" id="{A0DD4201-AC45-0C48-8E39-1D8CD73E87C8}"/>
                </a:ext>
              </a:extLst>
            </p:cNvPr>
            <p:cNvSpPr txBox="1"/>
            <p:nvPr/>
          </p:nvSpPr>
          <p:spPr>
            <a:xfrm>
              <a:off x="9610899" y="4994322"/>
              <a:ext cx="577402" cy="461665"/>
            </a:xfrm>
            <a:prstGeom prst="rect">
              <a:avLst/>
            </a:prstGeom>
            <a:noFill/>
          </p:spPr>
          <p:txBody>
            <a:bodyPr wrap="none" rtlCol="0">
              <a:spAutoFit/>
            </a:bodyPr>
            <a:lstStyle/>
            <a:p>
              <a:r>
                <a:rPr kumimoji="1" lang="en-US" altLang="ja-JP" sz="2400" i="1" dirty="0" err="1">
                  <a:latin typeface="Times" pitchFamily="2" charset="0"/>
                </a:rPr>
                <a:t>P</a:t>
              </a:r>
              <a:r>
                <a:rPr kumimoji="1" lang="en-US" altLang="ja-JP" sz="2400" i="1" baseline="-25000" dirty="0" err="1">
                  <a:latin typeface="Times" pitchFamily="2" charset="0"/>
                </a:rPr>
                <a:t>t</a:t>
              </a:r>
              <a:r>
                <a:rPr kumimoji="1" lang="en-US" altLang="ja-JP" sz="2400" i="1" baseline="30000" dirty="0" err="1">
                  <a:latin typeface="Times" pitchFamily="2" charset="0"/>
                </a:rPr>
                <a:t>m</a:t>
              </a:r>
              <a:endParaRPr kumimoji="1" lang="ja-JP" altLang="en-US" sz="2400" i="1" baseline="30000">
                <a:latin typeface="Times" pitchFamily="2" charset="0"/>
              </a:endParaRPr>
            </a:p>
          </p:txBody>
        </p:sp>
        <p:sp>
          <p:nvSpPr>
            <p:cNvPr id="45" name="テキスト ボックス 44">
              <a:extLst>
                <a:ext uri="{FF2B5EF4-FFF2-40B4-BE49-F238E27FC236}">
                  <a16:creationId xmlns:a16="http://schemas.microsoft.com/office/drawing/2014/main" id="{A5ED4538-D560-834F-A713-4AF0EA28A92C}"/>
                </a:ext>
              </a:extLst>
            </p:cNvPr>
            <p:cNvSpPr txBox="1"/>
            <p:nvPr/>
          </p:nvSpPr>
          <p:spPr>
            <a:xfrm>
              <a:off x="11423827" y="6129121"/>
              <a:ext cx="338554" cy="461665"/>
            </a:xfrm>
            <a:prstGeom prst="rect">
              <a:avLst/>
            </a:prstGeom>
            <a:noFill/>
          </p:spPr>
          <p:txBody>
            <a:bodyPr wrap="none" rtlCol="0">
              <a:spAutoFit/>
            </a:bodyPr>
            <a:lstStyle/>
            <a:p>
              <a:r>
                <a:rPr kumimoji="1" lang="en-US" altLang="ja-JP" sz="2400" i="1" dirty="0">
                  <a:latin typeface="Times" pitchFamily="2" charset="0"/>
                </a:rPr>
                <a:t>S</a:t>
              </a:r>
              <a:endParaRPr kumimoji="1" lang="ja-JP" altLang="en-US" sz="2400" i="1" baseline="30000">
                <a:latin typeface="Times" pitchFamily="2" charset="0"/>
              </a:endParaRPr>
            </a:p>
          </p:txBody>
        </p:sp>
        <p:sp>
          <p:nvSpPr>
            <p:cNvPr id="46" name="フリーフォーム 45">
              <a:extLst>
                <a:ext uri="{FF2B5EF4-FFF2-40B4-BE49-F238E27FC236}">
                  <a16:creationId xmlns:a16="http://schemas.microsoft.com/office/drawing/2014/main" id="{73ED559D-7D87-8A46-B6DC-9158EA4D4B36}"/>
                </a:ext>
              </a:extLst>
            </p:cNvPr>
            <p:cNvSpPr/>
            <p:nvPr/>
          </p:nvSpPr>
          <p:spPr>
            <a:xfrm>
              <a:off x="9145362" y="5244812"/>
              <a:ext cx="1907458" cy="517044"/>
            </a:xfrm>
            <a:custGeom>
              <a:avLst/>
              <a:gdLst>
                <a:gd name="connsiteX0" fmla="*/ 0 w 1907458"/>
                <a:gd name="connsiteY0" fmla="*/ 597430 h 597430"/>
                <a:gd name="connsiteX1" fmla="*/ 265471 w 1907458"/>
                <a:gd name="connsiteY1" fmla="*/ 410617 h 597430"/>
                <a:gd name="connsiteX2" fmla="*/ 914400 w 1907458"/>
                <a:gd name="connsiteY2" fmla="*/ 538437 h 597430"/>
                <a:gd name="connsiteX3" fmla="*/ 1533833 w 1907458"/>
                <a:gd name="connsiteY3" fmla="*/ 36992 h 597430"/>
                <a:gd name="connsiteX4" fmla="*/ 1907458 w 1907458"/>
                <a:gd name="connsiteY4" fmla="*/ 76321 h 597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58" h="597430">
                  <a:moveTo>
                    <a:pt x="0" y="597430"/>
                  </a:moveTo>
                  <a:cubicBezTo>
                    <a:pt x="56535" y="508939"/>
                    <a:pt x="113071" y="420449"/>
                    <a:pt x="265471" y="410617"/>
                  </a:cubicBezTo>
                  <a:cubicBezTo>
                    <a:pt x="417871" y="400785"/>
                    <a:pt x="703006" y="600708"/>
                    <a:pt x="914400" y="538437"/>
                  </a:cubicBezTo>
                  <a:cubicBezTo>
                    <a:pt x="1125794" y="476166"/>
                    <a:pt x="1368323" y="114011"/>
                    <a:pt x="1533833" y="36992"/>
                  </a:cubicBezTo>
                  <a:cubicBezTo>
                    <a:pt x="1699343" y="-40027"/>
                    <a:pt x="1803400" y="18147"/>
                    <a:pt x="1907458" y="76321"/>
                  </a:cubicBezTo>
                </a:path>
              </a:pathLst>
            </a:cu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7" name="正方形/長方形 46">
              <a:extLst>
                <a:ext uri="{FF2B5EF4-FFF2-40B4-BE49-F238E27FC236}">
                  <a16:creationId xmlns:a16="http://schemas.microsoft.com/office/drawing/2014/main" id="{887DB97A-644B-7A4C-AC1E-328197253090}"/>
                </a:ext>
              </a:extLst>
            </p:cNvPr>
            <p:cNvSpPr/>
            <p:nvPr/>
          </p:nvSpPr>
          <p:spPr>
            <a:xfrm>
              <a:off x="9242183" y="5826583"/>
              <a:ext cx="172537" cy="356531"/>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8" name="正方形/長方形 47">
              <a:extLst>
                <a:ext uri="{FF2B5EF4-FFF2-40B4-BE49-F238E27FC236}">
                  <a16:creationId xmlns:a16="http://schemas.microsoft.com/office/drawing/2014/main" id="{C47275AA-B696-8F4D-A1D1-9C132CCD3528}"/>
                </a:ext>
              </a:extLst>
            </p:cNvPr>
            <p:cNvSpPr/>
            <p:nvPr/>
          </p:nvSpPr>
          <p:spPr>
            <a:xfrm>
              <a:off x="9415856" y="5767495"/>
              <a:ext cx="172537" cy="416226"/>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9" name="正方形/長方形 48">
              <a:extLst>
                <a:ext uri="{FF2B5EF4-FFF2-40B4-BE49-F238E27FC236}">
                  <a16:creationId xmlns:a16="http://schemas.microsoft.com/office/drawing/2014/main" id="{2CC80CA1-0C08-FD45-B886-FE3A534A73EA}"/>
                </a:ext>
              </a:extLst>
            </p:cNvPr>
            <p:cNvSpPr/>
            <p:nvPr/>
          </p:nvSpPr>
          <p:spPr>
            <a:xfrm>
              <a:off x="9589529" y="5826583"/>
              <a:ext cx="172537" cy="364182"/>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0" name="正方形/長方形 49">
              <a:extLst>
                <a:ext uri="{FF2B5EF4-FFF2-40B4-BE49-F238E27FC236}">
                  <a16:creationId xmlns:a16="http://schemas.microsoft.com/office/drawing/2014/main" id="{E7DDF9D7-1EE4-5946-BF05-74C7810AC294}"/>
                </a:ext>
              </a:extLst>
            </p:cNvPr>
            <p:cNvSpPr/>
            <p:nvPr/>
          </p:nvSpPr>
          <p:spPr>
            <a:xfrm>
              <a:off x="10435767" y="5597429"/>
              <a:ext cx="172537" cy="585685"/>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1" name="正方形/長方形 50">
              <a:extLst>
                <a:ext uri="{FF2B5EF4-FFF2-40B4-BE49-F238E27FC236}">
                  <a16:creationId xmlns:a16="http://schemas.microsoft.com/office/drawing/2014/main" id="{E611D965-5530-F646-B693-4813B851C5FC}"/>
                </a:ext>
              </a:extLst>
            </p:cNvPr>
            <p:cNvSpPr/>
            <p:nvPr/>
          </p:nvSpPr>
          <p:spPr>
            <a:xfrm>
              <a:off x="10610806" y="5384879"/>
              <a:ext cx="172537" cy="784520"/>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2" name="正方形/長方形 51">
              <a:extLst>
                <a:ext uri="{FF2B5EF4-FFF2-40B4-BE49-F238E27FC236}">
                  <a16:creationId xmlns:a16="http://schemas.microsoft.com/office/drawing/2014/main" id="{0C132E92-8327-CE4A-B85B-1EBA02F55E41}"/>
                </a:ext>
              </a:extLst>
            </p:cNvPr>
            <p:cNvSpPr/>
            <p:nvPr/>
          </p:nvSpPr>
          <p:spPr>
            <a:xfrm>
              <a:off x="10783461" y="5495727"/>
              <a:ext cx="172537" cy="683748"/>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53" name="直線矢印コネクタ 52">
              <a:extLst>
                <a:ext uri="{FF2B5EF4-FFF2-40B4-BE49-F238E27FC236}">
                  <a16:creationId xmlns:a16="http://schemas.microsoft.com/office/drawing/2014/main" id="{8042CE45-C866-834A-8063-112A915C1F8E}"/>
                </a:ext>
              </a:extLst>
            </p:cNvPr>
            <p:cNvCxnSpPr>
              <a:cxnSpLocks/>
            </p:cNvCxnSpPr>
            <p:nvPr/>
          </p:nvCxnSpPr>
          <p:spPr>
            <a:xfrm>
              <a:off x="8854898" y="6183114"/>
              <a:ext cx="2582143" cy="0"/>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4" name="テキスト ボックス 53">
              <a:extLst>
                <a:ext uri="{FF2B5EF4-FFF2-40B4-BE49-F238E27FC236}">
                  <a16:creationId xmlns:a16="http://schemas.microsoft.com/office/drawing/2014/main" id="{50C69705-BD2E-834C-AC0C-41AC2BEE0B66}"/>
                </a:ext>
              </a:extLst>
            </p:cNvPr>
            <p:cNvSpPr txBox="1"/>
            <p:nvPr/>
          </p:nvSpPr>
          <p:spPr>
            <a:xfrm>
              <a:off x="9845468" y="5856158"/>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dirty="0"/>
            </a:p>
          </p:txBody>
        </p:sp>
        <p:sp>
          <p:nvSpPr>
            <p:cNvPr id="55" name="テキスト ボックス 54">
              <a:extLst>
                <a:ext uri="{FF2B5EF4-FFF2-40B4-BE49-F238E27FC236}">
                  <a16:creationId xmlns:a16="http://schemas.microsoft.com/office/drawing/2014/main" id="{9A0928C6-C4F8-D048-828B-8BFA745AE36E}"/>
                </a:ext>
              </a:extLst>
            </p:cNvPr>
            <p:cNvSpPr txBox="1"/>
            <p:nvPr/>
          </p:nvSpPr>
          <p:spPr>
            <a:xfrm>
              <a:off x="8486304" y="4673622"/>
              <a:ext cx="372218" cy="461665"/>
            </a:xfrm>
            <a:prstGeom prst="rect">
              <a:avLst/>
            </a:prstGeom>
            <a:noFill/>
          </p:spPr>
          <p:txBody>
            <a:bodyPr wrap="none" rtlCol="0">
              <a:spAutoFit/>
            </a:bodyPr>
            <a:lstStyle/>
            <a:p>
              <a:r>
                <a:rPr kumimoji="1" lang="en-US" altLang="ja-JP" sz="2400" i="1" dirty="0">
                  <a:latin typeface="Times" pitchFamily="2" charset="0"/>
                </a:rPr>
                <a:t>P</a:t>
              </a:r>
              <a:endParaRPr kumimoji="1" lang="ja-JP" altLang="en-US" sz="2400" i="1" baseline="30000">
                <a:latin typeface="Times" pitchFamily="2" charset="0"/>
              </a:endParaRPr>
            </a:p>
          </p:txBody>
        </p:sp>
      </p:grpSp>
      <mc:AlternateContent xmlns:mc="http://schemas.openxmlformats.org/markup-compatibility/2006" xmlns:a14="http://schemas.microsoft.com/office/drawing/2010/main">
        <mc:Choice Requires="a14">
          <p:sp>
            <p:nvSpPr>
              <p:cNvPr id="58" name="テキスト ボックス 57">
                <a:extLst>
                  <a:ext uri="{FF2B5EF4-FFF2-40B4-BE49-F238E27FC236}">
                    <a16:creationId xmlns:a16="http://schemas.microsoft.com/office/drawing/2014/main" id="{5818565D-86BC-184C-AD10-0FDFB073A1BC}"/>
                  </a:ext>
                </a:extLst>
              </p:cNvPr>
              <p:cNvSpPr txBox="1"/>
              <p:nvPr/>
            </p:nvSpPr>
            <p:spPr>
              <a:xfrm>
                <a:off x="848540" y="3024549"/>
                <a:ext cx="3386632"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kumimoji="1" lang="en-US" altLang="ja-JP" sz="2800" i="1" smtClean="0">
                              <a:latin typeface="Cambria Math" panose="02040503050406030204" pitchFamily="18" charset="0"/>
                            </a:rPr>
                          </m:ctrlPr>
                        </m:sSubSupPr>
                        <m:e>
                          <m:r>
                            <a:rPr kumimoji="1" lang="en-US" altLang="ja-JP" sz="2800" b="0" i="1" smtClean="0">
                              <a:latin typeface="Cambria Math" panose="02040503050406030204" pitchFamily="18" charset="0"/>
                            </a:rPr>
                            <m:t>𝑃</m:t>
                          </m:r>
                        </m:e>
                        <m:sub>
                          <m:r>
                            <a:rPr kumimoji="1" lang="en-US" altLang="ja-JP" sz="2800" b="0" i="1" smtClean="0">
                              <a:latin typeface="Cambria Math" panose="02040503050406030204" pitchFamily="18" charset="0"/>
                            </a:rPr>
                            <m:t>𝑡</m:t>
                          </m:r>
                        </m:sub>
                        <m:sup>
                          <m:r>
                            <a:rPr kumimoji="1" lang="en-US" altLang="ja-JP" sz="2800" b="0" i="1" smtClean="0">
                              <a:latin typeface="Cambria Math" panose="02040503050406030204" pitchFamily="18" charset="0"/>
                            </a:rPr>
                            <m:t>𝑚</m:t>
                          </m:r>
                        </m:sup>
                      </m:sSubSup>
                      <m:d>
                        <m:dPr>
                          <m:ctrlPr>
                            <a:rPr kumimoji="1" lang="en-US" altLang="ja-JP" sz="2800" b="0" i="1" smtClean="0">
                              <a:latin typeface="Cambria Math" panose="02040503050406030204" pitchFamily="18" charset="0"/>
                            </a:rPr>
                          </m:ctrlPr>
                        </m:dPr>
                        <m:e>
                          <m:r>
                            <a:rPr kumimoji="1" lang="en-US" altLang="ja-JP" sz="2800" b="0" i="1" smtClean="0">
                              <a:latin typeface="Cambria Math" panose="02040503050406030204" pitchFamily="18" charset="0"/>
                            </a:rPr>
                            <m:t>𝑠</m:t>
                          </m:r>
                        </m:e>
                      </m:d>
                      <m:r>
                        <a:rPr kumimoji="1" lang="en-US" altLang="ja-JP" sz="2800" b="0" i="1" smtClean="0">
                          <a:latin typeface="Cambria Math" panose="02040503050406030204" pitchFamily="18" charset="0"/>
                        </a:rPr>
                        <m:t>=</m:t>
                      </m:r>
                      <m:r>
                        <a:rPr kumimoji="1" lang="en-US" altLang="ja-JP" sz="2800" b="0" i="1" smtClean="0">
                          <a:latin typeface="Cambria Math" panose="02040503050406030204" pitchFamily="18" charset="0"/>
                        </a:rPr>
                        <m:t>𝐾𝐷𝐸</m:t>
                      </m:r>
                      <m:r>
                        <a:rPr kumimoji="1" lang="en-US" altLang="ja-JP" sz="2800" b="0" i="1" smtClean="0">
                          <a:latin typeface="Cambria Math" panose="02040503050406030204" pitchFamily="18" charset="0"/>
                        </a:rPr>
                        <m:t>(</m:t>
                      </m:r>
                      <m:sSubSup>
                        <m:sSubSupPr>
                          <m:ctrlPr>
                            <a:rPr kumimoji="1" lang="en-US" altLang="ja-JP" sz="2800" b="0" i="1" smtClean="0">
                              <a:latin typeface="Cambria Math" panose="02040503050406030204" pitchFamily="18" charset="0"/>
                            </a:rPr>
                          </m:ctrlPr>
                        </m:sSubSupPr>
                        <m:e>
                          <m:r>
                            <a:rPr kumimoji="1" lang="en-US" altLang="ja-JP" sz="2800" b="0" i="1" smtClean="0">
                              <a:latin typeface="Cambria Math" panose="02040503050406030204" pitchFamily="18" charset="0"/>
                            </a:rPr>
                            <m:t>𝑉</m:t>
                          </m:r>
                        </m:e>
                        <m:sub>
                          <m:r>
                            <a:rPr kumimoji="1" lang="en-US" altLang="ja-JP" sz="2800" b="0" i="1" smtClean="0">
                              <a:latin typeface="Cambria Math" panose="02040503050406030204" pitchFamily="18" charset="0"/>
                            </a:rPr>
                            <m:t>𝑡</m:t>
                          </m:r>
                        </m:sub>
                        <m:sup>
                          <m:r>
                            <a:rPr kumimoji="1" lang="en-US" altLang="ja-JP" sz="2800" b="0" i="1" smtClean="0">
                              <a:latin typeface="Cambria Math" panose="02040503050406030204" pitchFamily="18" charset="0"/>
                            </a:rPr>
                            <m:t>𝑚</m:t>
                          </m:r>
                        </m:sup>
                      </m:sSubSup>
                      <m:r>
                        <a:rPr kumimoji="1" lang="en-US" altLang="ja-JP" sz="2800" b="0" i="1" smtClean="0">
                          <a:latin typeface="Cambria Math" panose="02040503050406030204" pitchFamily="18" charset="0"/>
                        </a:rPr>
                        <m:t>,</m:t>
                      </m:r>
                      <m:r>
                        <a:rPr kumimoji="1" lang="en-US" altLang="ja-JP" sz="2800" b="0" i="1" smtClean="0">
                          <a:latin typeface="Cambria Math" panose="02040503050406030204" pitchFamily="18" charset="0"/>
                        </a:rPr>
                        <m:t>𝑠</m:t>
                      </m:r>
                      <m:r>
                        <a:rPr kumimoji="1" lang="en-US" altLang="ja-JP" sz="2800" b="0" i="1" smtClean="0">
                          <a:latin typeface="Cambria Math" panose="02040503050406030204" pitchFamily="18" charset="0"/>
                        </a:rPr>
                        <m:t>)</m:t>
                      </m:r>
                    </m:oMath>
                  </m:oMathPara>
                </a14:m>
                <a:endParaRPr kumimoji="1" lang="ja-JP" altLang="en-US" sz="2800" dirty="0"/>
              </a:p>
            </p:txBody>
          </p:sp>
        </mc:Choice>
        <mc:Fallback xmlns="">
          <p:sp>
            <p:nvSpPr>
              <p:cNvPr id="58" name="テキスト ボックス 57">
                <a:extLst>
                  <a:ext uri="{FF2B5EF4-FFF2-40B4-BE49-F238E27FC236}">
                    <a16:creationId xmlns:a16="http://schemas.microsoft.com/office/drawing/2014/main" id="{5818565D-86BC-184C-AD10-0FDFB073A1BC}"/>
                  </a:ext>
                </a:extLst>
              </p:cNvPr>
              <p:cNvSpPr txBox="1">
                <a:spLocks noRot="1" noChangeAspect="1" noMove="1" noResize="1" noEditPoints="1" noAdjustHandles="1" noChangeArrowheads="1" noChangeShapeType="1" noTextEdit="1"/>
              </p:cNvSpPr>
              <p:nvPr/>
            </p:nvSpPr>
            <p:spPr>
              <a:xfrm>
                <a:off x="848540" y="3024549"/>
                <a:ext cx="3386632" cy="430887"/>
              </a:xfrm>
              <a:prstGeom prst="rect">
                <a:avLst/>
              </a:prstGeom>
              <a:blipFill>
                <a:blip r:embed="rId3"/>
                <a:stretch>
                  <a:fillRect l="-1493" t="-2857" r="-2985" b="-31429"/>
                </a:stretch>
              </a:blipFill>
            </p:spPr>
            <p:txBody>
              <a:bodyPr/>
              <a:lstStyle/>
              <a:p>
                <a:r>
                  <a:rPr lang="ja-JP" altLang="en-US">
                    <a:noFill/>
                  </a:rPr>
                  <a:t> </a:t>
                </a:r>
              </a:p>
            </p:txBody>
          </p:sp>
        </mc:Fallback>
      </mc:AlternateContent>
      <p:cxnSp>
        <p:nvCxnSpPr>
          <p:cNvPr id="67" name="曲線コネクタ 66">
            <a:extLst>
              <a:ext uri="{FF2B5EF4-FFF2-40B4-BE49-F238E27FC236}">
                <a16:creationId xmlns:a16="http://schemas.microsoft.com/office/drawing/2014/main" id="{C46D049A-BD33-8448-916C-0BFFE64805A6}"/>
              </a:ext>
            </a:extLst>
          </p:cNvPr>
          <p:cNvCxnSpPr>
            <a:cxnSpLocks/>
            <a:stCxn id="33" idx="3"/>
          </p:cNvCxnSpPr>
          <p:nvPr/>
        </p:nvCxnSpPr>
        <p:spPr>
          <a:xfrm flipV="1">
            <a:off x="9092999" y="4015326"/>
            <a:ext cx="986371" cy="1483484"/>
          </a:xfrm>
          <a:prstGeom prst="curvedConnector2">
            <a:avLst/>
          </a:prstGeom>
          <a:ln w="28575">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1" name="テキスト ボックス 70">
                <a:extLst>
                  <a:ext uri="{FF2B5EF4-FFF2-40B4-BE49-F238E27FC236}">
                    <a16:creationId xmlns:a16="http://schemas.microsoft.com/office/drawing/2014/main" id="{91D6CF72-8A6C-C248-BABF-FF3AF3046B78}"/>
                  </a:ext>
                </a:extLst>
              </p:cNvPr>
              <p:cNvSpPr txBox="1"/>
              <p:nvPr/>
            </p:nvSpPr>
            <p:spPr>
              <a:xfrm>
                <a:off x="1915549" y="3691973"/>
                <a:ext cx="3817071" cy="107285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ja-JP" sz="2800" i="1">
                          <a:latin typeface="Cambria Math" panose="02040503050406030204" pitchFamily="18" charset="0"/>
                        </a:rPr>
                        <m:t>=</m:t>
                      </m:r>
                      <m:f>
                        <m:fPr>
                          <m:ctrlPr>
                            <a:rPr lang="en-US" altLang="ja-JP" sz="2800" i="1">
                              <a:latin typeface="Cambria Math" panose="02040503050406030204" pitchFamily="18" charset="0"/>
                            </a:rPr>
                          </m:ctrlPr>
                        </m:fPr>
                        <m:num>
                          <m:r>
                            <a:rPr lang="en-US" altLang="ja-JP" sz="2800" i="1">
                              <a:latin typeface="Cambria Math" panose="02040503050406030204" pitchFamily="18" charset="0"/>
                            </a:rPr>
                            <m:t>1</m:t>
                          </m:r>
                        </m:num>
                        <m:den>
                          <m:r>
                            <a:rPr lang="en-US" altLang="ja-JP" sz="2800" i="1">
                              <a:latin typeface="Cambria Math" panose="02040503050406030204" pitchFamily="18" charset="0"/>
                            </a:rPr>
                            <m:t>𝑛h</m:t>
                          </m:r>
                        </m:den>
                      </m:f>
                      <m:nary>
                        <m:naryPr>
                          <m:chr m:val="∑"/>
                          <m:supHide m:val="on"/>
                          <m:ctrlPr>
                            <a:rPr lang="en-US" altLang="ja-JP" sz="2800" i="1">
                              <a:latin typeface="Cambria Math" panose="02040503050406030204" pitchFamily="18" charset="0"/>
                            </a:rPr>
                          </m:ctrlPr>
                        </m:naryPr>
                        <m:sub>
                          <m:r>
                            <m:rPr>
                              <m:brk m:alnAt="7"/>
                            </m:rPr>
                            <a:rPr lang="en-US" altLang="ja-JP" sz="2800" i="1">
                              <a:latin typeface="Cambria Math" panose="02040503050406030204" pitchFamily="18" charset="0"/>
                            </a:rPr>
                            <m:t>𝑥</m:t>
                          </m:r>
                        </m:sub>
                        <m:sup/>
                        <m:e>
                          <m:r>
                            <a:rPr lang="en-US" altLang="ja-JP" sz="2800" i="1">
                              <a:latin typeface="Cambria Math" panose="02040503050406030204" pitchFamily="18" charset="0"/>
                            </a:rPr>
                            <m:t>𝐾</m:t>
                          </m:r>
                          <m:d>
                            <m:dPr>
                              <m:ctrlPr>
                                <a:rPr lang="en-US" altLang="ja-JP" sz="2800" i="1">
                                  <a:latin typeface="Cambria Math" panose="02040503050406030204" pitchFamily="18" charset="0"/>
                                </a:rPr>
                              </m:ctrlPr>
                            </m:dPr>
                            <m:e>
                              <m:f>
                                <m:fPr>
                                  <m:ctrlPr>
                                    <a:rPr lang="en-US" altLang="ja-JP" sz="2800" i="1">
                                      <a:latin typeface="Cambria Math" panose="02040503050406030204" pitchFamily="18" charset="0"/>
                                    </a:rPr>
                                  </m:ctrlPr>
                                </m:fPr>
                                <m:num>
                                  <m:r>
                                    <a:rPr lang="en-US" altLang="ja-JP" sz="2800" i="1">
                                      <a:latin typeface="Cambria Math" panose="02040503050406030204" pitchFamily="18" charset="0"/>
                                    </a:rPr>
                                    <m:t>𝑠</m:t>
                                  </m:r>
                                  <m:r>
                                    <a:rPr lang="en-US" altLang="ja-JP" sz="2800" i="1">
                                      <a:latin typeface="Cambria Math" panose="02040503050406030204" pitchFamily="18" charset="0"/>
                                    </a:rPr>
                                    <m:t>−</m:t>
                                  </m:r>
                                  <m:sSubSup>
                                    <m:sSubSupPr>
                                      <m:ctrlPr>
                                        <a:rPr lang="en-US" altLang="ja-JP" sz="2800" i="1">
                                          <a:latin typeface="Cambria Math" panose="02040503050406030204" pitchFamily="18" charset="0"/>
                                        </a:rPr>
                                      </m:ctrlPr>
                                    </m:sSubSupPr>
                                    <m:e>
                                      <m:r>
                                        <a:rPr lang="en-US" altLang="ja-JP" sz="2800" i="1">
                                          <a:latin typeface="Cambria Math" panose="02040503050406030204" pitchFamily="18" charset="0"/>
                                        </a:rPr>
                                        <m:t>𝑉</m:t>
                                      </m:r>
                                    </m:e>
                                    <m:sub>
                                      <m:r>
                                        <a:rPr lang="en-US" altLang="ja-JP" sz="2800" i="1">
                                          <a:latin typeface="Cambria Math" panose="02040503050406030204" pitchFamily="18" charset="0"/>
                                        </a:rPr>
                                        <m:t>𝑡</m:t>
                                      </m:r>
                                    </m:sub>
                                    <m:sup>
                                      <m:r>
                                        <a:rPr lang="en-US" altLang="ja-JP" sz="2800" i="1">
                                          <a:latin typeface="Cambria Math" panose="02040503050406030204" pitchFamily="18" charset="0"/>
                                        </a:rPr>
                                        <m:t>𝑚</m:t>
                                      </m:r>
                                    </m:sup>
                                  </m:sSubSup>
                                  <m:r>
                                    <a:rPr lang="en-US" altLang="ja-JP" sz="2800" i="1">
                                      <a:latin typeface="Cambria Math" panose="02040503050406030204" pitchFamily="18" charset="0"/>
                                    </a:rPr>
                                    <m:t>(</m:t>
                                  </m:r>
                                  <m:r>
                                    <a:rPr lang="en-US" altLang="ja-JP" sz="2800" i="1">
                                      <a:latin typeface="Cambria Math" panose="02040503050406030204" pitchFamily="18" charset="0"/>
                                    </a:rPr>
                                    <m:t>𝑥</m:t>
                                  </m:r>
                                  <m:r>
                                    <a:rPr lang="en-US" altLang="ja-JP" sz="2800" i="1">
                                      <a:latin typeface="Cambria Math" panose="02040503050406030204" pitchFamily="18" charset="0"/>
                                    </a:rPr>
                                    <m:t>)</m:t>
                                  </m:r>
                                </m:num>
                                <m:den>
                                  <m:r>
                                    <a:rPr lang="en-US" altLang="ja-JP" sz="2800" i="1">
                                      <a:latin typeface="Cambria Math" panose="02040503050406030204" pitchFamily="18" charset="0"/>
                                    </a:rPr>
                                    <m:t>h</m:t>
                                  </m:r>
                                </m:den>
                              </m:f>
                            </m:e>
                          </m:d>
                        </m:e>
                      </m:nary>
                    </m:oMath>
                  </m:oMathPara>
                </a14:m>
                <a:endParaRPr kumimoji="1" lang="ja-JP" altLang="en-US" sz="2800" dirty="0"/>
              </a:p>
            </p:txBody>
          </p:sp>
        </mc:Choice>
        <mc:Fallback xmlns="">
          <p:sp>
            <p:nvSpPr>
              <p:cNvPr id="71" name="テキスト ボックス 70">
                <a:extLst>
                  <a:ext uri="{FF2B5EF4-FFF2-40B4-BE49-F238E27FC236}">
                    <a16:creationId xmlns:a16="http://schemas.microsoft.com/office/drawing/2014/main" id="{91D6CF72-8A6C-C248-BABF-FF3AF3046B78}"/>
                  </a:ext>
                </a:extLst>
              </p:cNvPr>
              <p:cNvSpPr txBox="1">
                <a:spLocks noRot="1" noChangeAspect="1" noMove="1" noResize="1" noEditPoints="1" noAdjustHandles="1" noChangeArrowheads="1" noChangeShapeType="1" noTextEdit="1"/>
              </p:cNvSpPr>
              <p:nvPr/>
            </p:nvSpPr>
            <p:spPr>
              <a:xfrm>
                <a:off x="1915549" y="3691973"/>
                <a:ext cx="3817071" cy="1072858"/>
              </a:xfrm>
              <a:prstGeom prst="rect">
                <a:avLst/>
              </a:prstGeom>
              <a:blipFill>
                <a:blip r:embed="rId4"/>
                <a:stretch>
                  <a:fillRect l="-11589" t="-138372" b="-194186"/>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72" name="テキスト ボックス 71">
                <a:extLst>
                  <a:ext uri="{FF2B5EF4-FFF2-40B4-BE49-F238E27FC236}">
                    <a16:creationId xmlns:a16="http://schemas.microsoft.com/office/drawing/2014/main" id="{041AF136-6868-3A41-AF4A-A1926480822A}"/>
                  </a:ext>
                </a:extLst>
              </p:cNvPr>
              <p:cNvSpPr txBox="1"/>
              <p:nvPr/>
            </p:nvSpPr>
            <p:spPr>
              <a:xfrm>
                <a:off x="921729" y="5241398"/>
                <a:ext cx="2833596" cy="1229439"/>
              </a:xfrm>
              <a:prstGeom prst="rect">
                <a:avLst/>
              </a:prstGeom>
              <a:noFill/>
            </p:spPr>
            <p:txBody>
              <a:bodyPr wrap="none" rtlCol="0">
                <a:spAutoFit/>
              </a:bodyPr>
              <a:lstStyle/>
              <a:p>
                <a14:m>
                  <m:oMath xmlns:m="http://schemas.openxmlformats.org/officeDocument/2006/math">
                    <m:r>
                      <a:rPr lang="en-US" altLang="ja-JP" i="1" smtClean="0">
                        <a:latin typeface="Cambria Math" panose="02040503050406030204" pitchFamily="18" charset="0"/>
                      </a:rPr>
                      <m:t>𝑥</m:t>
                    </m:r>
                    <m:r>
                      <a:rPr lang="en-US" altLang="ja-JP" i="1" smtClean="0">
                        <a:latin typeface="Cambria Math" panose="02040503050406030204" pitchFamily="18" charset="0"/>
                      </a:rPr>
                      <m:t> </m:t>
                    </m:r>
                  </m:oMath>
                </a14:m>
                <a:r>
                  <a:rPr lang="en-US" altLang="ja-JP" dirty="0"/>
                  <a:t>: position</a:t>
                </a:r>
              </a:p>
              <a:p>
                <a14:m>
                  <m:oMath xmlns:m="http://schemas.openxmlformats.org/officeDocument/2006/math">
                    <m:r>
                      <a:rPr lang="en-US" altLang="ja-JP" i="1">
                        <a:latin typeface="Cambria Math" panose="02040503050406030204" pitchFamily="18" charset="0"/>
                      </a:rPr>
                      <m:t>𝑠</m:t>
                    </m:r>
                    <m:r>
                      <a:rPr lang="en-US" altLang="ja-JP" i="1">
                        <a:latin typeface="Cambria Math" panose="02040503050406030204" pitchFamily="18" charset="0"/>
                      </a:rPr>
                      <m:t> </m:t>
                    </m:r>
                  </m:oMath>
                </a14:m>
                <a:r>
                  <a:rPr kumimoji="1" lang="en-US" altLang="ja-JP" dirty="0"/>
                  <a:t>: scalar data</a:t>
                </a:r>
              </a:p>
              <a:p>
                <a14:m>
                  <m:oMath xmlns:m="http://schemas.openxmlformats.org/officeDocument/2006/math">
                    <m:r>
                      <a:rPr lang="en-US" altLang="ja-JP" i="1">
                        <a:latin typeface="Cambria Math" panose="02040503050406030204" pitchFamily="18" charset="0"/>
                      </a:rPr>
                      <m:t>𝑛</m:t>
                    </m:r>
                    <m:r>
                      <a:rPr lang="en-US" altLang="ja-JP" i="1">
                        <a:latin typeface="Cambria Math" panose="02040503050406030204" pitchFamily="18" charset="0"/>
                      </a:rPr>
                      <m:t> </m:t>
                    </m:r>
                  </m:oMath>
                </a14:m>
                <a:r>
                  <a:rPr lang="en-US" altLang="ja-JP" dirty="0"/>
                  <a:t>: number of scalar data</a:t>
                </a:r>
              </a:p>
              <a:p>
                <a14:m>
                  <m:oMath xmlns:m="http://schemas.openxmlformats.org/officeDocument/2006/math">
                    <m:r>
                      <a:rPr lang="en-US" altLang="ja-JP" i="1">
                        <a:latin typeface="Cambria Math" panose="02040503050406030204" pitchFamily="18" charset="0"/>
                      </a:rPr>
                      <m:t>h</m:t>
                    </m:r>
                    <m:r>
                      <a:rPr lang="en-US" altLang="ja-JP" i="1">
                        <a:latin typeface="Cambria Math" panose="02040503050406030204" pitchFamily="18" charset="0"/>
                      </a:rPr>
                      <m:t> </m:t>
                    </m:r>
                  </m:oMath>
                </a14:m>
                <a:r>
                  <a:rPr kumimoji="1" lang="en-US" altLang="ja-JP" dirty="0"/>
                  <a:t>: bandwidth </a:t>
                </a:r>
                <a14:m>
                  <m:oMath xmlns:m="http://schemas.openxmlformats.org/officeDocument/2006/math">
                    <m:r>
                      <a:rPr lang="en-US" altLang="ja-JP" i="1">
                        <a:latin typeface="Cambria Math" panose="02040503050406030204" pitchFamily="18" charset="0"/>
                      </a:rPr>
                      <m:t>h</m:t>
                    </m:r>
                    <m:r>
                      <a:rPr lang="en-US" altLang="ja-JP" b="0" i="1" smtClean="0">
                        <a:latin typeface="Cambria Math" panose="02040503050406030204" pitchFamily="18" charset="0"/>
                      </a:rPr>
                      <m:t>=</m:t>
                    </m:r>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𝑛</m:t>
                        </m:r>
                      </m:e>
                      <m:sup>
                        <m:f>
                          <m:fPr>
                            <m:type m:val="skw"/>
                            <m:ctrlPr>
                              <a:rPr lang="en-US" altLang="ja-JP" b="0" i="1" smtClean="0">
                                <a:latin typeface="Cambria Math" panose="02040503050406030204" pitchFamily="18" charset="0"/>
                              </a:rPr>
                            </m:ctrlPr>
                          </m:fPr>
                          <m:num>
                            <m:r>
                              <a:rPr lang="en-US" altLang="ja-JP" b="0" i="1" smtClean="0">
                                <a:latin typeface="Cambria Math" panose="02040503050406030204" pitchFamily="18" charset="0"/>
                              </a:rPr>
                              <m:t>−1</m:t>
                            </m:r>
                          </m:num>
                          <m:den>
                            <m:r>
                              <a:rPr lang="en-US" altLang="ja-JP" b="0" i="1" smtClean="0">
                                <a:latin typeface="Cambria Math" panose="02040503050406030204" pitchFamily="18" charset="0"/>
                              </a:rPr>
                              <m:t>5</m:t>
                            </m:r>
                          </m:den>
                        </m:f>
                      </m:sup>
                    </m:sSup>
                  </m:oMath>
                </a14:m>
                <a:endParaRPr kumimoji="1" lang="en-US" altLang="ja-JP" dirty="0"/>
              </a:p>
            </p:txBody>
          </p:sp>
        </mc:Choice>
        <mc:Fallback xmlns="">
          <p:sp>
            <p:nvSpPr>
              <p:cNvPr id="72" name="テキスト ボックス 71">
                <a:extLst>
                  <a:ext uri="{FF2B5EF4-FFF2-40B4-BE49-F238E27FC236}">
                    <a16:creationId xmlns:a16="http://schemas.microsoft.com/office/drawing/2014/main" id="{041AF136-6868-3A41-AF4A-A1926480822A}"/>
                  </a:ext>
                </a:extLst>
              </p:cNvPr>
              <p:cNvSpPr txBox="1">
                <a:spLocks noRot="1" noChangeAspect="1" noMove="1" noResize="1" noEditPoints="1" noAdjustHandles="1" noChangeArrowheads="1" noChangeShapeType="1" noTextEdit="1"/>
              </p:cNvSpPr>
              <p:nvPr/>
            </p:nvSpPr>
            <p:spPr>
              <a:xfrm>
                <a:off x="921729" y="5241398"/>
                <a:ext cx="2833596" cy="1229439"/>
              </a:xfrm>
              <a:prstGeom prst="rect">
                <a:avLst/>
              </a:prstGeom>
              <a:blipFill>
                <a:blip r:embed="rId5"/>
                <a:stretch>
                  <a:fillRect t="-2041" b="-29592"/>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85" name="テキスト ボックス 84">
                <a:extLst>
                  <a:ext uri="{FF2B5EF4-FFF2-40B4-BE49-F238E27FC236}">
                    <a16:creationId xmlns:a16="http://schemas.microsoft.com/office/drawing/2014/main" id="{48A70595-3444-7C4F-9276-3176D5190227}"/>
                  </a:ext>
                </a:extLst>
              </p:cNvPr>
              <p:cNvSpPr txBox="1"/>
              <p:nvPr/>
            </p:nvSpPr>
            <p:spPr>
              <a:xfrm>
                <a:off x="3575237" y="5238553"/>
                <a:ext cx="3038589" cy="941604"/>
              </a:xfrm>
              <a:prstGeom prst="rect">
                <a:avLst/>
              </a:prstGeom>
              <a:noFill/>
            </p:spPr>
            <p:txBody>
              <a:bodyPr wrap="none" rtlCol="0">
                <a:spAutoFit/>
              </a:bodyPr>
              <a:lstStyle/>
              <a:p>
                <a:pPr/>
                <a14:m>
                  <m:oMath xmlns:m="http://schemas.openxmlformats.org/officeDocument/2006/math">
                    <m:r>
                      <a:rPr lang="en-US" altLang="ja-JP" i="1">
                        <a:latin typeface="Cambria Math" panose="02040503050406030204" pitchFamily="18" charset="0"/>
                      </a:rPr>
                      <m:t>𝐾</m:t>
                    </m:r>
                  </m:oMath>
                </a14:m>
                <a:r>
                  <a:rPr lang="en-US" altLang="ja-JP" dirty="0"/>
                  <a:t>: Gaussian basis function</a:t>
                </a:r>
                <a:br>
                  <a:rPr lang="en-US" altLang="ja-JP" dirty="0"/>
                </a:br>
                <a14:m>
                  <m:oMathPara xmlns:m="http://schemas.openxmlformats.org/officeDocument/2006/math">
                    <m:oMathParaPr>
                      <m:jc m:val="centerGroup"/>
                    </m:oMathParaPr>
                    <m:oMath xmlns:m="http://schemas.openxmlformats.org/officeDocument/2006/math">
                      <m:r>
                        <a:rPr lang="en-US" altLang="ja-JP" i="1">
                          <a:latin typeface="Cambria Math" panose="02040503050406030204" pitchFamily="18" charset="0"/>
                        </a:rPr>
                        <m:t>𝐾</m:t>
                      </m:r>
                      <m:d>
                        <m:dPr>
                          <m:ctrlPr>
                            <a:rPr lang="en-US" altLang="ja-JP" i="1">
                              <a:latin typeface="Cambria Math" panose="02040503050406030204" pitchFamily="18" charset="0"/>
                            </a:rPr>
                          </m:ctrlPr>
                        </m:dPr>
                        <m:e>
                          <m:r>
                            <a:rPr lang="en-US" altLang="ja-JP" i="1">
                              <a:latin typeface="Cambria Math" panose="02040503050406030204" pitchFamily="18" charset="0"/>
                            </a:rPr>
                            <m:t>𝑎</m:t>
                          </m:r>
                        </m:e>
                      </m:d>
                      <m:r>
                        <a:rPr lang="en-US" altLang="ja-JP" i="1">
                          <a:latin typeface="Cambria Math" panose="02040503050406030204" pitchFamily="18" charset="0"/>
                        </a:rPr>
                        <m:t>=</m:t>
                      </m:r>
                      <m:f>
                        <m:fPr>
                          <m:ctrlPr>
                            <a:rPr lang="en-US" altLang="ja-JP" i="1">
                              <a:latin typeface="Cambria Math" panose="02040503050406030204" pitchFamily="18" charset="0"/>
                            </a:rPr>
                          </m:ctrlPr>
                        </m:fPr>
                        <m:num>
                          <m:r>
                            <a:rPr lang="en-US" altLang="ja-JP" i="1">
                              <a:latin typeface="Cambria Math" panose="02040503050406030204" pitchFamily="18" charset="0"/>
                            </a:rPr>
                            <m:t>1</m:t>
                          </m:r>
                        </m:num>
                        <m:den>
                          <m:rad>
                            <m:radPr>
                              <m:degHide m:val="on"/>
                              <m:ctrlPr>
                                <a:rPr lang="en-US" altLang="ja-JP" i="1">
                                  <a:latin typeface="Cambria Math" panose="02040503050406030204" pitchFamily="18" charset="0"/>
                                </a:rPr>
                              </m:ctrlPr>
                            </m:radPr>
                            <m:deg/>
                            <m:e>
                              <m:r>
                                <a:rPr lang="en-US" altLang="ja-JP" i="1">
                                  <a:latin typeface="Cambria Math" panose="02040503050406030204" pitchFamily="18" charset="0"/>
                                </a:rPr>
                                <m:t>2</m:t>
                              </m:r>
                              <m:r>
                                <a:rPr lang="en-US" altLang="ja-JP" i="1">
                                  <a:latin typeface="Cambria Math" panose="02040503050406030204" pitchFamily="18" charset="0"/>
                                  <a:ea typeface="Cambria Math" panose="02040503050406030204" pitchFamily="18" charset="0"/>
                                </a:rPr>
                                <m:t>𝜋</m:t>
                              </m:r>
                            </m:e>
                          </m:rad>
                        </m:den>
                      </m:f>
                      <m:sSup>
                        <m:sSupPr>
                          <m:ctrlPr>
                            <a:rPr lang="en-US" altLang="ja-JP" i="1">
                              <a:latin typeface="Cambria Math" panose="02040503050406030204" pitchFamily="18" charset="0"/>
                            </a:rPr>
                          </m:ctrlPr>
                        </m:sSupPr>
                        <m:e>
                          <m:r>
                            <a:rPr lang="en-US" altLang="ja-JP" i="1">
                              <a:latin typeface="Cambria Math" panose="02040503050406030204" pitchFamily="18" charset="0"/>
                            </a:rPr>
                            <m:t>𝑒</m:t>
                          </m:r>
                        </m:e>
                        <m:sup>
                          <m:f>
                            <m:fPr>
                              <m:type m:val="skw"/>
                              <m:ctrlPr>
                                <a:rPr lang="en-US" altLang="ja-JP" i="1">
                                  <a:latin typeface="Cambria Math" panose="02040503050406030204" pitchFamily="18" charset="0"/>
                                </a:rPr>
                              </m:ctrlPr>
                            </m:fPr>
                            <m:num>
                              <m:r>
                                <a:rPr lang="en-US" altLang="ja-JP" i="1">
                                  <a:latin typeface="Cambria Math" panose="02040503050406030204" pitchFamily="18" charset="0"/>
                                </a:rPr>
                                <m:t>−</m:t>
                              </m:r>
                              <m:sSup>
                                <m:sSupPr>
                                  <m:ctrlPr>
                                    <a:rPr lang="en-US" altLang="ja-JP" i="1">
                                      <a:latin typeface="Cambria Math" panose="02040503050406030204" pitchFamily="18" charset="0"/>
                                    </a:rPr>
                                  </m:ctrlPr>
                                </m:sSupPr>
                                <m:e>
                                  <m:r>
                                    <a:rPr lang="en-US" altLang="ja-JP" i="1">
                                      <a:latin typeface="Cambria Math" panose="02040503050406030204" pitchFamily="18" charset="0"/>
                                    </a:rPr>
                                    <m:t>𝑎</m:t>
                                  </m:r>
                                </m:e>
                                <m:sup>
                                  <m:r>
                                    <a:rPr lang="en-US" altLang="ja-JP" i="1">
                                      <a:latin typeface="Cambria Math" panose="02040503050406030204" pitchFamily="18" charset="0"/>
                                    </a:rPr>
                                    <m:t>2</m:t>
                                  </m:r>
                                </m:sup>
                              </m:sSup>
                            </m:num>
                            <m:den>
                              <m:r>
                                <a:rPr lang="en-US" altLang="ja-JP" i="1">
                                  <a:latin typeface="Cambria Math" panose="02040503050406030204" pitchFamily="18" charset="0"/>
                                </a:rPr>
                                <m:t>2</m:t>
                              </m:r>
                            </m:den>
                          </m:f>
                        </m:sup>
                      </m:sSup>
                    </m:oMath>
                  </m:oMathPara>
                </a14:m>
                <a:endParaRPr lang="ja-JP" altLang="en-US" dirty="0"/>
              </a:p>
            </p:txBody>
          </p:sp>
        </mc:Choice>
        <mc:Fallback xmlns="">
          <p:sp>
            <p:nvSpPr>
              <p:cNvPr id="85" name="テキスト ボックス 84">
                <a:extLst>
                  <a:ext uri="{FF2B5EF4-FFF2-40B4-BE49-F238E27FC236}">
                    <a16:creationId xmlns:a16="http://schemas.microsoft.com/office/drawing/2014/main" id="{48A70595-3444-7C4F-9276-3176D5190227}"/>
                  </a:ext>
                </a:extLst>
              </p:cNvPr>
              <p:cNvSpPr txBox="1">
                <a:spLocks noRot="1" noChangeAspect="1" noMove="1" noResize="1" noEditPoints="1" noAdjustHandles="1" noChangeArrowheads="1" noChangeShapeType="1" noTextEdit="1"/>
              </p:cNvSpPr>
              <p:nvPr/>
            </p:nvSpPr>
            <p:spPr>
              <a:xfrm>
                <a:off x="3575237" y="5238553"/>
                <a:ext cx="3038589" cy="941604"/>
              </a:xfrm>
              <a:prstGeom prst="rect">
                <a:avLst/>
              </a:prstGeom>
              <a:blipFill>
                <a:blip r:embed="rId6"/>
                <a:stretch>
                  <a:fillRect t="-4000" b="-38667"/>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915999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1486D2-BB6B-8B4D-818F-CE658FD3C8FB}"/>
              </a:ext>
            </a:extLst>
          </p:cNvPr>
          <p:cNvSpPr>
            <a:spLocks noGrp="1"/>
          </p:cNvSpPr>
          <p:nvPr>
            <p:ph type="title"/>
          </p:nvPr>
        </p:nvSpPr>
        <p:spPr/>
        <p:txBody>
          <a:bodyPr/>
          <a:lstStyle/>
          <a:p>
            <a:r>
              <a:rPr kumimoji="1" lang="en-US" altLang="ja-JP" dirty="0" err="1"/>
              <a:t>Spatio-temporal</a:t>
            </a:r>
            <a:r>
              <a:rPr kumimoji="1" lang="en-US" altLang="ja-JP" dirty="0"/>
              <a:t> Variations</a:t>
            </a:r>
            <a:endParaRPr kumimoji="1" lang="ja-JP" altLang="en-US" dirty="0"/>
          </a:p>
        </p:txBody>
      </p:sp>
      <p:sp>
        <p:nvSpPr>
          <p:cNvPr id="3" name="コンテンツ プレースホルダー 2">
            <a:extLst>
              <a:ext uri="{FF2B5EF4-FFF2-40B4-BE49-F238E27FC236}">
                <a16:creationId xmlns:a16="http://schemas.microsoft.com/office/drawing/2014/main" id="{8B701943-0C33-FF4F-A093-AE43131A5BA8}"/>
              </a:ext>
            </a:extLst>
          </p:cNvPr>
          <p:cNvSpPr>
            <a:spLocks noGrp="1"/>
          </p:cNvSpPr>
          <p:nvPr>
            <p:ph idx="1"/>
          </p:nvPr>
        </p:nvSpPr>
        <p:spPr/>
        <p:txBody>
          <a:bodyPr/>
          <a:lstStyle/>
          <a:p>
            <a:r>
              <a:rPr kumimoji="1" lang="en-US" altLang="ja-JP" b="1" dirty="0"/>
              <a:t>Relative information divergence </a:t>
            </a:r>
            <a:r>
              <a:rPr kumimoji="1" lang="en-US" altLang="ja-JP" i="1" dirty="0">
                <a:latin typeface="Cambria Math" panose="02040503050406030204" pitchFamily="18" charset="0"/>
                <a:ea typeface="Cambria Math" panose="02040503050406030204" pitchFamily="18" charset="0"/>
              </a:rPr>
              <a:t>D</a:t>
            </a:r>
            <a:r>
              <a:rPr kumimoji="1" lang="en-US" altLang="ja-JP" b="1" dirty="0"/>
              <a:t> between PDFs</a:t>
            </a:r>
          </a:p>
          <a:p>
            <a:pPr lvl="1"/>
            <a:r>
              <a:rPr lang="en-US" altLang="ja-JP" dirty="0" err="1"/>
              <a:t>Kullback-Leibler</a:t>
            </a:r>
            <a:r>
              <a:rPr lang="en-US" altLang="ja-JP" dirty="0"/>
              <a:t> (KL) divergence</a:t>
            </a:r>
            <a:endParaRPr kumimoji="1" lang="ja-JP" altLang="en-US" dirty="0"/>
          </a:p>
        </p:txBody>
      </p:sp>
      <p:cxnSp>
        <p:nvCxnSpPr>
          <p:cNvPr id="4" name="直線矢印コネクタ 3">
            <a:extLst>
              <a:ext uri="{FF2B5EF4-FFF2-40B4-BE49-F238E27FC236}">
                <a16:creationId xmlns:a16="http://schemas.microsoft.com/office/drawing/2014/main" id="{757C1DC9-68BD-DE4A-9F03-E7DB9B303744}"/>
              </a:ext>
            </a:extLst>
          </p:cNvPr>
          <p:cNvCxnSpPr>
            <a:cxnSpLocks/>
          </p:cNvCxnSpPr>
          <p:nvPr/>
        </p:nvCxnSpPr>
        <p:spPr>
          <a:xfrm>
            <a:off x="6043959" y="6242026"/>
            <a:ext cx="3204828" cy="0"/>
          </a:xfrm>
          <a:prstGeom prst="straightConnector1">
            <a:avLst/>
          </a:prstGeom>
          <a:ln w="50800">
            <a:solidFill>
              <a:schemeClr val="tx1"/>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5" name="円/楕円 4">
            <a:extLst>
              <a:ext uri="{FF2B5EF4-FFF2-40B4-BE49-F238E27FC236}">
                <a16:creationId xmlns:a16="http://schemas.microsoft.com/office/drawing/2014/main" id="{0E5A672B-8F38-8F4F-B5E0-8BD69CDEB339}"/>
              </a:ext>
            </a:extLst>
          </p:cNvPr>
          <p:cNvSpPr/>
          <p:nvPr/>
        </p:nvSpPr>
        <p:spPr>
          <a:xfrm>
            <a:off x="6796280" y="6145206"/>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円/楕円 5">
            <a:extLst>
              <a:ext uri="{FF2B5EF4-FFF2-40B4-BE49-F238E27FC236}">
                <a16:creationId xmlns:a16="http://schemas.microsoft.com/office/drawing/2014/main" id="{52C46C60-6805-8C47-97C5-B5D7E23D849A}"/>
              </a:ext>
            </a:extLst>
          </p:cNvPr>
          <p:cNvSpPr/>
          <p:nvPr/>
        </p:nvSpPr>
        <p:spPr>
          <a:xfrm>
            <a:off x="8344940" y="6145206"/>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nvGrpSpPr>
          <p:cNvPr id="28" name="グループ化 27">
            <a:extLst>
              <a:ext uri="{FF2B5EF4-FFF2-40B4-BE49-F238E27FC236}">
                <a16:creationId xmlns:a16="http://schemas.microsoft.com/office/drawing/2014/main" id="{ACA1EE4D-46F3-BC48-80DD-9555EFC5A895}"/>
              </a:ext>
            </a:extLst>
          </p:cNvPr>
          <p:cNvGrpSpPr/>
          <p:nvPr/>
        </p:nvGrpSpPr>
        <p:grpSpPr>
          <a:xfrm>
            <a:off x="6169323" y="6114723"/>
            <a:ext cx="304800" cy="279698"/>
            <a:chOff x="4033503" y="2685177"/>
            <a:chExt cx="304800" cy="279698"/>
          </a:xfrm>
        </p:grpSpPr>
        <p:cxnSp>
          <p:nvCxnSpPr>
            <p:cNvPr id="7" name="直線コネクタ 6">
              <a:extLst>
                <a:ext uri="{FF2B5EF4-FFF2-40B4-BE49-F238E27FC236}">
                  <a16:creationId xmlns:a16="http://schemas.microsoft.com/office/drawing/2014/main" id="{7F337119-D03A-8846-891C-9FD2496B99C6}"/>
                </a:ext>
              </a:extLst>
            </p:cNvPr>
            <p:cNvCxnSpPr/>
            <p:nvPr/>
          </p:nvCxnSpPr>
          <p:spPr>
            <a:xfrm>
              <a:off x="4033503" y="2685177"/>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 name="直線コネクタ 7">
              <a:extLst>
                <a:ext uri="{FF2B5EF4-FFF2-40B4-BE49-F238E27FC236}">
                  <a16:creationId xmlns:a16="http://schemas.microsoft.com/office/drawing/2014/main" id="{7673BA82-00CA-A248-B55F-98AA1848FAFF}"/>
                </a:ext>
              </a:extLst>
            </p:cNvPr>
            <p:cNvCxnSpPr/>
            <p:nvPr/>
          </p:nvCxnSpPr>
          <p:spPr>
            <a:xfrm>
              <a:off x="4185903" y="2685177"/>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 name="直線コネクタ 8">
              <a:extLst>
                <a:ext uri="{FF2B5EF4-FFF2-40B4-BE49-F238E27FC236}">
                  <a16:creationId xmlns:a16="http://schemas.microsoft.com/office/drawing/2014/main" id="{C248A65E-22F2-404C-AF15-A3099B94543C}"/>
                </a:ext>
              </a:extLst>
            </p:cNvPr>
            <p:cNvCxnSpPr/>
            <p:nvPr/>
          </p:nvCxnSpPr>
          <p:spPr>
            <a:xfrm>
              <a:off x="4338303" y="2685177"/>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grpSp>
      <p:grpSp>
        <p:nvGrpSpPr>
          <p:cNvPr id="27" name="グループ化 26">
            <a:extLst>
              <a:ext uri="{FF2B5EF4-FFF2-40B4-BE49-F238E27FC236}">
                <a16:creationId xmlns:a16="http://schemas.microsoft.com/office/drawing/2014/main" id="{3CD69346-96F1-FB41-87A7-C396AE97414E}"/>
              </a:ext>
            </a:extLst>
          </p:cNvPr>
          <p:cNvGrpSpPr/>
          <p:nvPr/>
        </p:nvGrpSpPr>
        <p:grpSpPr>
          <a:xfrm>
            <a:off x="8822067" y="6109806"/>
            <a:ext cx="304800" cy="279698"/>
            <a:chOff x="5680407" y="2680260"/>
            <a:chExt cx="304800" cy="279698"/>
          </a:xfrm>
        </p:grpSpPr>
        <p:cxnSp>
          <p:nvCxnSpPr>
            <p:cNvPr id="12" name="直線コネクタ 11">
              <a:extLst>
                <a:ext uri="{FF2B5EF4-FFF2-40B4-BE49-F238E27FC236}">
                  <a16:creationId xmlns:a16="http://schemas.microsoft.com/office/drawing/2014/main" id="{90157D6F-20C4-C141-9072-E0E4858CEF3B}"/>
                </a:ext>
              </a:extLst>
            </p:cNvPr>
            <p:cNvCxnSpPr/>
            <p:nvPr/>
          </p:nvCxnSpPr>
          <p:spPr>
            <a:xfrm>
              <a:off x="5680407" y="2680260"/>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直線コネクタ 12">
              <a:extLst>
                <a:ext uri="{FF2B5EF4-FFF2-40B4-BE49-F238E27FC236}">
                  <a16:creationId xmlns:a16="http://schemas.microsoft.com/office/drawing/2014/main" id="{91FD27FF-EFE3-9A45-A33A-38845C6D263A}"/>
                </a:ext>
              </a:extLst>
            </p:cNvPr>
            <p:cNvCxnSpPr/>
            <p:nvPr/>
          </p:nvCxnSpPr>
          <p:spPr>
            <a:xfrm>
              <a:off x="5832807" y="2680260"/>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直線コネクタ 13">
              <a:extLst>
                <a:ext uri="{FF2B5EF4-FFF2-40B4-BE49-F238E27FC236}">
                  <a16:creationId xmlns:a16="http://schemas.microsoft.com/office/drawing/2014/main" id="{AF1D1619-D5F4-0946-AD60-102405BD8625}"/>
                </a:ext>
              </a:extLst>
            </p:cNvPr>
            <p:cNvCxnSpPr/>
            <p:nvPr/>
          </p:nvCxnSpPr>
          <p:spPr>
            <a:xfrm>
              <a:off x="5985207" y="2680260"/>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grpSp>
      <p:grpSp>
        <p:nvGrpSpPr>
          <p:cNvPr id="30" name="グループ化 29">
            <a:extLst>
              <a:ext uri="{FF2B5EF4-FFF2-40B4-BE49-F238E27FC236}">
                <a16:creationId xmlns:a16="http://schemas.microsoft.com/office/drawing/2014/main" id="{0756FB58-C94C-F746-9C61-195794A97838}"/>
              </a:ext>
            </a:extLst>
          </p:cNvPr>
          <p:cNvGrpSpPr/>
          <p:nvPr/>
        </p:nvGrpSpPr>
        <p:grpSpPr>
          <a:xfrm>
            <a:off x="6043959" y="5150714"/>
            <a:ext cx="1196893" cy="662281"/>
            <a:chOff x="2485739" y="3177935"/>
            <a:chExt cx="1196893" cy="662281"/>
          </a:xfrm>
        </p:grpSpPr>
        <p:sp>
          <p:nvSpPr>
            <p:cNvPr id="16" name="フリーフォーム 15">
              <a:extLst>
                <a:ext uri="{FF2B5EF4-FFF2-40B4-BE49-F238E27FC236}">
                  <a16:creationId xmlns:a16="http://schemas.microsoft.com/office/drawing/2014/main" id="{5C99A652-1B19-7848-8A45-6D950CA8201C}"/>
                </a:ext>
              </a:extLst>
            </p:cNvPr>
            <p:cNvSpPr/>
            <p:nvPr/>
          </p:nvSpPr>
          <p:spPr>
            <a:xfrm>
              <a:off x="2485739" y="3177935"/>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8" name="テキスト ボックス 17">
              <a:extLst>
                <a:ext uri="{FF2B5EF4-FFF2-40B4-BE49-F238E27FC236}">
                  <a16:creationId xmlns:a16="http://schemas.microsoft.com/office/drawing/2014/main" id="{9A452459-C3D6-244B-BC05-64ECEDA54C8A}"/>
                </a:ext>
              </a:extLst>
            </p:cNvPr>
            <p:cNvSpPr txBox="1"/>
            <p:nvPr/>
          </p:nvSpPr>
          <p:spPr>
            <a:xfrm>
              <a:off x="2996297" y="3337530"/>
              <a:ext cx="675185" cy="400110"/>
            </a:xfrm>
            <a:prstGeom prst="rect">
              <a:avLst/>
            </a:prstGeom>
            <a:noFill/>
          </p:spPr>
          <p:txBody>
            <a:bodyPr wrap="none" rtlCol="0">
              <a:spAutoFit/>
            </a:bodyPr>
            <a:lstStyle/>
            <a:p>
              <a:r>
                <a:rPr kumimoji="1" lang="en-US" altLang="ja-JP" sz="2000" i="1" dirty="0">
                  <a:latin typeface="Times" pitchFamily="2" charset="0"/>
                </a:rPr>
                <a:t>V</a:t>
              </a:r>
              <a:r>
                <a:rPr kumimoji="1" lang="en-US" altLang="ja-JP" sz="2000" i="1" baseline="-25000" dirty="0">
                  <a:latin typeface="Times" pitchFamily="2" charset="0"/>
                </a:rPr>
                <a:t>t</a:t>
              </a:r>
              <a:r>
                <a:rPr kumimoji="1" lang="en-US" altLang="ja-JP" sz="2000" baseline="-25000" dirty="0">
                  <a:latin typeface="Times" pitchFamily="2" charset="0"/>
                </a:rPr>
                <a:t>-Δ</a:t>
              </a:r>
              <a:r>
                <a:rPr kumimoji="1" lang="en-US" altLang="ja-JP" sz="2000" i="1" baseline="-25000" dirty="0">
                  <a:latin typeface="Times" pitchFamily="2" charset="0"/>
                </a:rPr>
                <a:t>T</a:t>
              </a:r>
              <a:endParaRPr kumimoji="1" lang="ja-JP" altLang="en-US" sz="2000" i="1" baseline="-25000" dirty="0">
                <a:latin typeface="Times" pitchFamily="2" charset="0"/>
              </a:endParaRPr>
            </a:p>
          </p:txBody>
        </p:sp>
      </p:grpSp>
      <p:sp>
        <p:nvSpPr>
          <p:cNvPr id="20" name="テキスト ボックス 19">
            <a:extLst>
              <a:ext uri="{FF2B5EF4-FFF2-40B4-BE49-F238E27FC236}">
                <a16:creationId xmlns:a16="http://schemas.microsoft.com/office/drawing/2014/main" id="{D38EE638-C26C-BB44-AA50-B744FDF33BBD}"/>
              </a:ext>
            </a:extLst>
          </p:cNvPr>
          <p:cNvSpPr txBox="1"/>
          <p:nvPr/>
        </p:nvSpPr>
        <p:spPr>
          <a:xfrm>
            <a:off x="6590132" y="6347951"/>
            <a:ext cx="615874" cy="369332"/>
          </a:xfrm>
          <a:prstGeom prst="rect">
            <a:avLst/>
          </a:prstGeom>
          <a:noFill/>
        </p:spPr>
        <p:txBody>
          <a:bodyPr wrap="none" rtlCol="0">
            <a:spAutoFit/>
          </a:bodyPr>
          <a:lstStyle/>
          <a:p>
            <a:r>
              <a:rPr lang="en-US" altLang="ja-JP" i="1" dirty="0">
                <a:latin typeface="Times" pitchFamily="2" charset="0"/>
              </a:rPr>
              <a:t>t-</a:t>
            </a:r>
            <a:r>
              <a:rPr lang="en-US" altLang="ja-JP" dirty="0">
                <a:latin typeface="Times" pitchFamily="2" charset="0"/>
              </a:rPr>
              <a:t>Δ</a:t>
            </a:r>
            <a:r>
              <a:rPr lang="en-US" altLang="ja-JP" i="1" dirty="0">
                <a:latin typeface="Times" pitchFamily="2" charset="0"/>
              </a:rPr>
              <a:t>T</a:t>
            </a:r>
            <a:endParaRPr lang="ja-JP" altLang="en-US" i="1" dirty="0">
              <a:latin typeface="Times" pitchFamily="2" charset="0"/>
            </a:endParaRPr>
          </a:p>
        </p:txBody>
      </p:sp>
      <p:sp>
        <p:nvSpPr>
          <p:cNvPr id="21" name="テキスト ボックス 20">
            <a:extLst>
              <a:ext uri="{FF2B5EF4-FFF2-40B4-BE49-F238E27FC236}">
                <a16:creationId xmlns:a16="http://schemas.microsoft.com/office/drawing/2014/main" id="{20C10FDC-6E0B-9849-B17A-0732F727098D}"/>
              </a:ext>
            </a:extLst>
          </p:cNvPr>
          <p:cNvSpPr txBox="1"/>
          <p:nvPr/>
        </p:nvSpPr>
        <p:spPr>
          <a:xfrm>
            <a:off x="8317687" y="6347951"/>
            <a:ext cx="248786" cy="369332"/>
          </a:xfrm>
          <a:prstGeom prst="rect">
            <a:avLst/>
          </a:prstGeom>
          <a:noFill/>
        </p:spPr>
        <p:txBody>
          <a:bodyPr wrap="none" rtlCol="0">
            <a:spAutoFit/>
          </a:bodyPr>
          <a:lstStyle/>
          <a:p>
            <a:r>
              <a:rPr kumimoji="1" lang="en-US" altLang="ja-JP" i="1" dirty="0">
                <a:latin typeface="Times" pitchFamily="2" charset="0"/>
              </a:rPr>
              <a:t>t</a:t>
            </a:r>
            <a:endParaRPr kumimoji="1" lang="ja-JP" altLang="en-US" i="1">
              <a:latin typeface="Times" pitchFamily="2" charset="0"/>
            </a:endParaRPr>
          </a:p>
        </p:txBody>
      </p:sp>
      <p:grpSp>
        <p:nvGrpSpPr>
          <p:cNvPr id="29" name="グループ化 28">
            <a:extLst>
              <a:ext uri="{FF2B5EF4-FFF2-40B4-BE49-F238E27FC236}">
                <a16:creationId xmlns:a16="http://schemas.microsoft.com/office/drawing/2014/main" id="{8FF349F1-8BF5-6646-8060-D43E48195F1E}"/>
              </a:ext>
            </a:extLst>
          </p:cNvPr>
          <p:cNvGrpSpPr/>
          <p:nvPr/>
        </p:nvGrpSpPr>
        <p:grpSpPr>
          <a:xfrm>
            <a:off x="7618980" y="5146283"/>
            <a:ext cx="1196893" cy="662281"/>
            <a:chOff x="4487480" y="3173504"/>
            <a:chExt cx="1196893" cy="662281"/>
          </a:xfrm>
        </p:grpSpPr>
        <p:sp>
          <p:nvSpPr>
            <p:cNvPr id="22" name="フリーフォーム 21">
              <a:extLst>
                <a:ext uri="{FF2B5EF4-FFF2-40B4-BE49-F238E27FC236}">
                  <a16:creationId xmlns:a16="http://schemas.microsoft.com/office/drawing/2014/main" id="{FB60AAC1-BD62-CE4F-A492-2B751570AA42}"/>
                </a:ext>
              </a:extLst>
            </p:cNvPr>
            <p:cNvSpPr/>
            <p:nvPr/>
          </p:nvSpPr>
          <p:spPr>
            <a:xfrm>
              <a:off x="4487480" y="3173504"/>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3" name="テキスト ボックス 22">
              <a:extLst>
                <a:ext uri="{FF2B5EF4-FFF2-40B4-BE49-F238E27FC236}">
                  <a16:creationId xmlns:a16="http://schemas.microsoft.com/office/drawing/2014/main" id="{973ED257-E6D9-4B42-9EBB-FEAC248730CE}"/>
                </a:ext>
              </a:extLst>
            </p:cNvPr>
            <p:cNvSpPr txBox="1"/>
            <p:nvPr/>
          </p:nvSpPr>
          <p:spPr>
            <a:xfrm>
              <a:off x="5130118" y="3333099"/>
              <a:ext cx="389850" cy="400110"/>
            </a:xfrm>
            <a:prstGeom prst="rect">
              <a:avLst/>
            </a:prstGeom>
            <a:noFill/>
          </p:spPr>
          <p:txBody>
            <a:bodyPr wrap="none" rtlCol="0">
              <a:spAutoFit/>
            </a:bodyPr>
            <a:lstStyle/>
            <a:p>
              <a:r>
                <a:rPr kumimoji="1" lang="en-US" altLang="ja-JP" sz="2000" i="1" dirty="0">
                  <a:latin typeface="Times" pitchFamily="2" charset="0"/>
                </a:rPr>
                <a:t>V</a:t>
              </a:r>
              <a:r>
                <a:rPr kumimoji="1" lang="en-US" altLang="ja-JP" sz="2000" i="1" baseline="-25000" dirty="0">
                  <a:latin typeface="Times" pitchFamily="2" charset="0"/>
                </a:rPr>
                <a:t>t</a:t>
              </a:r>
              <a:endParaRPr kumimoji="1" lang="ja-JP" altLang="en-US" sz="2000" i="1" baseline="-25000">
                <a:latin typeface="Times" pitchFamily="2" charset="0"/>
              </a:endParaRPr>
            </a:p>
          </p:txBody>
        </p:sp>
      </p:grpSp>
      <p:sp>
        <p:nvSpPr>
          <p:cNvPr id="40" name="テキスト ボックス 39">
            <a:extLst>
              <a:ext uri="{FF2B5EF4-FFF2-40B4-BE49-F238E27FC236}">
                <a16:creationId xmlns:a16="http://schemas.microsoft.com/office/drawing/2014/main" id="{BBF3E08A-9897-7F4C-8D28-59CC36EE58C4}"/>
              </a:ext>
            </a:extLst>
          </p:cNvPr>
          <p:cNvSpPr txBox="1"/>
          <p:nvPr/>
        </p:nvSpPr>
        <p:spPr>
          <a:xfrm>
            <a:off x="8877365" y="5793771"/>
            <a:ext cx="633571" cy="369332"/>
          </a:xfrm>
          <a:prstGeom prst="rect">
            <a:avLst/>
          </a:prstGeom>
          <a:noFill/>
        </p:spPr>
        <p:txBody>
          <a:bodyPr wrap="none" rtlCol="0">
            <a:spAutoFit/>
          </a:bodyPr>
          <a:lstStyle/>
          <a:p>
            <a:r>
              <a:rPr kumimoji="1" lang="en-US" altLang="ja-JP" i="1" dirty="0">
                <a:latin typeface="Times New Roman" panose="02020603050405020304" pitchFamily="18" charset="0"/>
                <a:cs typeface="Times New Roman" panose="02020603050405020304" pitchFamily="18" charset="0"/>
              </a:rPr>
              <a:t>Time</a:t>
            </a:r>
            <a:endParaRPr kumimoji="1" lang="ja-JP" altLang="en-US" i="1" dirty="0">
              <a:latin typeface="Times New Roman" panose="02020603050405020304" pitchFamily="18" charset="0"/>
              <a:cs typeface="Times New Roman" panose="02020603050405020304" pitchFamily="18" charset="0"/>
            </a:endParaRPr>
          </a:p>
        </p:txBody>
      </p:sp>
      <p:grpSp>
        <p:nvGrpSpPr>
          <p:cNvPr id="41" name="グループ化 40">
            <a:extLst>
              <a:ext uri="{FF2B5EF4-FFF2-40B4-BE49-F238E27FC236}">
                <a16:creationId xmlns:a16="http://schemas.microsoft.com/office/drawing/2014/main" id="{BBE07839-9D83-184D-93B2-91734F7161B2}"/>
              </a:ext>
            </a:extLst>
          </p:cNvPr>
          <p:cNvGrpSpPr/>
          <p:nvPr/>
        </p:nvGrpSpPr>
        <p:grpSpPr>
          <a:xfrm>
            <a:off x="6525229" y="2793566"/>
            <a:ext cx="2582143" cy="1328356"/>
            <a:chOff x="1278560" y="4683819"/>
            <a:chExt cx="2582143" cy="1328356"/>
          </a:xfrm>
        </p:grpSpPr>
        <p:cxnSp>
          <p:nvCxnSpPr>
            <p:cNvPr id="42" name="直線矢印コネクタ 41">
              <a:extLst>
                <a:ext uri="{FF2B5EF4-FFF2-40B4-BE49-F238E27FC236}">
                  <a16:creationId xmlns:a16="http://schemas.microsoft.com/office/drawing/2014/main" id="{84FE2691-1E2B-B24B-97F8-AB1B2A8AE0B6}"/>
                </a:ext>
              </a:extLst>
            </p:cNvPr>
            <p:cNvCxnSpPr>
              <a:cxnSpLocks/>
            </p:cNvCxnSpPr>
            <p:nvPr/>
          </p:nvCxnSpPr>
          <p:spPr>
            <a:xfrm flipV="1">
              <a:off x="1291212" y="4792977"/>
              <a:ext cx="0" cy="1219198"/>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43" name="正方形/長方形 42">
              <a:extLst>
                <a:ext uri="{FF2B5EF4-FFF2-40B4-BE49-F238E27FC236}">
                  <a16:creationId xmlns:a16="http://schemas.microsoft.com/office/drawing/2014/main" id="{3D135F15-09BF-5048-95A4-ED999AFBEE18}"/>
                </a:ext>
              </a:extLst>
            </p:cNvPr>
            <p:cNvSpPr/>
            <p:nvPr/>
          </p:nvSpPr>
          <p:spPr>
            <a:xfrm>
              <a:off x="1633571" y="5639304"/>
              <a:ext cx="172537" cy="356531"/>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3C91F86C-32D8-434C-8210-D8184E96C401}"/>
                </a:ext>
              </a:extLst>
            </p:cNvPr>
            <p:cNvSpPr/>
            <p:nvPr/>
          </p:nvSpPr>
          <p:spPr>
            <a:xfrm>
              <a:off x="1807244" y="5513294"/>
              <a:ext cx="172537" cy="483148"/>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15FA5C93-F360-A245-84C7-1D3C6BB7391D}"/>
                </a:ext>
              </a:extLst>
            </p:cNvPr>
            <p:cNvSpPr/>
            <p:nvPr/>
          </p:nvSpPr>
          <p:spPr>
            <a:xfrm>
              <a:off x="1980917" y="5410150"/>
              <a:ext cx="172537" cy="593336"/>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8F18EE60-75BE-CB4F-BD58-15F28653034C}"/>
                </a:ext>
              </a:extLst>
            </p:cNvPr>
            <p:cNvSpPr/>
            <p:nvPr/>
          </p:nvSpPr>
          <p:spPr>
            <a:xfrm>
              <a:off x="2902461" y="5294734"/>
              <a:ext cx="172537" cy="701102"/>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7" name="正方形/長方形 46">
              <a:extLst>
                <a:ext uri="{FF2B5EF4-FFF2-40B4-BE49-F238E27FC236}">
                  <a16:creationId xmlns:a16="http://schemas.microsoft.com/office/drawing/2014/main" id="{61FE5FE4-B566-7B4E-8352-476B266C26A3}"/>
                </a:ext>
              </a:extLst>
            </p:cNvPr>
            <p:cNvSpPr/>
            <p:nvPr/>
          </p:nvSpPr>
          <p:spPr>
            <a:xfrm>
              <a:off x="3077500" y="5254992"/>
              <a:ext cx="172537" cy="727127"/>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8" name="正方形/長方形 47">
              <a:extLst>
                <a:ext uri="{FF2B5EF4-FFF2-40B4-BE49-F238E27FC236}">
                  <a16:creationId xmlns:a16="http://schemas.microsoft.com/office/drawing/2014/main" id="{24835CCC-1BEE-3745-A2E5-13C94BF93770}"/>
                </a:ext>
              </a:extLst>
            </p:cNvPr>
            <p:cNvSpPr/>
            <p:nvPr/>
          </p:nvSpPr>
          <p:spPr>
            <a:xfrm>
              <a:off x="3250155" y="5223303"/>
              <a:ext cx="172537" cy="768893"/>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49" name="直線矢印コネクタ 48">
              <a:extLst>
                <a:ext uri="{FF2B5EF4-FFF2-40B4-BE49-F238E27FC236}">
                  <a16:creationId xmlns:a16="http://schemas.microsoft.com/office/drawing/2014/main" id="{97C5C59E-587C-A143-9DF6-0F3AC4CEA421}"/>
                </a:ext>
              </a:extLst>
            </p:cNvPr>
            <p:cNvCxnSpPr>
              <a:cxnSpLocks/>
            </p:cNvCxnSpPr>
            <p:nvPr/>
          </p:nvCxnSpPr>
          <p:spPr>
            <a:xfrm>
              <a:off x="1278560" y="5995835"/>
              <a:ext cx="2582143" cy="0"/>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0" name="テキスト ボックス 49">
              <a:extLst>
                <a:ext uri="{FF2B5EF4-FFF2-40B4-BE49-F238E27FC236}">
                  <a16:creationId xmlns:a16="http://schemas.microsoft.com/office/drawing/2014/main" id="{415BF6F9-9331-A84B-95D7-2CBDE46F9842}"/>
                </a:ext>
              </a:extLst>
            </p:cNvPr>
            <p:cNvSpPr txBox="1"/>
            <p:nvPr/>
          </p:nvSpPr>
          <p:spPr>
            <a:xfrm>
              <a:off x="2269130" y="5668879"/>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a:p>
          </p:txBody>
        </p:sp>
        <p:grpSp>
          <p:nvGrpSpPr>
            <p:cNvPr id="51" name="グループ化 50">
              <a:extLst>
                <a:ext uri="{FF2B5EF4-FFF2-40B4-BE49-F238E27FC236}">
                  <a16:creationId xmlns:a16="http://schemas.microsoft.com/office/drawing/2014/main" id="{4B968ADB-2C92-E348-9DAC-627C9FD526EE}"/>
                </a:ext>
              </a:extLst>
            </p:cNvPr>
            <p:cNvGrpSpPr/>
            <p:nvPr/>
          </p:nvGrpSpPr>
          <p:grpSpPr>
            <a:xfrm>
              <a:off x="1758413" y="4683819"/>
              <a:ext cx="756938" cy="477194"/>
              <a:chOff x="2034561" y="4791514"/>
              <a:chExt cx="756938" cy="477194"/>
            </a:xfrm>
          </p:grpSpPr>
          <p:sp>
            <p:nvSpPr>
              <p:cNvPr id="53" name="テキスト ボックス 52">
                <a:extLst>
                  <a:ext uri="{FF2B5EF4-FFF2-40B4-BE49-F238E27FC236}">
                    <a16:creationId xmlns:a16="http://schemas.microsoft.com/office/drawing/2014/main" id="{A11E2B2B-B310-7344-9E16-4BAFAE751747}"/>
                  </a:ext>
                </a:extLst>
              </p:cNvPr>
              <p:cNvSpPr txBox="1"/>
              <p:nvPr/>
            </p:nvSpPr>
            <p:spPr>
              <a:xfrm>
                <a:off x="2034561" y="4807043"/>
                <a:ext cx="756938" cy="461665"/>
              </a:xfrm>
              <a:prstGeom prst="rect">
                <a:avLst/>
              </a:prstGeom>
              <a:noFill/>
            </p:spPr>
            <p:txBody>
              <a:bodyPr wrap="none" rtlCol="0">
                <a:spAutoFit/>
              </a:bodyPr>
              <a:lstStyle/>
              <a:p>
                <a:r>
                  <a:rPr kumimoji="1" lang="en-US" altLang="ja-JP" sz="2400" i="1" dirty="0">
                    <a:latin typeface="Times" pitchFamily="2" charset="0"/>
                  </a:rPr>
                  <a:t>P</a:t>
                </a:r>
                <a:r>
                  <a:rPr kumimoji="1" lang="en-US" altLang="ja-JP" sz="2400" i="1" baseline="-25000" dirty="0">
                    <a:latin typeface="Times" pitchFamily="2" charset="0"/>
                  </a:rPr>
                  <a:t>t-ΔT</a:t>
                </a:r>
                <a:endParaRPr kumimoji="1" lang="ja-JP" altLang="en-US" sz="2400" i="1" baseline="30000">
                  <a:latin typeface="Times" pitchFamily="2" charset="0"/>
                </a:endParaRPr>
              </a:p>
            </p:txBody>
          </p:sp>
          <p:sp>
            <p:nvSpPr>
              <p:cNvPr id="54" name="正方形/長方形 53">
                <a:extLst>
                  <a:ext uri="{FF2B5EF4-FFF2-40B4-BE49-F238E27FC236}">
                    <a16:creationId xmlns:a16="http://schemas.microsoft.com/office/drawing/2014/main" id="{D0E70789-D239-464D-90F2-E3A28A109BF6}"/>
                  </a:ext>
                </a:extLst>
              </p:cNvPr>
              <p:cNvSpPr/>
              <p:nvPr/>
            </p:nvSpPr>
            <p:spPr>
              <a:xfrm>
                <a:off x="2272948" y="4791514"/>
                <a:ext cx="308098" cy="400110"/>
              </a:xfrm>
              <a:prstGeom prst="rect">
                <a:avLst/>
              </a:prstGeom>
            </p:spPr>
            <p:txBody>
              <a:bodyPr wrap="none">
                <a:spAutoFit/>
              </a:bodyPr>
              <a:lstStyle/>
              <a:p>
                <a:r>
                  <a:rPr lang="en-US" altLang="ja-JP" sz="2000" i="1" baseline="30000" dirty="0">
                    <a:latin typeface="Times" pitchFamily="2" charset="0"/>
                  </a:rPr>
                  <a:t>m</a:t>
                </a:r>
                <a:endParaRPr lang="ja-JP" altLang="en-US" sz="2000"/>
              </a:p>
            </p:txBody>
          </p:sp>
        </p:grpSp>
        <p:sp>
          <p:nvSpPr>
            <p:cNvPr id="52" name="フリーフォーム 51">
              <a:extLst>
                <a:ext uri="{FF2B5EF4-FFF2-40B4-BE49-F238E27FC236}">
                  <a16:creationId xmlns:a16="http://schemas.microsoft.com/office/drawing/2014/main" id="{0066B225-F03B-F148-879A-811E0CCBD644}"/>
                </a:ext>
              </a:extLst>
            </p:cNvPr>
            <p:cNvSpPr/>
            <p:nvPr/>
          </p:nvSpPr>
          <p:spPr>
            <a:xfrm>
              <a:off x="1553135" y="5143506"/>
              <a:ext cx="1896036" cy="450476"/>
            </a:xfrm>
            <a:custGeom>
              <a:avLst/>
              <a:gdLst>
                <a:gd name="connsiteX0" fmla="*/ 0 w 1896036"/>
                <a:gd name="connsiteY0" fmla="*/ 450476 h 450476"/>
                <a:gd name="connsiteX1" fmla="*/ 618565 w 1896036"/>
                <a:gd name="connsiteY1" fmla="*/ 161364 h 450476"/>
                <a:gd name="connsiteX2" fmla="*/ 1896036 w 1896036"/>
                <a:gd name="connsiteY2" fmla="*/ 0 h 450476"/>
              </a:gdLst>
              <a:ahLst/>
              <a:cxnLst>
                <a:cxn ang="0">
                  <a:pos x="connsiteX0" y="connsiteY0"/>
                </a:cxn>
                <a:cxn ang="0">
                  <a:pos x="connsiteX1" y="connsiteY1"/>
                </a:cxn>
                <a:cxn ang="0">
                  <a:pos x="connsiteX2" y="connsiteY2"/>
                </a:cxn>
              </a:cxnLst>
              <a:rect l="l" t="t" r="r" b="b"/>
              <a:pathLst>
                <a:path w="1896036" h="450476">
                  <a:moveTo>
                    <a:pt x="0" y="450476"/>
                  </a:moveTo>
                  <a:cubicBezTo>
                    <a:pt x="151279" y="343459"/>
                    <a:pt x="302559" y="236443"/>
                    <a:pt x="618565" y="161364"/>
                  </a:cubicBezTo>
                  <a:cubicBezTo>
                    <a:pt x="934571" y="86285"/>
                    <a:pt x="1415303" y="43142"/>
                    <a:pt x="1896036" y="0"/>
                  </a:cubicBezTo>
                </a:path>
              </a:pathLst>
            </a:cu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grpSp>
        <p:nvGrpSpPr>
          <p:cNvPr id="55" name="グループ化 54">
            <a:extLst>
              <a:ext uri="{FF2B5EF4-FFF2-40B4-BE49-F238E27FC236}">
                <a16:creationId xmlns:a16="http://schemas.microsoft.com/office/drawing/2014/main" id="{6083B819-B3BB-C04A-85B2-45DF6E6F671B}"/>
              </a:ext>
            </a:extLst>
          </p:cNvPr>
          <p:cNvGrpSpPr/>
          <p:nvPr/>
        </p:nvGrpSpPr>
        <p:grpSpPr>
          <a:xfrm>
            <a:off x="9465532" y="2894035"/>
            <a:ext cx="2582143" cy="1219198"/>
            <a:chOff x="5932727" y="4779262"/>
            <a:chExt cx="2582143" cy="1219198"/>
          </a:xfrm>
        </p:grpSpPr>
        <p:cxnSp>
          <p:nvCxnSpPr>
            <p:cNvPr id="56" name="直線矢印コネクタ 55">
              <a:extLst>
                <a:ext uri="{FF2B5EF4-FFF2-40B4-BE49-F238E27FC236}">
                  <a16:creationId xmlns:a16="http://schemas.microsoft.com/office/drawing/2014/main" id="{CE6FE641-8F61-5242-AC04-2985CF98360E}"/>
                </a:ext>
              </a:extLst>
            </p:cNvPr>
            <p:cNvCxnSpPr>
              <a:cxnSpLocks/>
            </p:cNvCxnSpPr>
            <p:nvPr/>
          </p:nvCxnSpPr>
          <p:spPr>
            <a:xfrm flipV="1">
              <a:off x="5945379" y="4779262"/>
              <a:ext cx="0" cy="1219198"/>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7" name="テキスト ボックス 56">
              <a:extLst>
                <a:ext uri="{FF2B5EF4-FFF2-40B4-BE49-F238E27FC236}">
                  <a16:creationId xmlns:a16="http://schemas.microsoft.com/office/drawing/2014/main" id="{CC7CC027-0423-B345-8C1F-01355CA60CCF}"/>
                </a:ext>
              </a:extLst>
            </p:cNvPr>
            <p:cNvSpPr txBox="1"/>
            <p:nvPr/>
          </p:nvSpPr>
          <p:spPr>
            <a:xfrm>
              <a:off x="6771851" y="4872584"/>
              <a:ext cx="577402" cy="461665"/>
            </a:xfrm>
            <a:prstGeom prst="rect">
              <a:avLst/>
            </a:prstGeom>
            <a:noFill/>
          </p:spPr>
          <p:txBody>
            <a:bodyPr wrap="none" rtlCol="0">
              <a:spAutoFit/>
            </a:bodyPr>
            <a:lstStyle/>
            <a:p>
              <a:r>
                <a:rPr kumimoji="1" lang="en-US" altLang="ja-JP" sz="2400" i="1" dirty="0" err="1">
                  <a:latin typeface="Times" pitchFamily="2" charset="0"/>
                </a:rPr>
                <a:t>P</a:t>
              </a:r>
              <a:r>
                <a:rPr kumimoji="1" lang="en-US" altLang="ja-JP" sz="2400" i="1" baseline="-25000" dirty="0" err="1">
                  <a:latin typeface="Times" pitchFamily="2" charset="0"/>
                </a:rPr>
                <a:t>t</a:t>
              </a:r>
              <a:r>
                <a:rPr kumimoji="1" lang="en-US" altLang="ja-JP" sz="2400" i="1" baseline="30000" dirty="0" err="1">
                  <a:latin typeface="Times" pitchFamily="2" charset="0"/>
                </a:rPr>
                <a:t>m</a:t>
              </a:r>
              <a:endParaRPr kumimoji="1" lang="ja-JP" altLang="en-US" sz="2400" i="1" baseline="30000">
                <a:latin typeface="Times" pitchFamily="2" charset="0"/>
              </a:endParaRPr>
            </a:p>
          </p:txBody>
        </p:sp>
        <p:sp>
          <p:nvSpPr>
            <p:cNvPr id="58" name="フリーフォーム 57">
              <a:extLst>
                <a:ext uri="{FF2B5EF4-FFF2-40B4-BE49-F238E27FC236}">
                  <a16:creationId xmlns:a16="http://schemas.microsoft.com/office/drawing/2014/main" id="{9D6BB324-0902-0A4D-8013-CAE24AF6C5F1}"/>
                </a:ext>
              </a:extLst>
            </p:cNvPr>
            <p:cNvSpPr/>
            <p:nvPr/>
          </p:nvSpPr>
          <p:spPr>
            <a:xfrm>
              <a:off x="6223191" y="5043818"/>
              <a:ext cx="1907458" cy="517044"/>
            </a:xfrm>
            <a:custGeom>
              <a:avLst/>
              <a:gdLst>
                <a:gd name="connsiteX0" fmla="*/ 0 w 1907458"/>
                <a:gd name="connsiteY0" fmla="*/ 597430 h 597430"/>
                <a:gd name="connsiteX1" fmla="*/ 265471 w 1907458"/>
                <a:gd name="connsiteY1" fmla="*/ 410617 h 597430"/>
                <a:gd name="connsiteX2" fmla="*/ 914400 w 1907458"/>
                <a:gd name="connsiteY2" fmla="*/ 538437 h 597430"/>
                <a:gd name="connsiteX3" fmla="*/ 1533833 w 1907458"/>
                <a:gd name="connsiteY3" fmla="*/ 36992 h 597430"/>
                <a:gd name="connsiteX4" fmla="*/ 1907458 w 1907458"/>
                <a:gd name="connsiteY4" fmla="*/ 76321 h 597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58" h="597430">
                  <a:moveTo>
                    <a:pt x="0" y="597430"/>
                  </a:moveTo>
                  <a:cubicBezTo>
                    <a:pt x="56535" y="508939"/>
                    <a:pt x="113071" y="420449"/>
                    <a:pt x="265471" y="410617"/>
                  </a:cubicBezTo>
                  <a:cubicBezTo>
                    <a:pt x="417871" y="400785"/>
                    <a:pt x="703006" y="600708"/>
                    <a:pt x="914400" y="538437"/>
                  </a:cubicBezTo>
                  <a:cubicBezTo>
                    <a:pt x="1125794" y="476166"/>
                    <a:pt x="1368323" y="114011"/>
                    <a:pt x="1533833" y="36992"/>
                  </a:cubicBezTo>
                  <a:cubicBezTo>
                    <a:pt x="1699343" y="-40027"/>
                    <a:pt x="1803400" y="18147"/>
                    <a:pt x="1907458" y="76321"/>
                  </a:cubicBezTo>
                </a:path>
              </a:pathLst>
            </a:cu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9" name="正方形/長方形 58">
              <a:extLst>
                <a:ext uri="{FF2B5EF4-FFF2-40B4-BE49-F238E27FC236}">
                  <a16:creationId xmlns:a16="http://schemas.microsoft.com/office/drawing/2014/main" id="{3B5B12FB-4C90-AB43-BF9A-E46C5AECF9E2}"/>
                </a:ext>
              </a:extLst>
            </p:cNvPr>
            <p:cNvSpPr/>
            <p:nvPr/>
          </p:nvSpPr>
          <p:spPr>
            <a:xfrm>
              <a:off x="6287738" y="5625589"/>
              <a:ext cx="172537" cy="356531"/>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0BEFE40C-D6CD-5E4F-A45F-C57B13271D5E}"/>
                </a:ext>
              </a:extLst>
            </p:cNvPr>
            <p:cNvSpPr/>
            <p:nvPr/>
          </p:nvSpPr>
          <p:spPr>
            <a:xfrm>
              <a:off x="6461411" y="5566501"/>
              <a:ext cx="172537" cy="416226"/>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1" name="正方形/長方形 60">
              <a:extLst>
                <a:ext uri="{FF2B5EF4-FFF2-40B4-BE49-F238E27FC236}">
                  <a16:creationId xmlns:a16="http://schemas.microsoft.com/office/drawing/2014/main" id="{70E0026E-5B7E-C546-BB06-DD89E83A72C1}"/>
                </a:ext>
              </a:extLst>
            </p:cNvPr>
            <p:cNvSpPr/>
            <p:nvPr/>
          </p:nvSpPr>
          <p:spPr>
            <a:xfrm>
              <a:off x="6635084" y="5625589"/>
              <a:ext cx="172537" cy="364182"/>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2" name="正方形/長方形 61">
              <a:extLst>
                <a:ext uri="{FF2B5EF4-FFF2-40B4-BE49-F238E27FC236}">
                  <a16:creationId xmlns:a16="http://schemas.microsoft.com/office/drawing/2014/main" id="{08A31E23-0C0B-E14C-AA16-97285C0DD60B}"/>
                </a:ext>
              </a:extLst>
            </p:cNvPr>
            <p:cNvSpPr/>
            <p:nvPr/>
          </p:nvSpPr>
          <p:spPr>
            <a:xfrm>
              <a:off x="7556628" y="5396435"/>
              <a:ext cx="172537" cy="585685"/>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3" name="正方形/長方形 62">
              <a:extLst>
                <a:ext uri="{FF2B5EF4-FFF2-40B4-BE49-F238E27FC236}">
                  <a16:creationId xmlns:a16="http://schemas.microsoft.com/office/drawing/2014/main" id="{901D95AE-D903-C742-B7B2-3DCB8D9F2A38}"/>
                </a:ext>
              </a:extLst>
            </p:cNvPr>
            <p:cNvSpPr/>
            <p:nvPr/>
          </p:nvSpPr>
          <p:spPr>
            <a:xfrm>
              <a:off x="7731667" y="5183885"/>
              <a:ext cx="172537" cy="784520"/>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4" name="正方形/長方形 63">
              <a:extLst>
                <a:ext uri="{FF2B5EF4-FFF2-40B4-BE49-F238E27FC236}">
                  <a16:creationId xmlns:a16="http://schemas.microsoft.com/office/drawing/2014/main" id="{CE6E281B-31C0-3745-89C7-B2488F352B7B}"/>
                </a:ext>
              </a:extLst>
            </p:cNvPr>
            <p:cNvSpPr/>
            <p:nvPr/>
          </p:nvSpPr>
          <p:spPr>
            <a:xfrm>
              <a:off x="7904322" y="5294733"/>
              <a:ext cx="172537" cy="683748"/>
            </a:xfrm>
            <a:prstGeom prst="rect">
              <a:avLst/>
            </a:prstGeom>
            <a:solidFill>
              <a:schemeClr val="accent4">
                <a:lumMod val="20000"/>
                <a:lumOff val="80000"/>
              </a:schemeClr>
            </a:solidFill>
            <a:ln w="1905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65" name="直線矢印コネクタ 64">
              <a:extLst>
                <a:ext uri="{FF2B5EF4-FFF2-40B4-BE49-F238E27FC236}">
                  <a16:creationId xmlns:a16="http://schemas.microsoft.com/office/drawing/2014/main" id="{ED39B942-CCD5-3C4A-BFFB-9AAABF601A0F}"/>
                </a:ext>
              </a:extLst>
            </p:cNvPr>
            <p:cNvCxnSpPr>
              <a:cxnSpLocks/>
            </p:cNvCxnSpPr>
            <p:nvPr/>
          </p:nvCxnSpPr>
          <p:spPr>
            <a:xfrm>
              <a:off x="5932727" y="5982120"/>
              <a:ext cx="2582143" cy="0"/>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66" name="テキスト ボックス 65">
              <a:extLst>
                <a:ext uri="{FF2B5EF4-FFF2-40B4-BE49-F238E27FC236}">
                  <a16:creationId xmlns:a16="http://schemas.microsoft.com/office/drawing/2014/main" id="{C9525AB1-57D4-0A4F-B3B8-13A1BCF0DA9F}"/>
                </a:ext>
              </a:extLst>
            </p:cNvPr>
            <p:cNvSpPr txBox="1"/>
            <p:nvPr/>
          </p:nvSpPr>
          <p:spPr>
            <a:xfrm>
              <a:off x="6923297" y="5655164"/>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a:p>
          </p:txBody>
        </p:sp>
      </p:grpSp>
      <p:cxnSp>
        <p:nvCxnSpPr>
          <p:cNvPr id="67" name="直線矢印コネクタ 66">
            <a:extLst>
              <a:ext uri="{FF2B5EF4-FFF2-40B4-BE49-F238E27FC236}">
                <a16:creationId xmlns:a16="http://schemas.microsoft.com/office/drawing/2014/main" id="{BC6E5ADF-3891-BF47-8686-3ADE598537B9}"/>
              </a:ext>
            </a:extLst>
          </p:cNvPr>
          <p:cNvCxnSpPr>
            <a:cxnSpLocks/>
          </p:cNvCxnSpPr>
          <p:nvPr/>
        </p:nvCxnSpPr>
        <p:spPr>
          <a:xfrm flipV="1">
            <a:off x="7251163" y="4396535"/>
            <a:ext cx="406190" cy="443041"/>
          </a:xfrm>
          <a:prstGeom prst="straightConnector1">
            <a:avLst/>
          </a:prstGeom>
          <a:ln w="22225">
            <a:solidFill>
              <a:schemeClr val="tx1"/>
            </a:solidFill>
            <a:prstDash val="sysDash"/>
            <a:tailEnd type="triangle"/>
          </a:ln>
          <a:effectLst/>
        </p:spPr>
        <p:style>
          <a:lnRef idx="2">
            <a:schemeClr val="accent1"/>
          </a:lnRef>
          <a:fillRef idx="0">
            <a:schemeClr val="accent1"/>
          </a:fillRef>
          <a:effectRef idx="1">
            <a:schemeClr val="accent1"/>
          </a:effectRef>
          <a:fontRef idx="minor">
            <a:schemeClr val="tx1"/>
          </a:fontRef>
        </p:style>
      </p:cxnSp>
      <p:cxnSp>
        <p:nvCxnSpPr>
          <p:cNvPr id="70" name="直線矢印コネクタ 69">
            <a:extLst>
              <a:ext uri="{FF2B5EF4-FFF2-40B4-BE49-F238E27FC236}">
                <a16:creationId xmlns:a16="http://schemas.microsoft.com/office/drawing/2014/main" id="{F1BC856B-98C8-9E4B-8184-DA6C3CC9BD07}"/>
              </a:ext>
            </a:extLst>
          </p:cNvPr>
          <p:cNvCxnSpPr>
            <a:cxnSpLocks/>
          </p:cNvCxnSpPr>
          <p:nvPr/>
        </p:nvCxnSpPr>
        <p:spPr>
          <a:xfrm flipV="1">
            <a:off x="9223487" y="4432229"/>
            <a:ext cx="943266" cy="530098"/>
          </a:xfrm>
          <a:prstGeom prst="straightConnector1">
            <a:avLst/>
          </a:prstGeom>
          <a:ln w="22225">
            <a:solidFill>
              <a:schemeClr val="tx1"/>
            </a:solidFill>
            <a:prstDash val="sysDash"/>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79" name="テキスト ボックス 78">
                <a:extLst>
                  <a:ext uri="{FF2B5EF4-FFF2-40B4-BE49-F238E27FC236}">
                    <a16:creationId xmlns:a16="http://schemas.microsoft.com/office/drawing/2014/main" id="{722CD7DE-0B6C-9B45-B60C-F72404182977}"/>
                  </a:ext>
                </a:extLst>
              </p:cNvPr>
              <p:cNvSpPr txBox="1"/>
              <p:nvPr/>
            </p:nvSpPr>
            <p:spPr>
              <a:xfrm>
                <a:off x="727418" y="3146469"/>
                <a:ext cx="3321743"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kumimoji="1" lang="en-US" altLang="ja-JP" sz="2800" i="1" smtClean="0">
                              <a:latin typeface="Cambria Math" panose="02040503050406030204" pitchFamily="18" charset="0"/>
                            </a:rPr>
                          </m:ctrlPr>
                        </m:sSubSupPr>
                        <m:e>
                          <m:r>
                            <a:rPr kumimoji="1" lang="en-US" altLang="ja-JP" sz="2800" b="0" i="1" smtClean="0">
                              <a:latin typeface="Cambria Math" panose="02040503050406030204" pitchFamily="18" charset="0"/>
                            </a:rPr>
                            <m:t>𝐷</m:t>
                          </m:r>
                        </m:e>
                        <m:sub>
                          <m:r>
                            <a:rPr kumimoji="1" lang="en-US" altLang="ja-JP" sz="2800" b="0" i="1" smtClean="0">
                              <a:latin typeface="Cambria Math" panose="02040503050406030204" pitchFamily="18" charset="0"/>
                            </a:rPr>
                            <m:t>𝑡</m:t>
                          </m:r>
                        </m:sub>
                        <m:sup>
                          <m:r>
                            <a:rPr kumimoji="1" lang="en-US" altLang="ja-JP" sz="2800" b="0" i="1" smtClean="0">
                              <a:latin typeface="Cambria Math" panose="02040503050406030204" pitchFamily="18" charset="0"/>
                            </a:rPr>
                            <m:t>𝑚</m:t>
                          </m:r>
                        </m:sup>
                      </m:sSubSup>
                      <m:r>
                        <a:rPr kumimoji="1" lang="en-US" altLang="ja-JP" sz="2800" b="0" i="1" smtClean="0">
                          <a:latin typeface="Cambria Math" panose="02040503050406030204" pitchFamily="18" charset="0"/>
                        </a:rPr>
                        <m:t>=</m:t>
                      </m:r>
                      <m:r>
                        <a:rPr kumimoji="1" lang="en-US" altLang="ja-JP" sz="2800" b="0" i="1" smtClean="0">
                          <a:latin typeface="Cambria Math" panose="02040503050406030204" pitchFamily="18" charset="0"/>
                        </a:rPr>
                        <m:t>𝐾𝐿</m:t>
                      </m:r>
                      <m:r>
                        <a:rPr kumimoji="1" lang="en-US" altLang="ja-JP" sz="2800" b="0" i="1" smtClean="0">
                          <a:latin typeface="Cambria Math" panose="02040503050406030204" pitchFamily="18" charset="0"/>
                        </a:rPr>
                        <m:t>(</m:t>
                      </m:r>
                      <m:sSubSup>
                        <m:sSubSupPr>
                          <m:ctrlPr>
                            <a:rPr kumimoji="1" lang="en-US" altLang="ja-JP" sz="2800" b="0" i="1" smtClean="0">
                              <a:latin typeface="Cambria Math" panose="02040503050406030204" pitchFamily="18" charset="0"/>
                            </a:rPr>
                          </m:ctrlPr>
                        </m:sSubSupPr>
                        <m:e>
                          <m:r>
                            <a:rPr kumimoji="1" lang="en-US" altLang="ja-JP" sz="2800" b="0" i="1" smtClean="0">
                              <a:latin typeface="Cambria Math" panose="02040503050406030204" pitchFamily="18" charset="0"/>
                            </a:rPr>
                            <m:t>𝑃</m:t>
                          </m:r>
                        </m:e>
                        <m:sub>
                          <m:r>
                            <a:rPr kumimoji="1" lang="en-US" altLang="ja-JP" sz="2800" b="0" i="1" smtClean="0">
                              <a:latin typeface="Cambria Math" panose="02040503050406030204" pitchFamily="18" charset="0"/>
                            </a:rPr>
                            <m:t>𝑡</m:t>
                          </m:r>
                          <m:r>
                            <a:rPr kumimoji="1" lang="en-US" altLang="ja-JP" sz="2800" b="0" i="1" smtClean="0">
                              <a:latin typeface="Cambria Math" panose="02040503050406030204" pitchFamily="18" charset="0"/>
                            </a:rPr>
                            <m:t>−∆</m:t>
                          </m:r>
                          <m:r>
                            <a:rPr kumimoji="1" lang="en-US" altLang="ja-JP" sz="2800" b="0" i="1" smtClean="0">
                              <a:latin typeface="Cambria Math" panose="02040503050406030204" pitchFamily="18" charset="0"/>
                              <a:ea typeface="Cambria Math" panose="02040503050406030204" pitchFamily="18" charset="0"/>
                            </a:rPr>
                            <m:t>𝑇</m:t>
                          </m:r>
                        </m:sub>
                        <m:sup>
                          <m:r>
                            <a:rPr kumimoji="1" lang="en-US" altLang="ja-JP" sz="2800" b="0" i="1" smtClean="0">
                              <a:latin typeface="Cambria Math" panose="02040503050406030204" pitchFamily="18" charset="0"/>
                            </a:rPr>
                            <m:t>𝑚</m:t>
                          </m:r>
                        </m:sup>
                      </m:sSubSup>
                      <m:r>
                        <a:rPr kumimoji="1" lang="en-US" altLang="ja-JP" sz="2800" b="0" i="1" smtClean="0">
                          <a:latin typeface="Cambria Math" panose="02040503050406030204" pitchFamily="18" charset="0"/>
                        </a:rPr>
                        <m:t>,</m:t>
                      </m:r>
                      <m:sSubSup>
                        <m:sSubSupPr>
                          <m:ctrlPr>
                            <a:rPr lang="en-US" altLang="ja-JP" sz="2800" i="1">
                              <a:latin typeface="Cambria Math" panose="02040503050406030204" pitchFamily="18" charset="0"/>
                            </a:rPr>
                          </m:ctrlPr>
                        </m:sSubSupPr>
                        <m:e>
                          <m:r>
                            <a:rPr lang="en-US" altLang="ja-JP" sz="2800" i="1">
                              <a:latin typeface="Cambria Math" panose="02040503050406030204" pitchFamily="18" charset="0"/>
                            </a:rPr>
                            <m:t>𝑃</m:t>
                          </m:r>
                        </m:e>
                        <m:sub>
                          <m:r>
                            <a:rPr lang="en-US" altLang="ja-JP" sz="2800" i="1">
                              <a:latin typeface="Cambria Math" panose="02040503050406030204" pitchFamily="18" charset="0"/>
                            </a:rPr>
                            <m:t>𝑡</m:t>
                          </m:r>
                        </m:sub>
                        <m:sup>
                          <m:r>
                            <a:rPr lang="en-US" altLang="ja-JP" sz="2800" i="1">
                              <a:latin typeface="Cambria Math" panose="02040503050406030204" pitchFamily="18" charset="0"/>
                            </a:rPr>
                            <m:t>𝑚</m:t>
                          </m:r>
                        </m:sup>
                      </m:sSubSup>
                      <m:r>
                        <a:rPr kumimoji="1" lang="en-US" altLang="ja-JP" sz="2800" b="0" i="1" smtClean="0">
                          <a:latin typeface="Cambria Math" panose="02040503050406030204" pitchFamily="18" charset="0"/>
                        </a:rPr>
                        <m:t>)</m:t>
                      </m:r>
                    </m:oMath>
                  </m:oMathPara>
                </a14:m>
                <a:endParaRPr kumimoji="1" lang="ja-JP" altLang="en-US" sz="2800"/>
              </a:p>
            </p:txBody>
          </p:sp>
        </mc:Choice>
        <mc:Fallback xmlns="">
          <p:sp>
            <p:nvSpPr>
              <p:cNvPr id="79" name="テキスト ボックス 78">
                <a:extLst>
                  <a:ext uri="{FF2B5EF4-FFF2-40B4-BE49-F238E27FC236}">
                    <a16:creationId xmlns:a16="http://schemas.microsoft.com/office/drawing/2014/main" id="{722CD7DE-0B6C-9B45-B60C-F72404182977}"/>
                  </a:ext>
                </a:extLst>
              </p:cNvPr>
              <p:cNvSpPr txBox="1">
                <a:spLocks noRot="1" noChangeAspect="1" noMove="1" noResize="1" noEditPoints="1" noAdjustHandles="1" noChangeArrowheads="1" noChangeShapeType="1" noTextEdit="1"/>
              </p:cNvSpPr>
              <p:nvPr/>
            </p:nvSpPr>
            <p:spPr>
              <a:xfrm>
                <a:off x="727418" y="3146469"/>
                <a:ext cx="3321743" cy="430887"/>
              </a:xfrm>
              <a:prstGeom prst="rect">
                <a:avLst/>
              </a:prstGeom>
              <a:blipFill>
                <a:blip r:embed="rId3"/>
                <a:stretch>
                  <a:fillRect l="-1141" r="-2281" b="-28571"/>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80" name="テキスト ボックス 79">
                <a:extLst>
                  <a:ext uri="{FF2B5EF4-FFF2-40B4-BE49-F238E27FC236}">
                    <a16:creationId xmlns:a16="http://schemas.microsoft.com/office/drawing/2014/main" id="{4253EC0B-D46B-8647-9552-7EC77B8DE836}"/>
                  </a:ext>
                </a:extLst>
              </p:cNvPr>
              <p:cNvSpPr txBox="1"/>
              <p:nvPr/>
            </p:nvSpPr>
            <p:spPr>
              <a:xfrm>
                <a:off x="1368224" y="3845633"/>
                <a:ext cx="4298549" cy="123238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ja-JP" sz="2800" i="1" smtClean="0">
                          <a:latin typeface="Cambria Math" panose="02040503050406030204" pitchFamily="18" charset="0"/>
                        </a:rPr>
                        <m:t>=</m:t>
                      </m:r>
                      <m:nary>
                        <m:naryPr>
                          <m:chr m:val="∑"/>
                          <m:ctrlPr>
                            <a:rPr lang="en-US" altLang="ja-JP" sz="2800" i="1" smtClean="0">
                              <a:latin typeface="Cambria Math" panose="02040503050406030204" pitchFamily="18" charset="0"/>
                            </a:rPr>
                          </m:ctrlPr>
                        </m:naryPr>
                        <m:sub>
                          <m:r>
                            <m:rPr>
                              <m:brk m:alnAt="23"/>
                            </m:rPr>
                            <a:rPr lang="en-US" altLang="ja-JP" sz="2800" b="0" i="1" smtClean="0">
                              <a:latin typeface="Cambria Math" panose="02040503050406030204" pitchFamily="18" charset="0"/>
                            </a:rPr>
                            <m:t>𝑠</m:t>
                          </m:r>
                          <m:r>
                            <a:rPr lang="en-US" altLang="ja-JP" sz="2800" b="0" i="1" smtClean="0">
                              <a:latin typeface="Cambria Math" panose="02040503050406030204" pitchFamily="18" charset="0"/>
                            </a:rPr>
                            <m:t>=</m:t>
                          </m:r>
                          <m:sSub>
                            <m:sSubPr>
                              <m:ctrlPr>
                                <a:rPr lang="en-US" altLang="ja-JP" sz="2800" b="0" i="1" smtClean="0">
                                  <a:latin typeface="Cambria Math" panose="02040503050406030204" pitchFamily="18" charset="0"/>
                                </a:rPr>
                              </m:ctrlPr>
                            </m:sSubPr>
                            <m:e>
                              <m:r>
                                <a:rPr lang="en-US" altLang="ja-JP" sz="2800" b="0" i="1" smtClean="0">
                                  <a:latin typeface="Cambria Math" panose="02040503050406030204" pitchFamily="18" charset="0"/>
                                </a:rPr>
                                <m:t>𝑠</m:t>
                              </m:r>
                            </m:e>
                            <m:sub>
                              <m:r>
                                <a:rPr lang="en-US" altLang="ja-JP" sz="2800" b="0" i="1" smtClean="0">
                                  <a:latin typeface="Cambria Math" panose="02040503050406030204" pitchFamily="18" charset="0"/>
                                </a:rPr>
                                <m:t>𝑚𝑖𝑛</m:t>
                              </m:r>
                            </m:sub>
                          </m:sSub>
                        </m:sub>
                        <m:sup>
                          <m:sSub>
                            <m:sSubPr>
                              <m:ctrlPr>
                                <a:rPr lang="en-US" altLang="ja-JP" sz="2800" i="1">
                                  <a:latin typeface="Cambria Math" panose="02040503050406030204" pitchFamily="18" charset="0"/>
                                </a:rPr>
                              </m:ctrlPr>
                            </m:sSubPr>
                            <m:e>
                              <m:r>
                                <a:rPr lang="en-US" altLang="ja-JP" sz="2800" i="1">
                                  <a:latin typeface="Cambria Math" panose="02040503050406030204" pitchFamily="18" charset="0"/>
                                </a:rPr>
                                <m:t>𝑠</m:t>
                              </m:r>
                            </m:e>
                            <m:sub>
                              <m:r>
                                <a:rPr lang="en-US" altLang="ja-JP" sz="2800" i="1">
                                  <a:latin typeface="Cambria Math" panose="02040503050406030204" pitchFamily="18" charset="0"/>
                                </a:rPr>
                                <m:t>𝑚</m:t>
                              </m:r>
                              <m:r>
                                <a:rPr lang="en-US" altLang="ja-JP" sz="2800" b="0" i="1" smtClean="0">
                                  <a:latin typeface="Cambria Math" panose="02040503050406030204" pitchFamily="18" charset="0"/>
                                </a:rPr>
                                <m:t>𝑎𝑥</m:t>
                              </m:r>
                            </m:sub>
                          </m:sSub>
                        </m:sup>
                        <m:e>
                          <m:sSubSup>
                            <m:sSubSupPr>
                              <m:ctrlPr>
                                <a:rPr lang="en-US" altLang="ja-JP" sz="2800" i="1">
                                  <a:latin typeface="Cambria Math" panose="02040503050406030204" pitchFamily="18" charset="0"/>
                                </a:rPr>
                              </m:ctrlPr>
                            </m:sSubSupPr>
                            <m:e>
                              <m:r>
                                <a:rPr lang="en-US" altLang="ja-JP" sz="2800" i="1">
                                  <a:latin typeface="Cambria Math" panose="02040503050406030204" pitchFamily="18" charset="0"/>
                                </a:rPr>
                                <m:t>𝑃</m:t>
                              </m:r>
                            </m:e>
                            <m:sub>
                              <m:r>
                                <a:rPr lang="en-US" altLang="ja-JP" sz="2800" i="1">
                                  <a:latin typeface="Cambria Math" panose="02040503050406030204" pitchFamily="18" charset="0"/>
                                </a:rPr>
                                <m:t>𝑡</m:t>
                              </m:r>
                            </m:sub>
                            <m:sup>
                              <m:r>
                                <a:rPr lang="en-US" altLang="ja-JP" sz="2800" i="1">
                                  <a:latin typeface="Cambria Math" panose="02040503050406030204" pitchFamily="18" charset="0"/>
                                </a:rPr>
                                <m:t>𝑚</m:t>
                              </m:r>
                            </m:sup>
                          </m:sSubSup>
                          <m:d>
                            <m:dPr>
                              <m:ctrlPr>
                                <a:rPr lang="en-US" altLang="ja-JP" sz="2800" b="0" i="1" smtClean="0">
                                  <a:latin typeface="Cambria Math" panose="02040503050406030204" pitchFamily="18" charset="0"/>
                                </a:rPr>
                              </m:ctrlPr>
                            </m:dPr>
                            <m:e>
                              <m:r>
                                <a:rPr lang="en-US" altLang="ja-JP" sz="2800" b="0" i="1" smtClean="0">
                                  <a:latin typeface="Cambria Math" panose="02040503050406030204" pitchFamily="18" charset="0"/>
                                </a:rPr>
                                <m:t>𝑠</m:t>
                              </m:r>
                            </m:e>
                          </m:d>
                          <m:func>
                            <m:funcPr>
                              <m:ctrlPr>
                                <a:rPr lang="en-US" altLang="ja-JP" sz="2800" b="0" i="1" smtClean="0">
                                  <a:latin typeface="Cambria Math" panose="02040503050406030204" pitchFamily="18" charset="0"/>
                                </a:rPr>
                              </m:ctrlPr>
                            </m:funcPr>
                            <m:fName>
                              <m:r>
                                <m:rPr>
                                  <m:sty m:val="p"/>
                                </m:rPr>
                                <a:rPr lang="en-US" altLang="ja-JP" sz="2800" b="0" i="0" smtClean="0">
                                  <a:latin typeface="Cambria Math" panose="02040503050406030204" pitchFamily="18" charset="0"/>
                                </a:rPr>
                                <m:t>log</m:t>
                              </m:r>
                            </m:fName>
                            <m:e>
                              <m:f>
                                <m:fPr>
                                  <m:ctrlPr>
                                    <a:rPr lang="en-US" altLang="ja-JP" sz="2800" i="1">
                                      <a:latin typeface="Cambria Math" panose="02040503050406030204" pitchFamily="18" charset="0"/>
                                    </a:rPr>
                                  </m:ctrlPr>
                                </m:fPr>
                                <m:num>
                                  <m:sSubSup>
                                    <m:sSubSupPr>
                                      <m:ctrlPr>
                                        <a:rPr lang="en-US" altLang="ja-JP" sz="2800" i="1" smtClean="0">
                                          <a:latin typeface="Cambria Math" panose="02040503050406030204" pitchFamily="18" charset="0"/>
                                        </a:rPr>
                                      </m:ctrlPr>
                                    </m:sSubSupPr>
                                    <m:e>
                                      <m:r>
                                        <a:rPr lang="en-US" altLang="ja-JP" sz="2800" b="0" i="1" smtClean="0">
                                          <a:latin typeface="Cambria Math" panose="02040503050406030204" pitchFamily="18" charset="0"/>
                                        </a:rPr>
                                        <m:t>𝑃</m:t>
                                      </m:r>
                                    </m:e>
                                    <m:sub>
                                      <m:r>
                                        <a:rPr lang="en-US" altLang="ja-JP" sz="2800" i="1">
                                          <a:latin typeface="Cambria Math" panose="02040503050406030204" pitchFamily="18" charset="0"/>
                                        </a:rPr>
                                        <m:t>𝑡</m:t>
                                      </m:r>
                                    </m:sub>
                                    <m:sup>
                                      <m:r>
                                        <a:rPr lang="en-US" altLang="ja-JP" sz="2800" i="1">
                                          <a:latin typeface="Cambria Math" panose="02040503050406030204" pitchFamily="18" charset="0"/>
                                        </a:rPr>
                                        <m:t>𝑚</m:t>
                                      </m:r>
                                    </m:sup>
                                  </m:sSubSup>
                                  <m:r>
                                    <a:rPr lang="en-US" altLang="ja-JP" sz="2800" i="1">
                                      <a:latin typeface="Cambria Math" panose="02040503050406030204" pitchFamily="18" charset="0"/>
                                    </a:rPr>
                                    <m:t>(</m:t>
                                  </m:r>
                                  <m:r>
                                    <a:rPr lang="en-US" altLang="ja-JP" sz="2800" b="0" i="1" smtClean="0">
                                      <a:latin typeface="Cambria Math" panose="02040503050406030204" pitchFamily="18" charset="0"/>
                                    </a:rPr>
                                    <m:t>𝑠</m:t>
                                  </m:r>
                                  <m:r>
                                    <a:rPr lang="en-US" altLang="ja-JP" sz="2800" i="1">
                                      <a:latin typeface="Cambria Math" panose="02040503050406030204" pitchFamily="18" charset="0"/>
                                    </a:rPr>
                                    <m:t>)</m:t>
                                  </m:r>
                                </m:num>
                                <m:den>
                                  <m:sSubSup>
                                    <m:sSubSupPr>
                                      <m:ctrlPr>
                                        <a:rPr lang="en-US" altLang="ja-JP" sz="2800" i="1">
                                          <a:latin typeface="Cambria Math" panose="02040503050406030204" pitchFamily="18" charset="0"/>
                                        </a:rPr>
                                      </m:ctrlPr>
                                    </m:sSubSupPr>
                                    <m:e>
                                      <m:r>
                                        <a:rPr lang="en-US" altLang="ja-JP" sz="2800" i="1">
                                          <a:latin typeface="Cambria Math" panose="02040503050406030204" pitchFamily="18" charset="0"/>
                                        </a:rPr>
                                        <m:t>𝑃</m:t>
                                      </m:r>
                                    </m:e>
                                    <m:sub>
                                      <m:r>
                                        <a:rPr lang="en-US" altLang="ja-JP" sz="2800" i="1">
                                          <a:latin typeface="Cambria Math" panose="02040503050406030204" pitchFamily="18" charset="0"/>
                                        </a:rPr>
                                        <m:t>𝑡</m:t>
                                      </m:r>
                                      <m:r>
                                        <a:rPr lang="en-US" altLang="ja-JP" sz="2800" b="0" i="1" smtClean="0">
                                          <a:latin typeface="Cambria Math" panose="02040503050406030204" pitchFamily="18" charset="0"/>
                                        </a:rPr>
                                        <m:t>−</m:t>
                                      </m:r>
                                      <m:r>
                                        <a:rPr lang="en-US" altLang="ja-JP" sz="2800" b="0" i="1" smtClean="0">
                                          <a:latin typeface="Cambria Math" panose="02040503050406030204" pitchFamily="18" charset="0"/>
                                          <a:ea typeface="Cambria Math" panose="02040503050406030204" pitchFamily="18" charset="0"/>
                                        </a:rPr>
                                        <m:t>∆</m:t>
                                      </m:r>
                                      <m:r>
                                        <a:rPr lang="en-US" altLang="ja-JP" sz="2800" b="0" i="1" smtClean="0">
                                          <a:latin typeface="Cambria Math" panose="02040503050406030204" pitchFamily="18" charset="0"/>
                                          <a:ea typeface="Cambria Math" panose="02040503050406030204" pitchFamily="18" charset="0"/>
                                        </a:rPr>
                                        <m:t>𝑇</m:t>
                                      </m:r>
                                    </m:sub>
                                    <m:sup>
                                      <m:r>
                                        <a:rPr lang="en-US" altLang="ja-JP" sz="2800" i="1">
                                          <a:latin typeface="Cambria Math" panose="02040503050406030204" pitchFamily="18" charset="0"/>
                                        </a:rPr>
                                        <m:t>𝑚</m:t>
                                      </m:r>
                                    </m:sup>
                                  </m:sSubSup>
                                  <m:r>
                                    <a:rPr lang="en-US" altLang="ja-JP" sz="2800" i="1">
                                      <a:latin typeface="Cambria Math" panose="02040503050406030204" pitchFamily="18" charset="0"/>
                                    </a:rPr>
                                    <m:t>(</m:t>
                                  </m:r>
                                  <m:r>
                                    <a:rPr lang="en-US" altLang="ja-JP" sz="2800" i="1">
                                      <a:latin typeface="Cambria Math" panose="02040503050406030204" pitchFamily="18" charset="0"/>
                                    </a:rPr>
                                    <m:t>𝑠</m:t>
                                  </m:r>
                                  <m:r>
                                    <a:rPr lang="en-US" altLang="ja-JP" sz="2800" i="1">
                                      <a:latin typeface="Cambria Math" panose="02040503050406030204" pitchFamily="18" charset="0"/>
                                    </a:rPr>
                                    <m:t>)</m:t>
                                  </m:r>
                                </m:den>
                              </m:f>
                            </m:e>
                          </m:func>
                        </m:e>
                      </m:nary>
                    </m:oMath>
                  </m:oMathPara>
                </a14:m>
                <a:endParaRPr kumimoji="1" lang="ja-JP" altLang="en-US" sz="2800"/>
              </a:p>
            </p:txBody>
          </p:sp>
        </mc:Choice>
        <mc:Fallback xmlns="">
          <p:sp>
            <p:nvSpPr>
              <p:cNvPr id="80" name="テキスト ボックス 79">
                <a:extLst>
                  <a:ext uri="{FF2B5EF4-FFF2-40B4-BE49-F238E27FC236}">
                    <a16:creationId xmlns:a16="http://schemas.microsoft.com/office/drawing/2014/main" id="{4253EC0B-D46B-8647-9552-7EC77B8DE836}"/>
                  </a:ext>
                </a:extLst>
              </p:cNvPr>
              <p:cNvSpPr txBox="1">
                <a:spLocks noRot="1" noChangeAspect="1" noMove="1" noResize="1" noEditPoints="1" noAdjustHandles="1" noChangeArrowheads="1" noChangeShapeType="1" noTextEdit="1"/>
              </p:cNvSpPr>
              <p:nvPr/>
            </p:nvSpPr>
            <p:spPr>
              <a:xfrm>
                <a:off x="1368224" y="3845633"/>
                <a:ext cx="4298549" cy="1232389"/>
              </a:xfrm>
              <a:prstGeom prst="rect">
                <a:avLst/>
              </a:prstGeom>
              <a:blipFill>
                <a:blip r:embed="rId4"/>
                <a:stretch>
                  <a:fillRect l="-16568" t="-113265" r="-2071" b="-166327"/>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81" name="テキスト ボックス 80">
                <a:extLst>
                  <a:ext uri="{FF2B5EF4-FFF2-40B4-BE49-F238E27FC236}">
                    <a16:creationId xmlns:a16="http://schemas.microsoft.com/office/drawing/2014/main" id="{E06F7022-4087-464B-967F-EA1D2912A784}"/>
                  </a:ext>
                </a:extLst>
              </p:cNvPr>
              <p:cNvSpPr txBox="1"/>
              <p:nvPr/>
            </p:nvSpPr>
            <p:spPr>
              <a:xfrm>
                <a:off x="1302568" y="5621259"/>
                <a:ext cx="3013773" cy="646331"/>
              </a:xfrm>
              <a:prstGeom prst="rect">
                <a:avLst/>
              </a:prstGeom>
              <a:noFill/>
            </p:spPr>
            <p:txBody>
              <a:bodyPr wrap="square" rtlCol="0">
                <a:spAutoFit/>
              </a:bodyPr>
              <a:lstStyle/>
              <a:p>
                <a14:m>
                  <m:oMath xmlns:m="http://schemas.openxmlformats.org/officeDocument/2006/math">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𝑇</m:t>
                    </m:r>
                  </m:oMath>
                </a14:m>
                <a:r>
                  <a:rPr lang="en-US" altLang="ja-JP" dirty="0"/>
                  <a:t>:	time interval used for 	validating the divergence</a:t>
                </a:r>
              </a:p>
            </p:txBody>
          </p:sp>
        </mc:Choice>
        <mc:Fallback>
          <p:sp>
            <p:nvSpPr>
              <p:cNvPr id="81" name="テキスト ボックス 80">
                <a:extLst>
                  <a:ext uri="{FF2B5EF4-FFF2-40B4-BE49-F238E27FC236}">
                    <a16:creationId xmlns:a16="http://schemas.microsoft.com/office/drawing/2014/main" id="{E06F7022-4087-464B-967F-EA1D2912A784}"/>
                  </a:ext>
                </a:extLst>
              </p:cNvPr>
              <p:cNvSpPr txBox="1">
                <a:spLocks noRot="1" noChangeAspect="1" noMove="1" noResize="1" noEditPoints="1" noAdjustHandles="1" noChangeArrowheads="1" noChangeShapeType="1" noTextEdit="1"/>
              </p:cNvSpPr>
              <p:nvPr/>
            </p:nvSpPr>
            <p:spPr>
              <a:xfrm>
                <a:off x="1302568" y="5621259"/>
                <a:ext cx="3013773" cy="646331"/>
              </a:xfrm>
              <a:prstGeom prst="rect">
                <a:avLst/>
              </a:prstGeom>
              <a:blipFill>
                <a:blip r:embed="rId5"/>
                <a:stretch>
                  <a:fillRect t="-3846" r="-420" b="-13462"/>
                </a:stretch>
              </a:blipFill>
            </p:spPr>
            <p:txBody>
              <a:bodyPr/>
              <a:lstStyle/>
              <a:p>
                <a:r>
                  <a:rPr lang="ja-JP" altLang="en-US">
                    <a:noFill/>
                  </a:rPr>
                  <a:t> </a:t>
                </a:r>
              </a:p>
            </p:txBody>
          </p:sp>
        </mc:Fallback>
      </mc:AlternateContent>
      <p:cxnSp>
        <p:nvCxnSpPr>
          <p:cNvPr id="85" name="曲線コネクタ 84">
            <a:extLst>
              <a:ext uri="{FF2B5EF4-FFF2-40B4-BE49-F238E27FC236}">
                <a16:creationId xmlns:a16="http://schemas.microsoft.com/office/drawing/2014/main" id="{DEE47668-DF5F-6B4E-B06E-C5FDD6B17971}"/>
              </a:ext>
            </a:extLst>
          </p:cNvPr>
          <p:cNvCxnSpPr>
            <a:cxnSpLocks/>
          </p:cNvCxnSpPr>
          <p:nvPr/>
        </p:nvCxnSpPr>
        <p:spPr>
          <a:xfrm rot="5400000" flipH="1" flipV="1">
            <a:off x="9117917" y="2038862"/>
            <a:ext cx="5050" cy="1323719"/>
          </a:xfrm>
          <a:prstGeom prst="curvedConnector3">
            <a:avLst>
              <a:gd name="adj1" fmla="val 4842317"/>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2D6F5ECF-A204-9845-A349-1D3F7474BC93}"/>
              </a:ext>
            </a:extLst>
          </p:cNvPr>
          <p:cNvSpPr txBox="1"/>
          <p:nvPr/>
        </p:nvSpPr>
        <p:spPr>
          <a:xfrm>
            <a:off x="8882258" y="2261101"/>
            <a:ext cx="505267" cy="369332"/>
          </a:xfrm>
          <a:prstGeom prst="rect">
            <a:avLst/>
          </a:prstGeom>
          <a:solidFill>
            <a:schemeClr val="bg1"/>
          </a:solidFill>
        </p:spPr>
        <p:txBody>
          <a:bodyPr wrap="none" rtlCol="0">
            <a:spAutoFit/>
          </a:bodyPr>
          <a:lstStyle/>
          <a:p>
            <a:r>
              <a:rPr kumimoji="1" lang="en-US" altLang="ja-JP" i="1" dirty="0" err="1">
                <a:latin typeface="Times" pitchFamily="2" charset="0"/>
              </a:rPr>
              <a:t>D</a:t>
            </a:r>
            <a:r>
              <a:rPr kumimoji="1" lang="en-US" altLang="ja-JP" i="1" baseline="-25000" dirty="0" err="1">
                <a:latin typeface="Times" pitchFamily="2" charset="0"/>
              </a:rPr>
              <a:t>t</a:t>
            </a:r>
            <a:r>
              <a:rPr kumimoji="1" lang="en-US" altLang="ja-JP" i="1" baseline="30000" dirty="0" err="1">
                <a:latin typeface="Times" pitchFamily="2" charset="0"/>
              </a:rPr>
              <a:t>m</a:t>
            </a:r>
            <a:endParaRPr kumimoji="1" lang="ja-JP" altLang="en-US" dirty="0">
              <a:latin typeface="Times" pitchFamily="2" charset="0"/>
            </a:endParaRPr>
          </a:p>
        </p:txBody>
      </p:sp>
    </p:spTree>
    <p:extLst>
      <p:ext uri="{BB962C8B-B14F-4D97-AF65-F5344CB8AC3E}">
        <p14:creationId xmlns:p14="http://schemas.microsoft.com/office/powerpoint/2010/main" val="862610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1486D2-BB6B-8B4D-818F-CE658FD3C8FB}"/>
              </a:ext>
            </a:extLst>
          </p:cNvPr>
          <p:cNvSpPr>
            <a:spLocks noGrp="1"/>
          </p:cNvSpPr>
          <p:nvPr>
            <p:ph type="title"/>
          </p:nvPr>
        </p:nvSpPr>
        <p:spPr/>
        <p:txBody>
          <a:bodyPr/>
          <a:lstStyle/>
          <a:p>
            <a:r>
              <a:rPr kumimoji="1" lang="en-US" altLang="ja-JP" dirty="0" err="1"/>
              <a:t>Spatio-temporal</a:t>
            </a:r>
            <a:r>
              <a:rPr kumimoji="1" lang="en-US" altLang="ja-JP" dirty="0"/>
              <a:t> Variations</a:t>
            </a:r>
            <a:endParaRPr kumimoji="1" lang="ja-JP" altLang="en-US" dirty="0"/>
          </a:p>
        </p:txBody>
      </p:sp>
      <p:sp>
        <p:nvSpPr>
          <p:cNvPr id="3" name="コンテンツ プレースホルダー 2">
            <a:extLst>
              <a:ext uri="{FF2B5EF4-FFF2-40B4-BE49-F238E27FC236}">
                <a16:creationId xmlns:a16="http://schemas.microsoft.com/office/drawing/2014/main" id="{8B701943-0C33-FF4F-A093-AE43131A5BA8}"/>
              </a:ext>
            </a:extLst>
          </p:cNvPr>
          <p:cNvSpPr>
            <a:spLocks noGrp="1"/>
          </p:cNvSpPr>
          <p:nvPr>
            <p:ph idx="1"/>
          </p:nvPr>
        </p:nvSpPr>
        <p:spPr/>
        <p:txBody>
          <a:bodyPr/>
          <a:lstStyle/>
          <a:p>
            <a:r>
              <a:rPr kumimoji="1" lang="en-US" altLang="ja-JP" b="1" dirty="0"/>
              <a:t>Relative information divergence </a:t>
            </a:r>
            <a:r>
              <a:rPr kumimoji="1" lang="en-US" altLang="ja-JP" i="1" dirty="0">
                <a:latin typeface="Cambria Math" panose="02040503050406030204" pitchFamily="18" charset="0"/>
                <a:ea typeface="Cambria Math" panose="02040503050406030204" pitchFamily="18" charset="0"/>
              </a:rPr>
              <a:t>D</a:t>
            </a:r>
            <a:r>
              <a:rPr kumimoji="1" lang="en-US" altLang="ja-JP" b="1" dirty="0"/>
              <a:t> between PDFs</a:t>
            </a:r>
          </a:p>
          <a:p>
            <a:pPr lvl="1"/>
            <a:r>
              <a:rPr lang="en-US" altLang="ja-JP" dirty="0" err="1"/>
              <a:t>Kullback-Leibler</a:t>
            </a:r>
            <a:r>
              <a:rPr lang="en-US" altLang="ja-JP" dirty="0"/>
              <a:t> (KL) divergence</a:t>
            </a:r>
            <a:endParaRPr kumimoji="1" lang="ja-JP" altLang="en-US"/>
          </a:p>
        </p:txBody>
      </p:sp>
      <p:grpSp>
        <p:nvGrpSpPr>
          <p:cNvPr id="10" name="グループ化 9">
            <a:extLst>
              <a:ext uri="{FF2B5EF4-FFF2-40B4-BE49-F238E27FC236}">
                <a16:creationId xmlns:a16="http://schemas.microsoft.com/office/drawing/2014/main" id="{4AE95166-0944-A14E-B48B-2B72CBA68A50}"/>
              </a:ext>
            </a:extLst>
          </p:cNvPr>
          <p:cNvGrpSpPr/>
          <p:nvPr/>
        </p:nvGrpSpPr>
        <p:grpSpPr>
          <a:xfrm>
            <a:off x="912830" y="3620536"/>
            <a:ext cx="6563507" cy="2818182"/>
            <a:chOff x="2199027" y="3469253"/>
            <a:chExt cx="6563507" cy="2818182"/>
          </a:xfrm>
        </p:grpSpPr>
        <p:cxnSp>
          <p:nvCxnSpPr>
            <p:cNvPr id="68" name="直線矢印コネクタ 67">
              <a:extLst>
                <a:ext uri="{FF2B5EF4-FFF2-40B4-BE49-F238E27FC236}">
                  <a16:creationId xmlns:a16="http://schemas.microsoft.com/office/drawing/2014/main" id="{69C60780-8EF5-7441-98B6-98F1353823F2}"/>
                </a:ext>
              </a:extLst>
            </p:cNvPr>
            <p:cNvCxnSpPr>
              <a:cxnSpLocks/>
            </p:cNvCxnSpPr>
            <p:nvPr/>
          </p:nvCxnSpPr>
          <p:spPr>
            <a:xfrm>
              <a:off x="2596922" y="5731432"/>
              <a:ext cx="5338777" cy="0"/>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69" name="円/楕円 68">
              <a:extLst>
                <a:ext uri="{FF2B5EF4-FFF2-40B4-BE49-F238E27FC236}">
                  <a16:creationId xmlns:a16="http://schemas.microsoft.com/office/drawing/2014/main" id="{9FE03A6B-FC9B-034E-8C85-8F0B64FE0128}"/>
                </a:ext>
              </a:extLst>
            </p:cNvPr>
            <p:cNvSpPr/>
            <p:nvPr/>
          </p:nvSpPr>
          <p:spPr>
            <a:xfrm>
              <a:off x="3412534" y="5634612"/>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1" name="円/楕円 70">
              <a:extLst>
                <a:ext uri="{FF2B5EF4-FFF2-40B4-BE49-F238E27FC236}">
                  <a16:creationId xmlns:a16="http://schemas.microsoft.com/office/drawing/2014/main" id="{D9CA87B3-2A81-DB4F-93FA-E6C96D7930E4}"/>
                </a:ext>
              </a:extLst>
            </p:cNvPr>
            <p:cNvSpPr/>
            <p:nvPr/>
          </p:nvSpPr>
          <p:spPr>
            <a:xfrm>
              <a:off x="5040308" y="5634612"/>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2" name="円/楕円 71">
              <a:extLst>
                <a:ext uri="{FF2B5EF4-FFF2-40B4-BE49-F238E27FC236}">
                  <a16:creationId xmlns:a16="http://schemas.microsoft.com/office/drawing/2014/main" id="{7E693D6A-3064-8344-AA8C-99FDEBAA688C}"/>
                </a:ext>
              </a:extLst>
            </p:cNvPr>
            <p:cNvSpPr/>
            <p:nvPr/>
          </p:nvSpPr>
          <p:spPr>
            <a:xfrm>
              <a:off x="6168457" y="5634612"/>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nvGrpSpPr>
            <p:cNvPr id="73" name="グループ化 72">
              <a:extLst>
                <a:ext uri="{FF2B5EF4-FFF2-40B4-BE49-F238E27FC236}">
                  <a16:creationId xmlns:a16="http://schemas.microsoft.com/office/drawing/2014/main" id="{A284BF1F-8EEA-2A42-85BF-CA8F9419BBC9}"/>
                </a:ext>
              </a:extLst>
            </p:cNvPr>
            <p:cNvGrpSpPr/>
            <p:nvPr/>
          </p:nvGrpSpPr>
          <p:grpSpPr>
            <a:xfrm>
              <a:off x="4146014" y="5597405"/>
              <a:ext cx="304800" cy="279698"/>
              <a:chOff x="3653563" y="3535679"/>
              <a:chExt cx="304800" cy="279698"/>
            </a:xfrm>
          </p:grpSpPr>
          <p:cxnSp>
            <p:nvCxnSpPr>
              <p:cNvPr id="75" name="直線コネクタ 74">
                <a:extLst>
                  <a:ext uri="{FF2B5EF4-FFF2-40B4-BE49-F238E27FC236}">
                    <a16:creationId xmlns:a16="http://schemas.microsoft.com/office/drawing/2014/main" id="{5AA9F24A-2A2C-0B40-BE7D-D402AF49D637}"/>
                  </a:ext>
                </a:extLst>
              </p:cNvPr>
              <p:cNvCxnSpPr/>
              <p:nvPr/>
            </p:nvCxnSpPr>
            <p:spPr>
              <a:xfrm>
                <a:off x="36535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直線コネクタ 75">
                <a:extLst>
                  <a:ext uri="{FF2B5EF4-FFF2-40B4-BE49-F238E27FC236}">
                    <a16:creationId xmlns:a16="http://schemas.microsoft.com/office/drawing/2014/main" id="{1B81BDB5-ADEF-4242-9DAB-9B08D6CADAD1}"/>
                  </a:ext>
                </a:extLst>
              </p:cNvPr>
              <p:cNvCxnSpPr/>
              <p:nvPr/>
            </p:nvCxnSpPr>
            <p:spPr>
              <a:xfrm>
                <a:off x="38059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直線コネクタ 76">
                <a:extLst>
                  <a:ext uri="{FF2B5EF4-FFF2-40B4-BE49-F238E27FC236}">
                    <a16:creationId xmlns:a16="http://schemas.microsoft.com/office/drawing/2014/main" id="{D7428A75-CBE6-DF4D-BA32-B2B20437C6DE}"/>
                  </a:ext>
                </a:extLst>
              </p:cNvPr>
              <p:cNvCxnSpPr/>
              <p:nvPr/>
            </p:nvCxnSpPr>
            <p:spPr>
              <a:xfrm>
                <a:off x="39583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78" name="テキスト ボックス 77">
              <a:extLst>
                <a:ext uri="{FF2B5EF4-FFF2-40B4-BE49-F238E27FC236}">
                  <a16:creationId xmlns:a16="http://schemas.microsoft.com/office/drawing/2014/main" id="{BCCD678B-27B6-D54F-A7A1-D0CC6DD178C2}"/>
                </a:ext>
              </a:extLst>
            </p:cNvPr>
            <p:cNvSpPr txBox="1"/>
            <p:nvPr/>
          </p:nvSpPr>
          <p:spPr>
            <a:xfrm>
              <a:off x="7979178" y="5496782"/>
              <a:ext cx="783356" cy="461665"/>
            </a:xfrm>
            <a:prstGeom prst="rect">
              <a:avLst/>
            </a:prstGeom>
            <a:noFill/>
          </p:spPr>
          <p:txBody>
            <a:bodyPr wrap="none" rtlCol="0">
              <a:spAutoFit/>
            </a:bodyPr>
            <a:lstStyle/>
            <a:p>
              <a:r>
                <a:rPr kumimoji="1" lang="en-US" altLang="ja-JP" sz="2400" i="1" dirty="0">
                  <a:latin typeface="Times" pitchFamily="2" charset="0"/>
                </a:rPr>
                <a:t>Time</a:t>
              </a:r>
              <a:endParaRPr kumimoji="1" lang="ja-JP" altLang="en-US" sz="2400" i="1">
                <a:latin typeface="Times" pitchFamily="2" charset="0"/>
              </a:endParaRPr>
            </a:p>
          </p:txBody>
        </p:sp>
        <p:sp>
          <p:nvSpPr>
            <p:cNvPr id="82" name="円/楕円 81">
              <a:extLst>
                <a:ext uri="{FF2B5EF4-FFF2-40B4-BE49-F238E27FC236}">
                  <a16:creationId xmlns:a16="http://schemas.microsoft.com/office/drawing/2014/main" id="{623D96A2-9430-1F45-94A9-2E78E01BDA74}"/>
                </a:ext>
              </a:extLst>
            </p:cNvPr>
            <p:cNvSpPr/>
            <p:nvPr/>
          </p:nvSpPr>
          <p:spPr>
            <a:xfrm>
              <a:off x="3412534" y="5197560"/>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solidFill>
                  <a:schemeClr val="accent4"/>
                </a:solidFill>
              </a:endParaRPr>
            </a:p>
          </p:txBody>
        </p:sp>
        <p:cxnSp>
          <p:nvCxnSpPr>
            <p:cNvPr id="83" name="直線矢印コネクタ 82">
              <a:extLst>
                <a:ext uri="{FF2B5EF4-FFF2-40B4-BE49-F238E27FC236}">
                  <a16:creationId xmlns:a16="http://schemas.microsoft.com/office/drawing/2014/main" id="{574F15C5-6D29-844B-BECA-335D871C3FA8}"/>
                </a:ext>
              </a:extLst>
            </p:cNvPr>
            <p:cNvCxnSpPr>
              <a:cxnSpLocks/>
            </p:cNvCxnSpPr>
            <p:nvPr/>
          </p:nvCxnSpPr>
          <p:spPr>
            <a:xfrm flipV="1">
              <a:off x="2613056" y="3930918"/>
              <a:ext cx="0" cy="1823818"/>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84" name="テキスト ボックス 83">
              <a:extLst>
                <a:ext uri="{FF2B5EF4-FFF2-40B4-BE49-F238E27FC236}">
                  <a16:creationId xmlns:a16="http://schemas.microsoft.com/office/drawing/2014/main" id="{FDF4E7F3-E4E0-B44B-8D39-7AB835DFCBC2}"/>
                </a:ext>
              </a:extLst>
            </p:cNvPr>
            <p:cNvSpPr txBox="1"/>
            <p:nvPr/>
          </p:nvSpPr>
          <p:spPr>
            <a:xfrm>
              <a:off x="2199027" y="3469253"/>
              <a:ext cx="407484" cy="461665"/>
            </a:xfrm>
            <a:prstGeom prst="rect">
              <a:avLst/>
            </a:prstGeom>
            <a:noFill/>
          </p:spPr>
          <p:txBody>
            <a:bodyPr wrap="none" rtlCol="0">
              <a:spAutoFit/>
            </a:bodyPr>
            <a:lstStyle/>
            <a:p>
              <a:r>
                <a:rPr lang="en-US" altLang="ja-JP" sz="2400" i="1" dirty="0">
                  <a:latin typeface="Times" pitchFamily="2" charset="0"/>
                </a:rPr>
                <a:t>D</a:t>
              </a:r>
              <a:endParaRPr kumimoji="1" lang="ja-JP" altLang="en-US" sz="2400" i="1" dirty="0">
                <a:latin typeface="Times" pitchFamily="2" charset="0"/>
              </a:endParaRPr>
            </a:p>
          </p:txBody>
        </p:sp>
        <p:sp>
          <p:nvSpPr>
            <p:cNvPr id="86" name="テキスト ボックス 85">
              <a:extLst>
                <a:ext uri="{FF2B5EF4-FFF2-40B4-BE49-F238E27FC236}">
                  <a16:creationId xmlns:a16="http://schemas.microsoft.com/office/drawing/2014/main" id="{3EBA2F5B-1705-4948-A16D-3E2A3750C30B}"/>
                </a:ext>
              </a:extLst>
            </p:cNvPr>
            <p:cNvSpPr txBox="1"/>
            <p:nvPr/>
          </p:nvSpPr>
          <p:spPr>
            <a:xfrm>
              <a:off x="4824795" y="5918103"/>
              <a:ext cx="731290" cy="369332"/>
            </a:xfrm>
            <a:prstGeom prst="rect">
              <a:avLst/>
            </a:prstGeom>
            <a:noFill/>
          </p:spPr>
          <p:txBody>
            <a:bodyPr wrap="none" rtlCol="0">
              <a:spAutoFit/>
            </a:bodyPr>
            <a:lstStyle/>
            <a:p>
              <a:r>
                <a:rPr kumimoji="1" lang="en-US" altLang="ja-JP" i="1" dirty="0">
                  <a:latin typeface="Times" pitchFamily="2" charset="0"/>
                </a:rPr>
                <a:t>t </a:t>
              </a:r>
              <a:r>
                <a:rPr lang="en-US" altLang="ja-JP" dirty="0">
                  <a:latin typeface="Times" pitchFamily="2" charset="0"/>
                </a:rPr>
                <a:t>- </a:t>
              </a:r>
              <a:r>
                <a:rPr lang="en-US" altLang="ja-JP" i="1" dirty="0">
                  <a:latin typeface="Times" pitchFamily="2" charset="0"/>
                </a:rPr>
                <a:t>ΔT</a:t>
              </a:r>
              <a:endParaRPr kumimoji="1" lang="ja-JP" altLang="en-US" i="1">
                <a:latin typeface="Times" pitchFamily="2" charset="0"/>
              </a:endParaRPr>
            </a:p>
          </p:txBody>
        </p:sp>
        <p:grpSp>
          <p:nvGrpSpPr>
            <p:cNvPr id="103" name="グループ化 102">
              <a:extLst>
                <a:ext uri="{FF2B5EF4-FFF2-40B4-BE49-F238E27FC236}">
                  <a16:creationId xmlns:a16="http://schemas.microsoft.com/office/drawing/2014/main" id="{0CC36060-5727-F84C-9FC5-DA67B9661705}"/>
                </a:ext>
              </a:extLst>
            </p:cNvPr>
            <p:cNvGrpSpPr/>
            <p:nvPr/>
          </p:nvGrpSpPr>
          <p:grpSpPr>
            <a:xfrm>
              <a:off x="6874924" y="5604129"/>
              <a:ext cx="304800" cy="279698"/>
              <a:chOff x="3653563" y="3535679"/>
              <a:chExt cx="304800" cy="279698"/>
            </a:xfrm>
          </p:grpSpPr>
          <p:cxnSp>
            <p:nvCxnSpPr>
              <p:cNvPr id="104" name="直線コネクタ 103">
                <a:extLst>
                  <a:ext uri="{FF2B5EF4-FFF2-40B4-BE49-F238E27FC236}">
                    <a16:creationId xmlns:a16="http://schemas.microsoft.com/office/drawing/2014/main" id="{0F28E977-CE2C-E943-A080-8198BCC9DB4C}"/>
                  </a:ext>
                </a:extLst>
              </p:cNvPr>
              <p:cNvCxnSpPr/>
              <p:nvPr/>
            </p:nvCxnSpPr>
            <p:spPr>
              <a:xfrm>
                <a:off x="36535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直線コネクタ 104">
                <a:extLst>
                  <a:ext uri="{FF2B5EF4-FFF2-40B4-BE49-F238E27FC236}">
                    <a16:creationId xmlns:a16="http://schemas.microsoft.com/office/drawing/2014/main" id="{2DDBCDB5-3791-B34E-9EB3-58D23F731913}"/>
                  </a:ext>
                </a:extLst>
              </p:cNvPr>
              <p:cNvCxnSpPr/>
              <p:nvPr/>
            </p:nvCxnSpPr>
            <p:spPr>
              <a:xfrm>
                <a:off x="38059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直線コネクタ 105">
                <a:extLst>
                  <a:ext uri="{FF2B5EF4-FFF2-40B4-BE49-F238E27FC236}">
                    <a16:creationId xmlns:a16="http://schemas.microsoft.com/office/drawing/2014/main" id="{301DFD02-C838-B741-9FC8-D16A083A6311}"/>
                  </a:ext>
                </a:extLst>
              </p:cNvPr>
              <p:cNvCxnSpPr/>
              <p:nvPr/>
            </p:nvCxnSpPr>
            <p:spPr>
              <a:xfrm>
                <a:off x="39583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grpSp>
        <p:grpSp>
          <p:nvGrpSpPr>
            <p:cNvPr id="111" name="グループ化 110">
              <a:extLst>
                <a:ext uri="{FF2B5EF4-FFF2-40B4-BE49-F238E27FC236}">
                  <a16:creationId xmlns:a16="http://schemas.microsoft.com/office/drawing/2014/main" id="{0ED9B681-EC39-B84A-8E3C-F050F2182D42}"/>
                </a:ext>
              </a:extLst>
            </p:cNvPr>
            <p:cNvGrpSpPr/>
            <p:nvPr/>
          </p:nvGrpSpPr>
          <p:grpSpPr>
            <a:xfrm>
              <a:off x="2980590" y="5595158"/>
              <a:ext cx="304800" cy="279698"/>
              <a:chOff x="3653563" y="3535679"/>
              <a:chExt cx="304800" cy="279698"/>
            </a:xfrm>
          </p:grpSpPr>
          <p:cxnSp>
            <p:nvCxnSpPr>
              <p:cNvPr id="112" name="直線コネクタ 111">
                <a:extLst>
                  <a:ext uri="{FF2B5EF4-FFF2-40B4-BE49-F238E27FC236}">
                    <a16:creationId xmlns:a16="http://schemas.microsoft.com/office/drawing/2014/main" id="{CD55CE7E-0E2A-C64B-ACAB-2449714D365D}"/>
                  </a:ext>
                </a:extLst>
              </p:cNvPr>
              <p:cNvCxnSpPr/>
              <p:nvPr/>
            </p:nvCxnSpPr>
            <p:spPr>
              <a:xfrm>
                <a:off x="36535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直線コネクタ 112">
                <a:extLst>
                  <a:ext uri="{FF2B5EF4-FFF2-40B4-BE49-F238E27FC236}">
                    <a16:creationId xmlns:a16="http://schemas.microsoft.com/office/drawing/2014/main" id="{45B597B9-3D02-E04A-9B41-D1C34250CA5A}"/>
                  </a:ext>
                </a:extLst>
              </p:cNvPr>
              <p:cNvCxnSpPr/>
              <p:nvPr/>
            </p:nvCxnSpPr>
            <p:spPr>
              <a:xfrm>
                <a:off x="38059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直線コネクタ 113">
                <a:extLst>
                  <a:ext uri="{FF2B5EF4-FFF2-40B4-BE49-F238E27FC236}">
                    <a16:creationId xmlns:a16="http://schemas.microsoft.com/office/drawing/2014/main" id="{948A185A-BB14-484B-BA18-6520CB8A77CF}"/>
                  </a:ext>
                </a:extLst>
              </p:cNvPr>
              <p:cNvCxnSpPr/>
              <p:nvPr/>
            </p:nvCxnSpPr>
            <p:spPr>
              <a:xfrm>
                <a:off x="39583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15" name="フリーフォーム 114">
              <a:extLst>
                <a:ext uri="{FF2B5EF4-FFF2-40B4-BE49-F238E27FC236}">
                  <a16:creationId xmlns:a16="http://schemas.microsoft.com/office/drawing/2014/main" id="{E4E766C9-A7DC-434C-A652-4CC1D5A97752}"/>
                </a:ext>
              </a:extLst>
            </p:cNvPr>
            <p:cNvSpPr/>
            <p:nvPr/>
          </p:nvSpPr>
          <p:spPr>
            <a:xfrm>
              <a:off x="4862754" y="4705252"/>
              <a:ext cx="2025618" cy="843911"/>
            </a:xfrm>
            <a:custGeom>
              <a:avLst/>
              <a:gdLst>
                <a:gd name="connsiteX0" fmla="*/ 0 w 1828800"/>
                <a:gd name="connsiteY0" fmla="*/ 0 h 139850"/>
                <a:gd name="connsiteX1" fmla="*/ 365760 w 1828800"/>
                <a:gd name="connsiteY1" fmla="*/ 139850 h 139850"/>
                <a:gd name="connsiteX2" fmla="*/ 1290917 w 1828800"/>
                <a:gd name="connsiteY2" fmla="*/ 10758 h 139850"/>
                <a:gd name="connsiteX3" fmla="*/ 1828800 w 1828800"/>
                <a:gd name="connsiteY3" fmla="*/ 139850 h 139850"/>
                <a:gd name="connsiteX0" fmla="*/ 0 w 1463040"/>
                <a:gd name="connsiteY0" fmla="*/ 129092 h 129092"/>
                <a:gd name="connsiteX1" fmla="*/ 925157 w 1463040"/>
                <a:gd name="connsiteY1" fmla="*/ 0 h 129092"/>
                <a:gd name="connsiteX2" fmla="*/ 1463040 w 1463040"/>
                <a:gd name="connsiteY2" fmla="*/ 129092 h 129092"/>
                <a:gd name="connsiteX0" fmla="*/ 0 w 1463040"/>
                <a:gd name="connsiteY0" fmla="*/ 118184 h 118184"/>
                <a:gd name="connsiteX1" fmla="*/ 676439 w 1463040"/>
                <a:gd name="connsiteY1" fmla="*/ 0 h 118184"/>
                <a:gd name="connsiteX2" fmla="*/ 1463040 w 1463040"/>
                <a:gd name="connsiteY2" fmla="*/ 118184 h 118184"/>
                <a:gd name="connsiteX0" fmla="*/ 0 w 1858064"/>
                <a:gd name="connsiteY0" fmla="*/ 118184 h 172727"/>
                <a:gd name="connsiteX1" fmla="*/ 676439 w 1858064"/>
                <a:gd name="connsiteY1" fmla="*/ 0 h 172727"/>
                <a:gd name="connsiteX2" fmla="*/ 1858064 w 1858064"/>
                <a:gd name="connsiteY2" fmla="*/ 172727 h 172727"/>
                <a:gd name="connsiteX0" fmla="*/ 0 w 1858064"/>
                <a:gd name="connsiteY0" fmla="*/ 118184 h 172727"/>
                <a:gd name="connsiteX1" fmla="*/ 676439 w 1858064"/>
                <a:gd name="connsiteY1" fmla="*/ 0 h 172727"/>
                <a:gd name="connsiteX2" fmla="*/ 1326520 w 1858064"/>
                <a:gd name="connsiteY2" fmla="*/ 94549 h 172727"/>
                <a:gd name="connsiteX3" fmla="*/ 1858064 w 1858064"/>
                <a:gd name="connsiteY3" fmla="*/ 172727 h 172727"/>
                <a:gd name="connsiteX0" fmla="*/ 0 w 3013872"/>
                <a:gd name="connsiteY0" fmla="*/ 118184 h 499984"/>
                <a:gd name="connsiteX1" fmla="*/ 676439 w 3013872"/>
                <a:gd name="connsiteY1" fmla="*/ 0 h 499984"/>
                <a:gd name="connsiteX2" fmla="*/ 1326520 w 3013872"/>
                <a:gd name="connsiteY2" fmla="*/ 94549 h 499984"/>
                <a:gd name="connsiteX3" fmla="*/ 3013872 w 3013872"/>
                <a:gd name="connsiteY3" fmla="*/ 499984 h 499984"/>
                <a:gd name="connsiteX0" fmla="*/ 0 w 3013872"/>
                <a:gd name="connsiteY0" fmla="*/ 187264 h 569064"/>
                <a:gd name="connsiteX1" fmla="*/ 676439 w 3013872"/>
                <a:gd name="connsiteY1" fmla="*/ 69080 h 569064"/>
                <a:gd name="connsiteX2" fmla="*/ 2379914 w 3013872"/>
                <a:gd name="connsiteY2" fmla="*/ 0 h 569064"/>
                <a:gd name="connsiteX3" fmla="*/ 3013872 w 3013872"/>
                <a:gd name="connsiteY3" fmla="*/ 569064 h 569064"/>
                <a:gd name="connsiteX0" fmla="*/ 0 w 3013872"/>
                <a:gd name="connsiteY0" fmla="*/ 187264 h 614509"/>
                <a:gd name="connsiteX1" fmla="*/ 1086093 w 3013872"/>
                <a:gd name="connsiteY1" fmla="*/ 614509 h 614509"/>
                <a:gd name="connsiteX2" fmla="*/ 2379914 w 3013872"/>
                <a:gd name="connsiteY2" fmla="*/ 0 h 614509"/>
                <a:gd name="connsiteX3" fmla="*/ 3013872 w 3013872"/>
                <a:gd name="connsiteY3" fmla="*/ 569064 h 614509"/>
                <a:gd name="connsiteX0" fmla="*/ 0 w 2311609"/>
                <a:gd name="connsiteY0" fmla="*/ 689060 h 689060"/>
                <a:gd name="connsiteX1" fmla="*/ 383830 w 2311609"/>
                <a:gd name="connsiteY1" fmla="*/ 614509 h 689060"/>
                <a:gd name="connsiteX2" fmla="*/ 1677651 w 2311609"/>
                <a:gd name="connsiteY2" fmla="*/ 0 h 689060"/>
                <a:gd name="connsiteX3" fmla="*/ 2311609 w 2311609"/>
                <a:gd name="connsiteY3" fmla="*/ 569064 h 689060"/>
                <a:gd name="connsiteX0" fmla="*/ 0 w 2443284"/>
                <a:gd name="connsiteY0" fmla="*/ 689060 h 689060"/>
                <a:gd name="connsiteX1" fmla="*/ 383830 w 2443284"/>
                <a:gd name="connsiteY1" fmla="*/ 614509 h 689060"/>
                <a:gd name="connsiteX2" fmla="*/ 1677651 w 2443284"/>
                <a:gd name="connsiteY2" fmla="*/ 0 h 689060"/>
                <a:gd name="connsiteX3" fmla="*/ 2443284 w 2443284"/>
                <a:gd name="connsiteY3" fmla="*/ 405434 h 689060"/>
              </a:gdLst>
              <a:ahLst/>
              <a:cxnLst>
                <a:cxn ang="0">
                  <a:pos x="connsiteX0" y="connsiteY0"/>
                </a:cxn>
                <a:cxn ang="0">
                  <a:pos x="connsiteX1" y="connsiteY1"/>
                </a:cxn>
                <a:cxn ang="0">
                  <a:pos x="connsiteX2" y="connsiteY2"/>
                </a:cxn>
                <a:cxn ang="0">
                  <a:pos x="connsiteX3" y="connsiteY3"/>
                </a:cxn>
              </a:cxnLst>
              <a:rect l="l" t="t" r="r" b="b"/>
              <a:pathLst>
                <a:path w="2443284" h="689060">
                  <a:moveTo>
                    <a:pt x="0" y="689060"/>
                  </a:moveTo>
                  <a:lnTo>
                    <a:pt x="383830" y="614509"/>
                  </a:lnTo>
                  <a:lnTo>
                    <a:pt x="1677651" y="0"/>
                  </a:lnTo>
                  <a:lnTo>
                    <a:pt x="2443284" y="405434"/>
                  </a:lnTo>
                </a:path>
              </a:pathLst>
            </a:custGeom>
            <a:noFill/>
            <a:ln w="508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16" name="円/楕円 115">
              <a:extLst>
                <a:ext uri="{FF2B5EF4-FFF2-40B4-BE49-F238E27FC236}">
                  <a16:creationId xmlns:a16="http://schemas.microsoft.com/office/drawing/2014/main" id="{353C4603-9461-BC49-B403-621CEB051F44}"/>
                </a:ext>
              </a:extLst>
            </p:cNvPr>
            <p:cNvSpPr/>
            <p:nvPr/>
          </p:nvSpPr>
          <p:spPr>
            <a:xfrm>
              <a:off x="5040308" y="5380001"/>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17" name="円/楕円 116">
              <a:extLst>
                <a:ext uri="{FF2B5EF4-FFF2-40B4-BE49-F238E27FC236}">
                  <a16:creationId xmlns:a16="http://schemas.microsoft.com/office/drawing/2014/main" id="{D70EA56D-875E-0849-992E-1B286B789CAF}"/>
                </a:ext>
              </a:extLst>
            </p:cNvPr>
            <p:cNvSpPr/>
            <p:nvPr/>
          </p:nvSpPr>
          <p:spPr>
            <a:xfrm>
              <a:off x="6168457" y="4638631"/>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18" name="フリーフォーム 117">
              <a:extLst>
                <a:ext uri="{FF2B5EF4-FFF2-40B4-BE49-F238E27FC236}">
                  <a16:creationId xmlns:a16="http://schemas.microsoft.com/office/drawing/2014/main" id="{A0D50FC1-2727-5640-B39F-5BE34DD5CF24}"/>
                </a:ext>
              </a:extLst>
            </p:cNvPr>
            <p:cNvSpPr/>
            <p:nvPr/>
          </p:nvSpPr>
          <p:spPr>
            <a:xfrm>
              <a:off x="3285390" y="5298420"/>
              <a:ext cx="824330" cy="170337"/>
            </a:xfrm>
            <a:custGeom>
              <a:avLst/>
              <a:gdLst>
                <a:gd name="connsiteX0" fmla="*/ 0 w 1828800"/>
                <a:gd name="connsiteY0" fmla="*/ 0 h 139850"/>
                <a:gd name="connsiteX1" fmla="*/ 365760 w 1828800"/>
                <a:gd name="connsiteY1" fmla="*/ 139850 h 139850"/>
                <a:gd name="connsiteX2" fmla="*/ 1290917 w 1828800"/>
                <a:gd name="connsiteY2" fmla="*/ 10758 h 139850"/>
                <a:gd name="connsiteX3" fmla="*/ 1828800 w 1828800"/>
                <a:gd name="connsiteY3" fmla="*/ 139850 h 139850"/>
                <a:gd name="connsiteX0" fmla="*/ 0 w 1463040"/>
                <a:gd name="connsiteY0" fmla="*/ 129092 h 129092"/>
                <a:gd name="connsiteX1" fmla="*/ 925157 w 1463040"/>
                <a:gd name="connsiteY1" fmla="*/ 0 h 129092"/>
                <a:gd name="connsiteX2" fmla="*/ 1463040 w 1463040"/>
                <a:gd name="connsiteY2" fmla="*/ 129092 h 129092"/>
                <a:gd name="connsiteX0" fmla="*/ 0 w 1463040"/>
                <a:gd name="connsiteY0" fmla="*/ 118184 h 118184"/>
                <a:gd name="connsiteX1" fmla="*/ 676439 w 1463040"/>
                <a:gd name="connsiteY1" fmla="*/ 0 h 118184"/>
                <a:gd name="connsiteX2" fmla="*/ 1463040 w 1463040"/>
                <a:gd name="connsiteY2" fmla="*/ 118184 h 118184"/>
                <a:gd name="connsiteX0" fmla="*/ 0 w 1858064"/>
                <a:gd name="connsiteY0" fmla="*/ 118184 h 172727"/>
                <a:gd name="connsiteX1" fmla="*/ 676439 w 1858064"/>
                <a:gd name="connsiteY1" fmla="*/ 0 h 172727"/>
                <a:gd name="connsiteX2" fmla="*/ 1858064 w 1858064"/>
                <a:gd name="connsiteY2" fmla="*/ 172727 h 172727"/>
                <a:gd name="connsiteX0" fmla="*/ 0 w 1638606"/>
                <a:gd name="connsiteY0" fmla="*/ 129092 h 172727"/>
                <a:gd name="connsiteX1" fmla="*/ 456981 w 1638606"/>
                <a:gd name="connsiteY1" fmla="*/ 0 h 172727"/>
                <a:gd name="connsiteX2" fmla="*/ 1638606 w 1638606"/>
                <a:gd name="connsiteY2" fmla="*/ 172727 h 172727"/>
              </a:gdLst>
              <a:ahLst/>
              <a:cxnLst>
                <a:cxn ang="0">
                  <a:pos x="connsiteX0" y="connsiteY0"/>
                </a:cxn>
                <a:cxn ang="0">
                  <a:pos x="connsiteX1" y="connsiteY1"/>
                </a:cxn>
                <a:cxn ang="0">
                  <a:pos x="connsiteX2" y="connsiteY2"/>
                </a:cxn>
              </a:cxnLst>
              <a:rect l="l" t="t" r="r" b="b"/>
              <a:pathLst>
                <a:path w="1638606" h="172727">
                  <a:moveTo>
                    <a:pt x="0" y="129092"/>
                  </a:moveTo>
                  <a:lnTo>
                    <a:pt x="456981" y="0"/>
                  </a:lnTo>
                  <a:lnTo>
                    <a:pt x="1638606" y="172727"/>
                  </a:lnTo>
                </a:path>
              </a:pathLst>
            </a:custGeom>
            <a:noFill/>
            <a:ln w="508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21" name="テキスト ボックス 120">
              <a:extLst>
                <a:ext uri="{FF2B5EF4-FFF2-40B4-BE49-F238E27FC236}">
                  <a16:creationId xmlns:a16="http://schemas.microsoft.com/office/drawing/2014/main" id="{C388DBBF-647C-3D4C-B622-6DDE215D71B8}"/>
                </a:ext>
              </a:extLst>
            </p:cNvPr>
            <p:cNvSpPr txBox="1"/>
            <p:nvPr/>
          </p:nvSpPr>
          <p:spPr>
            <a:xfrm>
              <a:off x="6113311" y="5915211"/>
              <a:ext cx="248786" cy="369332"/>
            </a:xfrm>
            <a:prstGeom prst="rect">
              <a:avLst/>
            </a:prstGeom>
            <a:noFill/>
          </p:spPr>
          <p:txBody>
            <a:bodyPr wrap="none" rtlCol="0">
              <a:spAutoFit/>
            </a:bodyPr>
            <a:lstStyle/>
            <a:p>
              <a:r>
                <a:rPr kumimoji="1" lang="en-US" altLang="ja-JP" i="1" dirty="0">
                  <a:latin typeface="Times" pitchFamily="2" charset="0"/>
                </a:rPr>
                <a:t>t</a:t>
              </a:r>
              <a:endParaRPr kumimoji="1" lang="ja-JP" altLang="en-US" i="1">
                <a:latin typeface="Times" pitchFamily="2" charset="0"/>
              </a:endParaRPr>
            </a:p>
          </p:txBody>
        </p:sp>
      </p:grpSp>
      <p:sp>
        <p:nvSpPr>
          <p:cNvPr id="122" name="テキスト ボックス 121">
            <a:extLst>
              <a:ext uri="{FF2B5EF4-FFF2-40B4-BE49-F238E27FC236}">
                <a16:creationId xmlns:a16="http://schemas.microsoft.com/office/drawing/2014/main" id="{3C876105-75F1-D942-815F-52C4DCEC8E21}"/>
              </a:ext>
            </a:extLst>
          </p:cNvPr>
          <p:cNvSpPr txBox="1"/>
          <p:nvPr/>
        </p:nvSpPr>
        <p:spPr>
          <a:xfrm>
            <a:off x="5510499" y="4075586"/>
            <a:ext cx="5368777" cy="523220"/>
          </a:xfrm>
          <a:prstGeom prst="rect">
            <a:avLst/>
          </a:prstGeom>
          <a:noFill/>
        </p:spPr>
        <p:txBody>
          <a:bodyPr wrap="none" rtlCol="0">
            <a:spAutoFit/>
          </a:bodyPr>
          <a:lstStyle/>
          <a:p>
            <a:r>
              <a:rPr lang="en-US" altLang="ja-JP" sz="2800" i="1" dirty="0">
                <a:latin typeface="Times" pitchFamily="2" charset="0"/>
              </a:rPr>
              <a:t>D</a:t>
            </a:r>
            <a:r>
              <a:rPr lang="en-US" altLang="ja-JP" sz="2800" i="1" baseline="-25000" dirty="0">
                <a:latin typeface="Times" pitchFamily="2" charset="0"/>
              </a:rPr>
              <a:t>t</a:t>
            </a:r>
            <a:r>
              <a:rPr lang="en-US" altLang="ja-JP" sz="2800" dirty="0">
                <a:latin typeface="Times" pitchFamily="2" charset="0"/>
              </a:rPr>
              <a:t> = max(</a:t>
            </a:r>
            <a:r>
              <a:rPr lang="en-US" altLang="ja-JP" sz="2800" i="1" dirty="0">
                <a:latin typeface="Times" pitchFamily="2" charset="0"/>
              </a:rPr>
              <a:t>D</a:t>
            </a:r>
            <a:r>
              <a:rPr lang="en-US" altLang="ja-JP" sz="2800" i="1" baseline="-25000" dirty="0">
                <a:latin typeface="Times" pitchFamily="2" charset="0"/>
              </a:rPr>
              <a:t>t</a:t>
            </a:r>
            <a:r>
              <a:rPr lang="en-US" altLang="ja-JP" sz="2800" baseline="30000" dirty="0">
                <a:latin typeface="Times" pitchFamily="2" charset="0"/>
              </a:rPr>
              <a:t>1</a:t>
            </a:r>
            <a:r>
              <a:rPr lang="en-US" altLang="ja-JP" sz="2800" dirty="0">
                <a:latin typeface="Times" pitchFamily="2" charset="0"/>
              </a:rPr>
              <a:t>, </a:t>
            </a:r>
            <a:r>
              <a:rPr lang="en-US" altLang="ja-JP" sz="2800" i="1" dirty="0">
                <a:latin typeface="Times" pitchFamily="2" charset="0"/>
              </a:rPr>
              <a:t>D</a:t>
            </a:r>
            <a:r>
              <a:rPr lang="en-US" altLang="ja-JP" sz="2800" i="1" baseline="-25000" dirty="0">
                <a:latin typeface="Times" pitchFamily="2" charset="0"/>
              </a:rPr>
              <a:t>t</a:t>
            </a:r>
            <a:r>
              <a:rPr lang="en-US" altLang="ja-JP" sz="2800" baseline="30000" dirty="0">
                <a:latin typeface="Times" pitchFamily="2" charset="0"/>
              </a:rPr>
              <a:t>2</a:t>
            </a:r>
            <a:r>
              <a:rPr lang="en-US" altLang="ja-JP" sz="2800" dirty="0">
                <a:latin typeface="Times" pitchFamily="2" charset="0"/>
              </a:rPr>
              <a:t>, … , </a:t>
            </a:r>
            <a:r>
              <a:rPr lang="en-US" altLang="ja-JP" sz="2800" i="1" dirty="0" err="1">
                <a:latin typeface="Times" pitchFamily="2" charset="0"/>
              </a:rPr>
              <a:t>D</a:t>
            </a:r>
            <a:r>
              <a:rPr lang="en-US" altLang="ja-JP" sz="2800" i="1" baseline="-25000" dirty="0" err="1">
                <a:latin typeface="Times" pitchFamily="2" charset="0"/>
              </a:rPr>
              <a:t>t</a:t>
            </a:r>
            <a:r>
              <a:rPr lang="en-US" altLang="ja-JP" sz="2800" i="1" baseline="30000" dirty="0" err="1">
                <a:latin typeface="Times" pitchFamily="2" charset="0"/>
              </a:rPr>
              <a:t>m</a:t>
            </a:r>
            <a:r>
              <a:rPr lang="en-US" altLang="ja-JP" sz="2800" dirty="0">
                <a:latin typeface="Times" pitchFamily="2" charset="0"/>
              </a:rPr>
              <a:t>, …, </a:t>
            </a:r>
            <a:r>
              <a:rPr lang="en-US" altLang="ja-JP" sz="2800" i="1" dirty="0" err="1">
                <a:latin typeface="Times" pitchFamily="2" charset="0"/>
              </a:rPr>
              <a:t>D</a:t>
            </a:r>
            <a:r>
              <a:rPr lang="en-US" altLang="ja-JP" sz="2800" i="1" baseline="-25000" dirty="0" err="1">
                <a:latin typeface="Times" pitchFamily="2" charset="0"/>
              </a:rPr>
              <a:t>t</a:t>
            </a:r>
            <a:r>
              <a:rPr lang="en-US" altLang="ja-JP" sz="2800" i="1" baseline="30000" dirty="0" err="1">
                <a:latin typeface="Times" pitchFamily="2" charset="0"/>
              </a:rPr>
              <a:t>M</a:t>
            </a:r>
            <a:r>
              <a:rPr lang="en-US" altLang="ja-JP" sz="2800" dirty="0">
                <a:latin typeface="Times" pitchFamily="2" charset="0"/>
              </a:rPr>
              <a:t>)</a:t>
            </a:r>
            <a:endParaRPr kumimoji="1" lang="ja-JP" altLang="en-US" sz="2800" dirty="0">
              <a:latin typeface="Times" pitchFamily="2" charset="0"/>
            </a:endParaRPr>
          </a:p>
        </p:txBody>
      </p:sp>
      <p:grpSp>
        <p:nvGrpSpPr>
          <p:cNvPr id="125" name="グループ化 124">
            <a:extLst>
              <a:ext uri="{FF2B5EF4-FFF2-40B4-BE49-F238E27FC236}">
                <a16:creationId xmlns:a16="http://schemas.microsoft.com/office/drawing/2014/main" id="{11A3D0F4-0139-8F49-9591-EB94B5F352A5}"/>
              </a:ext>
            </a:extLst>
          </p:cNvPr>
          <p:cNvGrpSpPr/>
          <p:nvPr/>
        </p:nvGrpSpPr>
        <p:grpSpPr>
          <a:xfrm>
            <a:off x="8020350" y="1913961"/>
            <a:ext cx="3296797" cy="1824228"/>
            <a:chOff x="4115308" y="4612113"/>
            <a:chExt cx="3296797" cy="1824228"/>
          </a:xfrm>
        </p:grpSpPr>
        <p:sp>
          <p:nvSpPr>
            <p:cNvPr id="126" name="フリーフォーム 125">
              <a:extLst>
                <a:ext uri="{FF2B5EF4-FFF2-40B4-BE49-F238E27FC236}">
                  <a16:creationId xmlns:a16="http://schemas.microsoft.com/office/drawing/2014/main" id="{BB2868CE-2E71-0D40-B92F-CE2CED3285A0}"/>
                </a:ext>
              </a:extLst>
            </p:cNvPr>
            <p:cNvSpPr/>
            <p:nvPr/>
          </p:nvSpPr>
          <p:spPr>
            <a:xfrm>
              <a:off x="4115308" y="4612113"/>
              <a:ext cx="3296797" cy="1824228"/>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508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27" name="フリーフォーム 126">
              <a:extLst>
                <a:ext uri="{FF2B5EF4-FFF2-40B4-BE49-F238E27FC236}">
                  <a16:creationId xmlns:a16="http://schemas.microsoft.com/office/drawing/2014/main" id="{1F8ED3F4-71A8-5A4E-BB9F-7E478EE66DFD}"/>
                </a:ext>
              </a:extLst>
            </p:cNvPr>
            <p:cNvSpPr/>
            <p:nvPr/>
          </p:nvSpPr>
          <p:spPr>
            <a:xfrm>
              <a:off x="6062172" y="5165183"/>
              <a:ext cx="746312" cy="820270"/>
            </a:xfrm>
            <a:custGeom>
              <a:avLst/>
              <a:gdLst>
                <a:gd name="connsiteX0" fmla="*/ 0 w 746312"/>
                <a:gd name="connsiteY0" fmla="*/ 0 h 820270"/>
                <a:gd name="connsiteX1" fmla="*/ 228600 w 746312"/>
                <a:gd name="connsiteY1" fmla="*/ 94129 h 820270"/>
                <a:gd name="connsiteX2" fmla="*/ 443753 w 746312"/>
                <a:gd name="connsiteY2" fmla="*/ 114300 h 820270"/>
                <a:gd name="connsiteX3" fmla="*/ 510988 w 746312"/>
                <a:gd name="connsiteY3" fmla="*/ 342900 h 820270"/>
                <a:gd name="connsiteX4" fmla="*/ 746312 w 746312"/>
                <a:gd name="connsiteY4" fmla="*/ 578223 h 820270"/>
                <a:gd name="connsiteX5" fmla="*/ 423582 w 746312"/>
                <a:gd name="connsiteY5" fmla="*/ 551329 h 820270"/>
                <a:gd name="connsiteX6" fmla="*/ 141194 w 746312"/>
                <a:gd name="connsiteY6" fmla="*/ 820270 h 820270"/>
                <a:gd name="connsiteX7" fmla="*/ 181535 w 746312"/>
                <a:gd name="connsiteY7" fmla="*/ 430306 h 820270"/>
                <a:gd name="connsiteX8" fmla="*/ 0 w 746312"/>
                <a:gd name="connsiteY8" fmla="*/ 0 h 82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312" h="820270">
                  <a:moveTo>
                    <a:pt x="0" y="0"/>
                  </a:moveTo>
                  <a:lnTo>
                    <a:pt x="228600" y="94129"/>
                  </a:lnTo>
                  <a:lnTo>
                    <a:pt x="443753" y="114300"/>
                  </a:lnTo>
                  <a:lnTo>
                    <a:pt x="510988" y="342900"/>
                  </a:lnTo>
                  <a:lnTo>
                    <a:pt x="746312" y="578223"/>
                  </a:lnTo>
                  <a:lnTo>
                    <a:pt x="423582" y="551329"/>
                  </a:lnTo>
                  <a:lnTo>
                    <a:pt x="141194" y="820270"/>
                  </a:lnTo>
                  <a:lnTo>
                    <a:pt x="181535" y="430306"/>
                  </a:lnTo>
                  <a:lnTo>
                    <a:pt x="0" y="0"/>
                  </a:lnTo>
                  <a:close/>
                </a:path>
              </a:pathLst>
            </a:custGeom>
            <a:solidFill>
              <a:schemeClr val="accent4">
                <a:lumMod val="20000"/>
                <a:lumOff val="8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28" name="フリーフォーム 127">
              <a:extLst>
                <a:ext uri="{FF2B5EF4-FFF2-40B4-BE49-F238E27FC236}">
                  <a16:creationId xmlns:a16="http://schemas.microsoft.com/office/drawing/2014/main" id="{4549ACC5-AD32-A94E-AF3A-00F565E2FD33}"/>
                </a:ext>
              </a:extLst>
            </p:cNvPr>
            <p:cNvSpPr/>
            <p:nvPr/>
          </p:nvSpPr>
          <p:spPr>
            <a:xfrm>
              <a:off x="4397886" y="5483933"/>
              <a:ext cx="300615" cy="522443"/>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850900"/>
                <a:gd name="connsiteY0" fmla="*/ 0 h 838200"/>
                <a:gd name="connsiteX1" fmla="*/ 114300 w 850900"/>
                <a:gd name="connsiteY1" fmla="*/ 457200 h 838200"/>
                <a:gd name="connsiteX2" fmla="*/ 850900 w 850900"/>
                <a:gd name="connsiteY2" fmla="*/ 838200 h 838200"/>
                <a:gd name="connsiteX0" fmla="*/ 0 w 850900"/>
                <a:gd name="connsiteY0" fmla="*/ 0 h 838200"/>
                <a:gd name="connsiteX1" fmla="*/ 495300 w 850900"/>
                <a:gd name="connsiteY1" fmla="*/ 330200 h 838200"/>
                <a:gd name="connsiteX2" fmla="*/ 850900 w 850900"/>
                <a:gd name="connsiteY2" fmla="*/ 838200 h 838200"/>
                <a:gd name="connsiteX0" fmla="*/ 0 w 513621"/>
                <a:gd name="connsiteY0" fmla="*/ 0 h 1332875"/>
                <a:gd name="connsiteX1" fmla="*/ 495300 w 513621"/>
                <a:gd name="connsiteY1" fmla="*/ 330200 h 1332875"/>
                <a:gd name="connsiteX2" fmla="*/ 513621 w 513621"/>
                <a:gd name="connsiteY2" fmla="*/ 1332875 h 1332875"/>
                <a:gd name="connsiteX0" fmla="*/ 0 w 798435"/>
                <a:gd name="connsiteY0" fmla="*/ 0 h 778239"/>
                <a:gd name="connsiteX1" fmla="*/ 495300 w 798435"/>
                <a:gd name="connsiteY1" fmla="*/ 330200 h 778239"/>
                <a:gd name="connsiteX2" fmla="*/ 798435 w 798435"/>
                <a:gd name="connsiteY2" fmla="*/ 778239 h 778239"/>
                <a:gd name="connsiteX0" fmla="*/ 0 w 521117"/>
                <a:gd name="connsiteY0" fmla="*/ 0 h 905655"/>
                <a:gd name="connsiteX1" fmla="*/ 495300 w 521117"/>
                <a:gd name="connsiteY1" fmla="*/ 330200 h 905655"/>
                <a:gd name="connsiteX2" fmla="*/ 521117 w 521117"/>
                <a:gd name="connsiteY2" fmla="*/ 905655 h 905655"/>
              </a:gdLst>
              <a:ahLst/>
              <a:cxnLst>
                <a:cxn ang="0">
                  <a:pos x="connsiteX0" y="connsiteY0"/>
                </a:cxn>
                <a:cxn ang="0">
                  <a:pos x="connsiteX1" y="connsiteY1"/>
                </a:cxn>
                <a:cxn ang="0">
                  <a:pos x="connsiteX2" y="connsiteY2"/>
                </a:cxn>
              </a:cxnLst>
              <a:rect l="l" t="t" r="r" b="b"/>
              <a:pathLst>
                <a:path w="521117" h="905655">
                  <a:moveTo>
                    <a:pt x="0" y="0"/>
                  </a:moveTo>
                  <a:lnTo>
                    <a:pt x="495300" y="330200"/>
                  </a:lnTo>
                  <a:lnTo>
                    <a:pt x="521117" y="905655"/>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29" name="フリーフォーム 128">
              <a:extLst>
                <a:ext uri="{FF2B5EF4-FFF2-40B4-BE49-F238E27FC236}">
                  <a16:creationId xmlns:a16="http://schemas.microsoft.com/office/drawing/2014/main" id="{3707EDCB-CDFB-BE4D-9864-8C8D6EE8457C}"/>
                </a:ext>
              </a:extLst>
            </p:cNvPr>
            <p:cNvSpPr/>
            <p:nvPr/>
          </p:nvSpPr>
          <p:spPr>
            <a:xfrm>
              <a:off x="4889783" y="5461954"/>
              <a:ext cx="296051" cy="364629"/>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485987"/>
                <a:gd name="connsiteY0" fmla="*/ 0 h 704045"/>
                <a:gd name="connsiteX1" fmla="*/ 209127 w 485987"/>
                <a:gd name="connsiteY1" fmla="*/ 383862 h 704045"/>
                <a:gd name="connsiteX2" fmla="*/ 485987 w 485987"/>
                <a:gd name="connsiteY2" fmla="*/ 704045 h 704045"/>
                <a:gd name="connsiteX0" fmla="*/ 0 w 437019"/>
                <a:gd name="connsiteY0" fmla="*/ 0 h 1128203"/>
                <a:gd name="connsiteX1" fmla="*/ 209127 w 437019"/>
                <a:gd name="connsiteY1" fmla="*/ 383862 h 1128203"/>
                <a:gd name="connsiteX2" fmla="*/ 437019 w 437019"/>
                <a:gd name="connsiteY2" fmla="*/ 1128203 h 1128203"/>
                <a:gd name="connsiteX0" fmla="*/ 0 w 478992"/>
                <a:gd name="connsiteY0" fmla="*/ 0 h 730013"/>
                <a:gd name="connsiteX1" fmla="*/ 209127 w 478992"/>
                <a:gd name="connsiteY1" fmla="*/ 383862 h 730013"/>
                <a:gd name="connsiteX2" fmla="*/ 478992 w 478992"/>
                <a:gd name="connsiteY2" fmla="*/ 730013 h 730013"/>
              </a:gdLst>
              <a:ahLst/>
              <a:cxnLst>
                <a:cxn ang="0">
                  <a:pos x="connsiteX0" y="connsiteY0"/>
                </a:cxn>
                <a:cxn ang="0">
                  <a:pos x="connsiteX1" y="connsiteY1"/>
                </a:cxn>
                <a:cxn ang="0">
                  <a:pos x="connsiteX2" y="connsiteY2"/>
                </a:cxn>
              </a:cxnLst>
              <a:rect l="l" t="t" r="r" b="b"/>
              <a:pathLst>
                <a:path w="478992" h="730013">
                  <a:moveTo>
                    <a:pt x="0" y="0"/>
                  </a:moveTo>
                  <a:lnTo>
                    <a:pt x="209127" y="383862"/>
                  </a:lnTo>
                  <a:lnTo>
                    <a:pt x="478992" y="730013"/>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30" name="フリーフォーム 129">
              <a:extLst>
                <a:ext uri="{FF2B5EF4-FFF2-40B4-BE49-F238E27FC236}">
                  <a16:creationId xmlns:a16="http://schemas.microsoft.com/office/drawing/2014/main" id="{26F83517-61AB-DF4F-B076-8FD91D5EE1B8}"/>
                </a:ext>
              </a:extLst>
            </p:cNvPr>
            <p:cNvSpPr/>
            <p:nvPr/>
          </p:nvSpPr>
          <p:spPr>
            <a:xfrm>
              <a:off x="6053731" y="4705209"/>
              <a:ext cx="202225" cy="1681547"/>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284480"/>
                <a:gd name="connsiteY0" fmla="*/ 0 h 938727"/>
                <a:gd name="connsiteX1" fmla="*/ 209127 w 284480"/>
                <a:gd name="connsiteY1" fmla="*/ 383862 h 938727"/>
                <a:gd name="connsiteX2" fmla="*/ 241747 w 284480"/>
                <a:gd name="connsiteY2" fmla="*/ 620119 h 938727"/>
                <a:gd name="connsiteX3" fmla="*/ 284480 w 284480"/>
                <a:gd name="connsiteY3" fmla="*/ 938727 h 938727"/>
                <a:gd name="connsiteX0" fmla="*/ 0 w 388650"/>
                <a:gd name="connsiteY0" fmla="*/ 0 h 938727"/>
                <a:gd name="connsiteX1" fmla="*/ 209127 w 388650"/>
                <a:gd name="connsiteY1" fmla="*/ 383862 h 938727"/>
                <a:gd name="connsiteX2" fmla="*/ 388650 w 388650"/>
                <a:gd name="connsiteY2" fmla="*/ 624946 h 938727"/>
                <a:gd name="connsiteX3" fmla="*/ 284480 w 388650"/>
                <a:gd name="connsiteY3" fmla="*/ 938727 h 938727"/>
                <a:gd name="connsiteX0" fmla="*/ 42707 w 431357"/>
                <a:gd name="connsiteY0" fmla="*/ 0 h 938727"/>
                <a:gd name="connsiteX1" fmla="*/ 0 w 431357"/>
                <a:gd name="connsiteY1" fmla="*/ 253522 h 938727"/>
                <a:gd name="connsiteX2" fmla="*/ 431357 w 431357"/>
                <a:gd name="connsiteY2" fmla="*/ 624946 h 938727"/>
                <a:gd name="connsiteX3" fmla="*/ 327187 w 43135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327187 w 32718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298445 w 327187"/>
                <a:gd name="connsiteY3" fmla="*/ 704598 h 938727"/>
                <a:gd name="connsiteX4" fmla="*/ 327187 w 327187"/>
                <a:gd name="connsiteY4" fmla="*/ 938727 h 938727"/>
                <a:gd name="connsiteX0" fmla="*/ 42707 w 327187"/>
                <a:gd name="connsiteY0" fmla="*/ 0 h 938727"/>
                <a:gd name="connsiteX1" fmla="*/ 0 w 327187"/>
                <a:gd name="connsiteY1" fmla="*/ 253522 h 938727"/>
                <a:gd name="connsiteX2" fmla="*/ 298445 w 327187"/>
                <a:gd name="connsiteY2" fmla="*/ 489779 h 938727"/>
                <a:gd name="connsiteX3" fmla="*/ 235486 w 327187"/>
                <a:gd name="connsiteY3" fmla="*/ 714253 h 938727"/>
                <a:gd name="connsiteX4" fmla="*/ 327187 w 327187"/>
                <a:gd name="connsiteY4" fmla="*/ 938727 h 938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187" h="938727">
                  <a:moveTo>
                    <a:pt x="42707" y="0"/>
                  </a:moveTo>
                  <a:lnTo>
                    <a:pt x="0" y="253522"/>
                  </a:lnTo>
                  <a:lnTo>
                    <a:pt x="298445" y="489779"/>
                  </a:lnTo>
                  <a:lnTo>
                    <a:pt x="235486" y="714253"/>
                  </a:lnTo>
                  <a:lnTo>
                    <a:pt x="327187" y="938727"/>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31" name="フリーフォーム 130">
              <a:extLst>
                <a:ext uri="{FF2B5EF4-FFF2-40B4-BE49-F238E27FC236}">
                  <a16:creationId xmlns:a16="http://schemas.microsoft.com/office/drawing/2014/main" id="{E3DC8EB8-1E66-0141-9A85-00036F425FBA}"/>
                </a:ext>
              </a:extLst>
            </p:cNvPr>
            <p:cNvSpPr/>
            <p:nvPr/>
          </p:nvSpPr>
          <p:spPr>
            <a:xfrm>
              <a:off x="5466828" y="5597429"/>
              <a:ext cx="68723" cy="170065"/>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485987"/>
                <a:gd name="connsiteY0" fmla="*/ 0 h 704045"/>
                <a:gd name="connsiteX1" fmla="*/ 209127 w 485987"/>
                <a:gd name="connsiteY1" fmla="*/ 383862 h 704045"/>
                <a:gd name="connsiteX2" fmla="*/ 485987 w 485987"/>
                <a:gd name="connsiteY2" fmla="*/ 704045 h 704045"/>
                <a:gd name="connsiteX0" fmla="*/ 0 w 437019"/>
                <a:gd name="connsiteY0" fmla="*/ 0 h 1128203"/>
                <a:gd name="connsiteX1" fmla="*/ 209127 w 437019"/>
                <a:gd name="connsiteY1" fmla="*/ 383862 h 1128203"/>
                <a:gd name="connsiteX2" fmla="*/ 437019 w 437019"/>
                <a:gd name="connsiteY2" fmla="*/ 1128203 h 1128203"/>
                <a:gd name="connsiteX0" fmla="*/ 0 w 478992"/>
                <a:gd name="connsiteY0" fmla="*/ 0 h 730013"/>
                <a:gd name="connsiteX1" fmla="*/ 209127 w 478992"/>
                <a:gd name="connsiteY1" fmla="*/ 383862 h 730013"/>
                <a:gd name="connsiteX2" fmla="*/ 478992 w 478992"/>
                <a:gd name="connsiteY2" fmla="*/ 730013 h 730013"/>
                <a:gd name="connsiteX0" fmla="*/ 0 w 478992"/>
                <a:gd name="connsiteY0" fmla="*/ 0 h 730013"/>
                <a:gd name="connsiteX1" fmla="*/ 111190 w 478992"/>
                <a:gd name="connsiteY1" fmla="*/ 158799 h 730013"/>
                <a:gd name="connsiteX2" fmla="*/ 478992 w 478992"/>
                <a:gd name="connsiteY2" fmla="*/ 730013 h 730013"/>
                <a:gd name="connsiteX0" fmla="*/ 0 w 111190"/>
                <a:gd name="connsiteY0" fmla="*/ 0 h 340481"/>
                <a:gd name="connsiteX1" fmla="*/ 111190 w 111190"/>
                <a:gd name="connsiteY1" fmla="*/ 158799 h 340481"/>
                <a:gd name="connsiteX2" fmla="*/ 108234 w 111190"/>
                <a:gd name="connsiteY2" fmla="*/ 340481 h 340481"/>
              </a:gdLst>
              <a:ahLst/>
              <a:cxnLst>
                <a:cxn ang="0">
                  <a:pos x="connsiteX0" y="connsiteY0"/>
                </a:cxn>
                <a:cxn ang="0">
                  <a:pos x="connsiteX1" y="connsiteY1"/>
                </a:cxn>
                <a:cxn ang="0">
                  <a:pos x="connsiteX2" y="connsiteY2"/>
                </a:cxn>
              </a:cxnLst>
              <a:rect l="l" t="t" r="r" b="b"/>
              <a:pathLst>
                <a:path w="111190" h="340481">
                  <a:moveTo>
                    <a:pt x="0" y="0"/>
                  </a:moveTo>
                  <a:lnTo>
                    <a:pt x="111190" y="158799"/>
                  </a:lnTo>
                  <a:cubicBezTo>
                    <a:pt x="110205" y="219360"/>
                    <a:pt x="109219" y="279920"/>
                    <a:pt x="108234" y="340481"/>
                  </a:cubicBez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32" name="テキスト ボックス 131">
              <a:extLst>
                <a:ext uri="{FF2B5EF4-FFF2-40B4-BE49-F238E27FC236}">
                  <a16:creationId xmlns:a16="http://schemas.microsoft.com/office/drawing/2014/main" id="{85EE8B50-609C-014D-91E6-129DF57FE2F1}"/>
                </a:ext>
              </a:extLst>
            </p:cNvPr>
            <p:cNvSpPr txBox="1"/>
            <p:nvPr/>
          </p:nvSpPr>
          <p:spPr>
            <a:xfrm>
              <a:off x="5627736" y="5530336"/>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a:p>
          </p:txBody>
        </p:sp>
        <p:sp>
          <p:nvSpPr>
            <p:cNvPr id="133" name="フリーフォーム 132">
              <a:extLst>
                <a:ext uri="{FF2B5EF4-FFF2-40B4-BE49-F238E27FC236}">
                  <a16:creationId xmlns:a16="http://schemas.microsoft.com/office/drawing/2014/main" id="{759C6396-3F80-6B41-8401-823CF4AD41FA}"/>
                </a:ext>
              </a:extLst>
            </p:cNvPr>
            <p:cNvSpPr/>
            <p:nvPr/>
          </p:nvSpPr>
          <p:spPr>
            <a:xfrm>
              <a:off x="6466347" y="4673622"/>
              <a:ext cx="348306" cy="1655605"/>
            </a:xfrm>
            <a:custGeom>
              <a:avLst/>
              <a:gdLst>
                <a:gd name="connsiteX0" fmla="*/ 0 w 177800"/>
                <a:gd name="connsiteY0" fmla="*/ 0 h 1041400"/>
                <a:gd name="connsiteX1" fmla="*/ 114300 w 177800"/>
                <a:gd name="connsiteY1" fmla="*/ 457200 h 1041400"/>
                <a:gd name="connsiteX2" fmla="*/ 177800 w 177800"/>
                <a:gd name="connsiteY2" fmla="*/ 1041400 h 1041400"/>
                <a:gd name="connsiteX0" fmla="*/ 0 w 284480"/>
                <a:gd name="connsiteY0" fmla="*/ 0 h 1012065"/>
                <a:gd name="connsiteX1" fmla="*/ 114300 w 284480"/>
                <a:gd name="connsiteY1" fmla="*/ 457200 h 1012065"/>
                <a:gd name="connsiteX2" fmla="*/ 284480 w 284480"/>
                <a:gd name="connsiteY2" fmla="*/ 1012065 h 1012065"/>
                <a:gd name="connsiteX0" fmla="*/ 0 w 379307"/>
                <a:gd name="connsiteY0" fmla="*/ 0 h 938727"/>
                <a:gd name="connsiteX1" fmla="*/ 209127 w 379307"/>
                <a:gd name="connsiteY1" fmla="*/ 383862 h 938727"/>
                <a:gd name="connsiteX2" fmla="*/ 379307 w 379307"/>
                <a:gd name="connsiteY2" fmla="*/ 938727 h 938727"/>
                <a:gd name="connsiteX0" fmla="*/ 0 w 284480"/>
                <a:gd name="connsiteY0" fmla="*/ 0 h 938727"/>
                <a:gd name="connsiteX1" fmla="*/ 209127 w 284480"/>
                <a:gd name="connsiteY1" fmla="*/ 383862 h 938727"/>
                <a:gd name="connsiteX2" fmla="*/ 284480 w 284480"/>
                <a:gd name="connsiteY2" fmla="*/ 938727 h 938727"/>
                <a:gd name="connsiteX0" fmla="*/ 0 w 284480"/>
                <a:gd name="connsiteY0" fmla="*/ 0 h 938727"/>
                <a:gd name="connsiteX1" fmla="*/ 209127 w 284480"/>
                <a:gd name="connsiteY1" fmla="*/ 383862 h 938727"/>
                <a:gd name="connsiteX2" fmla="*/ 241747 w 284480"/>
                <a:gd name="connsiteY2" fmla="*/ 620119 h 938727"/>
                <a:gd name="connsiteX3" fmla="*/ 284480 w 284480"/>
                <a:gd name="connsiteY3" fmla="*/ 938727 h 938727"/>
                <a:gd name="connsiteX0" fmla="*/ 0 w 388650"/>
                <a:gd name="connsiteY0" fmla="*/ 0 h 938727"/>
                <a:gd name="connsiteX1" fmla="*/ 209127 w 388650"/>
                <a:gd name="connsiteY1" fmla="*/ 383862 h 938727"/>
                <a:gd name="connsiteX2" fmla="*/ 388650 w 388650"/>
                <a:gd name="connsiteY2" fmla="*/ 624946 h 938727"/>
                <a:gd name="connsiteX3" fmla="*/ 284480 w 388650"/>
                <a:gd name="connsiteY3" fmla="*/ 938727 h 938727"/>
                <a:gd name="connsiteX0" fmla="*/ 42707 w 431357"/>
                <a:gd name="connsiteY0" fmla="*/ 0 h 938727"/>
                <a:gd name="connsiteX1" fmla="*/ 0 w 431357"/>
                <a:gd name="connsiteY1" fmla="*/ 253522 h 938727"/>
                <a:gd name="connsiteX2" fmla="*/ 431357 w 431357"/>
                <a:gd name="connsiteY2" fmla="*/ 624946 h 938727"/>
                <a:gd name="connsiteX3" fmla="*/ 327187 w 43135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327187 w 327187"/>
                <a:gd name="connsiteY3" fmla="*/ 938727 h 938727"/>
                <a:gd name="connsiteX0" fmla="*/ 42707 w 327187"/>
                <a:gd name="connsiteY0" fmla="*/ 0 h 938727"/>
                <a:gd name="connsiteX1" fmla="*/ 0 w 327187"/>
                <a:gd name="connsiteY1" fmla="*/ 253522 h 938727"/>
                <a:gd name="connsiteX2" fmla="*/ 298445 w 327187"/>
                <a:gd name="connsiteY2" fmla="*/ 489779 h 938727"/>
                <a:gd name="connsiteX3" fmla="*/ 298445 w 327187"/>
                <a:gd name="connsiteY3" fmla="*/ 704598 h 938727"/>
                <a:gd name="connsiteX4" fmla="*/ 327187 w 327187"/>
                <a:gd name="connsiteY4" fmla="*/ 938727 h 938727"/>
                <a:gd name="connsiteX0" fmla="*/ 42707 w 327187"/>
                <a:gd name="connsiteY0" fmla="*/ 0 h 938727"/>
                <a:gd name="connsiteX1" fmla="*/ 0 w 327187"/>
                <a:gd name="connsiteY1" fmla="*/ 253522 h 938727"/>
                <a:gd name="connsiteX2" fmla="*/ 298445 w 327187"/>
                <a:gd name="connsiteY2" fmla="*/ 489779 h 938727"/>
                <a:gd name="connsiteX3" fmla="*/ 235486 w 327187"/>
                <a:gd name="connsiteY3" fmla="*/ 714253 h 938727"/>
                <a:gd name="connsiteX4" fmla="*/ 327187 w 327187"/>
                <a:gd name="connsiteY4" fmla="*/ 938727 h 938727"/>
                <a:gd name="connsiteX0" fmla="*/ 42707 w 327187"/>
                <a:gd name="connsiteY0" fmla="*/ 0 h 938727"/>
                <a:gd name="connsiteX1" fmla="*/ 0 w 327187"/>
                <a:gd name="connsiteY1" fmla="*/ 253522 h 938727"/>
                <a:gd name="connsiteX2" fmla="*/ 100286 w 327187"/>
                <a:gd name="connsiteY2" fmla="*/ 336040 h 938727"/>
                <a:gd name="connsiteX3" fmla="*/ 298445 w 327187"/>
                <a:gd name="connsiteY3" fmla="*/ 489779 h 938727"/>
                <a:gd name="connsiteX4" fmla="*/ 235486 w 327187"/>
                <a:gd name="connsiteY4" fmla="*/ 714253 h 938727"/>
                <a:gd name="connsiteX5" fmla="*/ 327187 w 327187"/>
                <a:gd name="connsiteY5" fmla="*/ 938727 h 938727"/>
                <a:gd name="connsiteX0" fmla="*/ 0 w 284480"/>
                <a:gd name="connsiteY0" fmla="*/ 0 h 938727"/>
                <a:gd name="connsiteX1" fmla="*/ 167155 w 284480"/>
                <a:gd name="connsiteY1" fmla="*/ 190766 h 938727"/>
                <a:gd name="connsiteX2" fmla="*/ 57579 w 284480"/>
                <a:gd name="connsiteY2" fmla="*/ 336040 h 938727"/>
                <a:gd name="connsiteX3" fmla="*/ 255738 w 284480"/>
                <a:gd name="connsiteY3" fmla="*/ 489779 h 938727"/>
                <a:gd name="connsiteX4" fmla="*/ 192779 w 284480"/>
                <a:gd name="connsiteY4" fmla="*/ 714253 h 938727"/>
                <a:gd name="connsiteX5" fmla="*/ 284480 w 284480"/>
                <a:gd name="connsiteY5" fmla="*/ 938727 h 938727"/>
                <a:gd name="connsiteX0" fmla="*/ 0 w 563536"/>
                <a:gd name="connsiteY0" fmla="*/ 0 h 938727"/>
                <a:gd name="connsiteX1" fmla="*/ 167155 w 563536"/>
                <a:gd name="connsiteY1" fmla="*/ 190766 h 938727"/>
                <a:gd name="connsiteX2" fmla="*/ 57579 w 563536"/>
                <a:gd name="connsiteY2" fmla="*/ 336040 h 938727"/>
                <a:gd name="connsiteX3" fmla="*/ 255738 w 563536"/>
                <a:gd name="connsiteY3" fmla="*/ 489779 h 938727"/>
                <a:gd name="connsiteX4" fmla="*/ 563536 w 563536"/>
                <a:gd name="connsiteY4" fmla="*/ 595982 h 938727"/>
                <a:gd name="connsiteX5" fmla="*/ 284480 w 563536"/>
                <a:gd name="connsiteY5" fmla="*/ 938727 h 938727"/>
                <a:gd name="connsiteX0" fmla="*/ 0 w 563536"/>
                <a:gd name="connsiteY0" fmla="*/ 0 h 938727"/>
                <a:gd name="connsiteX1" fmla="*/ 167155 w 563536"/>
                <a:gd name="connsiteY1" fmla="*/ 190766 h 938727"/>
                <a:gd name="connsiteX2" fmla="*/ 57579 w 563536"/>
                <a:gd name="connsiteY2" fmla="*/ 336040 h 938727"/>
                <a:gd name="connsiteX3" fmla="*/ 199774 w 563536"/>
                <a:gd name="connsiteY3" fmla="*/ 470469 h 938727"/>
                <a:gd name="connsiteX4" fmla="*/ 563536 w 563536"/>
                <a:gd name="connsiteY4" fmla="*/ 595982 h 938727"/>
                <a:gd name="connsiteX5" fmla="*/ 284480 w 563536"/>
                <a:gd name="connsiteY5" fmla="*/ 938727 h 938727"/>
                <a:gd name="connsiteX0" fmla="*/ 0 w 563536"/>
                <a:gd name="connsiteY0" fmla="*/ 0 h 938727"/>
                <a:gd name="connsiteX1" fmla="*/ 167155 w 563536"/>
                <a:gd name="connsiteY1" fmla="*/ 190766 h 938727"/>
                <a:gd name="connsiteX2" fmla="*/ 57579 w 563536"/>
                <a:gd name="connsiteY2" fmla="*/ 336040 h 938727"/>
                <a:gd name="connsiteX3" fmla="*/ 199774 w 563536"/>
                <a:gd name="connsiteY3" fmla="*/ 470469 h 938727"/>
                <a:gd name="connsiteX4" fmla="*/ 563536 w 563536"/>
                <a:gd name="connsiteY4" fmla="*/ 595982 h 938727"/>
                <a:gd name="connsiteX5" fmla="*/ 414344 w 563536"/>
                <a:gd name="connsiteY5" fmla="*/ 770506 h 938727"/>
                <a:gd name="connsiteX6" fmla="*/ 284480 w 563536"/>
                <a:gd name="connsiteY6" fmla="*/ 938727 h 938727"/>
                <a:gd name="connsiteX0" fmla="*/ 0 w 563536"/>
                <a:gd name="connsiteY0" fmla="*/ 0 h 924245"/>
                <a:gd name="connsiteX1" fmla="*/ 167155 w 563536"/>
                <a:gd name="connsiteY1" fmla="*/ 190766 h 924245"/>
                <a:gd name="connsiteX2" fmla="*/ 57579 w 563536"/>
                <a:gd name="connsiteY2" fmla="*/ 336040 h 924245"/>
                <a:gd name="connsiteX3" fmla="*/ 199774 w 563536"/>
                <a:gd name="connsiteY3" fmla="*/ 470469 h 924245"/>
                <a:gd name="connsiteX4" fmla="*/ 563536 w 563536"/>
                <a:gd name="connsiteY4" fmla="*/ 595982 h 924245"/>
                <a:gd name="connsiteX5" fmla="*/ 414344 w 563536"/>
                <a:gd name="connsiteY5" fmla="*/ 770506 h 924245"/>
                <a:gd name="connsiteX6" fmla="*/ 536314 w 563536"/>
                <a:gd name="connsiteY6" fmla="*/ 924245 h 92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3536" h="924245">
                  <a:moveTo>
                    <a:pt x="0" y="0"/>
                  </a:moveTo>
                  <a:lnTo>
                    <a:pt x="167155" y="190766"/>
                  </a:lnTo>
                  <a:lnTo>
                    <a:pt x="57579" y="336040"/>
                  </a:lnTo>
                  <a:lnTo>
                    <a:pt x="199774" y="470469"/>
                  </a:lnTo>
                  <a:lnTo>
                    <a:pt x="563536" y="595982"/>
                  </a:lnTo>
                  <a:lnTo>
                    <a:pt x="414344" y="770506"/>
                  </a:lnTo>
                  <a:lnTo>
                    <a:pt x="536314" y="924245"/>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34" name="フリーフォーム 133">
              <a:extLst>
                <a:ext uri="{FF2B5EF4-FFF2-40B4-BE49-F238E27FC236}">
                  <a16:creationId xmlns:a16="http://schemas.microsoft.com/office/drawing/2014/main" id="{DA3C0F16-6D40-6242-8224-4B655D74FA57}"/>
                </a:ext>
              </a:extLst>
            </p:cNvPr>
            <p:cNvSpPr/>
            <p:nvPr/>
          </p:nvSpPr>
          <p:spPr>
            <a:xfrm>
              <a:off x="6056396" y="5158733"/>
              <a:ext cx="444684" cy="122671"/>
            </a:xfrm>
            <a:custGeom>
              <a:avLst/>
              <a:gdLst>
                <a:gd name="connsiteX0" fmla="*/ 0 w 893134"/>
                <a:gd name="connsiteY0" fmla="*/ 239232 h 313660"/>
                <a:gd name="connsiteX1" fmla="*/ 393404 w 893134"/>
                <a:gd name="connsiteY1" fmla="*/ 313660 h 313660"/>
                <a:gd name="connsiteX2" fmla="*/ 893134 w 893134"/>
                <a:gd name="connsiteY2" fmla="*/ 0 h 313660"/>
                <a:gd name="connsiteX0" fmla="*/ 0 w 770860"/>
                <a:gd name="connsiteY0" fmla="*/ 0 h 212651"/>
                <a:gd name="connsiteX1" fmla="*/ 393404 w 770860"/>
                <a:gd name="connsiteY1" fmla="*/ 74428 h 212651"/>
                <a:gd name="connsiteX2" fmla="*/ 770860 w 770860"/>
                <a:gd name="connsiteY2" fmla="*/ 212651 h 212651"/>
                <a:gd name="connsiteX0" fmla="*/ 0 w 770860"/>
                <a:gd name="connsiteY0" fmla="*/ 0 h 212651"/>
                <a:gd name="connsiteX1" fmla="*/ 409353 w 770860"/>
                <a:gd name="connsiteY1" fmla="*/ 170121 h 212651"/>
                <a:gd name="connsiteX2" fmla="*/ 770860 w 770860"/>
                <a:gd name="connsiteY2" fmla="*/ 212651 h 212651"/>
              </a:gdLst>
              <a:ahLst/>
              <a:cxnLst>
                <a:cxn ang="0">
                  <a:pos x="connsiteX0" y="connsiteY0"/>
                </a:cxn>
                <a:cxn ang="0">
                  <a:pos x="connsiteX1" y="connsiteY1"/>
                </a:cxn>
                <a:cxn ang="0">
                  <a:pos x="connsiteX2" y="connsiteY2"/>
                </a:cxn>
              </a:cxnLst>
              <a:rect l="l" t="t" r="r" b="b"/>
              <a:pathLst>
                <a:path w="770860" h="212651">
                  <a:moveTo>
                    <a:pt x="0" y="0"/>
                  </a:moveTo>
                  <a:lnTo>
                    <a:pt x="409353" y="170121"/>
                  </a:lnTo>
                  <a:lnTo>
                    <a:pt x="770860" y="212651"/>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35" name="フリーフォーム 134">
              <a:extLst>
                <a:ext uri="{FF2B5EF4-FFF2-40B4-BE49-F238E27FC236}">
                  <a16:creationId xmlns:a16="http://schemas.microsoft.com/office/drawing/2014/main" id="{085E6A57-3625-D348-AA17-7DF4AF1CD947}"/>
                </a:ext>
              </a:extLst>
            </p:cNvPr>
            <p:cNvSpPr/>
            <p:nvPr/>
          </p:nvSpPr>
          <p:spPr>
            <a:xfrm>
              <a:off x="6194790" y="5712798"/>
              <a:ext cx="610290" cy="266810"/>
            </a:xfrm>
            <a:custGeom>
              <a:avLst/>
              <a:gdLst>
                <a:gd name="connsiteX0" fmla="*/ 0 w 893134"/>
                <a:gd name="connsiteY0" fmla="*/ 239232 h 313660"/>
                <a:gd name="connsiteX1" fmla="*/ 393404 w 893134"/>
                <a:gd name="connsiteY1" fmla="*/ 313660 h 313660"/>
                <a:gd name="connsiteX2" fmla="*/ 893134 w 893134"/>
                <a:gd name="connsiteY2" fmla="*/ 0 h 313660"/>
                <a:gd name="connsiteX0" fmla="*/ 0 w 770860"/>
                <a:gd name="connsiteY0" fmla="*/ 0 h 212651"/>
                <a:gd name="connsiteX1" fmla="*/ 393404 w 770860"/>
                <a:gd name="connsiteY1" fmla="*/ 74428 h 212651"/>
                <a:gd name="connsiteX2" fmla="*/ 770860 w 770860"/>
                <a:gd name="connsiteY2" fmla="*/ 212651 h 212651"/>
                <a:gd name="connsiteX0" fmla="*/ 0 w 770860"/>
                <a:gd name="connsiteY0" fmla="*/ 0 h 212651"/>
                <a:gd name="connsiteX1" fmla="*/ 409353 w 770860"/>
                <a:gd name="connsiteY1" fmla="*/ 170121 h 212651"/>
                <a:gd name="connsiteX2" fmla="*/ 770860 w 770860"/>
                <a:gd name="connsiteY2" fmla="*/ 212651 h 212651"/>
                <a:gd name="connsiteX0" fmla="*/ 0 w 1057939"/>
                <a:gd name="connsiteY0" fmla="*/ 398721 h 568842"/>
                <a:gd name="connsiteX1" fmla="*/ 409353 w 1057939"/>
                <a:gd name="connsiteY1" fmla="*/ 568842 h 568842"/>
                <a:gd name="connsiteX2" fmla="*/ 1057939 w 1057939"/>
                <a:gd name="connsiteY2" fmla="*/ 0 h 568842"/>
                <a:gd name="connsiteX0" fmla="*/ 0 w 1057939"/>
                <a:gd name="connsiteY0" fmla="*/ 462516 h 462516"/>
                <a:gd name="connsiteX1" fmla="*/ 494413 w 1057939"/>
                <a:gd name="connsiteY1" fmla="*/ 0 h 462516"/>
                <a:gd name="connsiteX2" fmla="*/ 1057939 w 1057939"/>
                <a:gd name="connsiteY2" fmla="*/ 63795 h 462516"/>
              </a:gdLst>
              <a:ahLst/>
              <a:cxnLst>
                <a:cxn ang="0">
                  <a:pos x="connsiteX0" y="connsiteY0"/>
                </a:cxn>
                <a:cxn ang="0">
                  <a:pos x="connsiteX1" y="connsiteY1"/>
                </a:cxn>
                <a:cxn ang="0">
                  <a:pos x="connsiteX2" y="connsiteY2"/>
                </a:cxn>
              </a:cxnLst>
              <a:rect l="l" t="t" r="r" b="b"/>
              <a:pathLst>
                <a:path w="1057939" h="462516">
                  <a:moveTo>
                    <a:pt x="0" y="462516"/>
                  </a:moveTo>
                  <a:lnTo>
                    <a:pt x="494413" y="0"/>
                  </a:lnTo>
                  <a:lnTo>
                    <a:pt x="1057939" y="63795"/>
                  </a:lnTo>
                </a:path>
              </a:pathLst>
            </a:custGeom>
            <a:no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36" name="テキスト ボックス 135">
              <a:extLst>
                <a:ext uri="{FF2B5EF4-FFF2-40B4-BE49-F238E27FC236}">
                  <a16:creationId xmlns:a16="http://schemas.microsoft.com/office/drawing/2014/main" id="{98C19F8E-1834-0146-A2F8-99FF9BBA742D}"/>
                </a:ext>
              </a:extLst>
            </p:cNvPr>
            <p:cNvSpPr txBox="1"/>
            <p:nvPr/>
          </p:nvSpPr>
          <p:spPr>
            <a:xfrm>
              <a:off x="6715634" y="5218728"/>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a:p>
          </p:txBody>
        </p:sp>
        <p:sp>
          <p:nvSpPr>
            <p:cNvPr id="137" name="テキスト ボックス 136">
              <a:extLst>
                <a:ext uri="{FF2B5EF4-FFF2-40B4-BE49-F238E27FC236}">
                  <a16:creationId xmlns:a16="http://schemas.microsoft.com/office/drawing/2014/main" id="{88C34F04-DC2C-FC4B-87E1-08E36118B0DC}"/>
                </a:ext>
              </a:extLst>
            </p:cNvPr>
            <p:cNvSpPr txBox="1"/>
            <p:nvPr/>
          </p:nvSpPr>
          <p:spPr>
            <a:xfrm>
              <a:off x="4231302" y="5657306"/>
              <a:ext cx="439544" cy="338554"/>
            </a:xfrm>
            <a:prstGeom prst="rect">
              <a:avLst/>
            </a:prstGeom>
            <a:noFill/>
          </p:spPr>
          <p:txBody>
            <a:bodyPr wrap="none" rtlCol="0">
              <a:spAutoFit/>
            </a:bodyPr>
            <a:lstStyle/>
            <a:p>
              <a:r>
                <a:rPr kumimoji="1" lang="en-US" altLang="ja-JP" sz="1600" i="1" dirty="0">
                  <a:latin typeface="Times" pitchFamily="2" charset="0"/>
                </a:rPr>
                <a:t>D</a:t>
              </a:r>
              <a:r>
                <a:rPr kumimoji="1" lang="en-US" altLang="ja-JP" sz="1600" i="1" baseline="-25000" dirty="0">
                  <a:latin typeface="Times" pitchFamily="2" charset="0"/>
                </a:rPr>
                <a:t>t</a:t>
              </a:r>
              <a:r>
                <a:rPr kumimoji="1" lang="en-US" altLang="ja-JP" sz="1600" baseline="30000" dirty="0">
                  <a:latin typeface="Times" pitchFamily="2" charset="0"/>
                </a:rPr>
                <a:t>1</a:t>
              </a:r>
              <a:endParaRPr kumimoji="1" lang="ja-JP" altLang="en-US" sz="1600" baseline="30000">
                <a:latin typeface="Times" pitchFamily="2" charset="0"/>
              </a:endParaRPr>
            </a:p>
          </p:txBody>
        </p:sp>
        <p:sp>
          <p:nvSpPr>
            <p:cNvPr id="138" name="テキスト ボックス 137">
              <a:extLst>
                <a:ext uri="{FF2B5EF4-FFF2-40B4-BE49-F238E27FC236}">
                  <a16:creationId xmlns:a16="http://schemas.microsoft.com/office/drawing/2014/main" id="{98AD15CF-8F93-A444-887C-B0FFB75B759A}"/>
                </a:ext>
              </a:extLst>
            </p:cNvPr>
            <p:cNvSpPr txBox="1"/>
            <p:nvPr/>
          </p:nvSpPr>
          <p:spPr>
            <a:xfrm>
              <a:off x="4669005" y="5583713"/>
              <a:ext cx="439544" cy="338554"/>
            </a:xfrm>
            <a:prstGeom prst="rect">
              <a:avLst/>
            </a:prstGeom>
            <a:noFill/>
          </p:spPr>
          <p:txBody>
            <a:bodyPr wrap="none" rtlCol="0">
              <a:spAutoFit/>
            </a:bodyPr>
            <a:lstStyle/>
            <a:p>
              <a:r>
                <a:rPr kumimoji="1" lang="en-US" altLang="ja-JP" sz="1600" i="1" dirty="0">
                  <a:latin typeface="Times" pitchFamily="2" charset="0"/>
                </a:rPr>
                <a:t>D</a:t>
              </a:r>
              <a:r>
                <a:rPr kumimoji="1" lang="en-US" altLang="ja-JP" sz="1600" i="1" baseline="-25000" dirty="0">
                  <a:latin typeface="Times" pitchFamily="2" charset="0"/>
                </a:rPr>
                <a:t>t</a:t>
              </a:r>
              <a:r>
                <a:rPr kumimoji="1" lang="en-US" altLang="ja-JP" sz="1600" baseline="30000" dirty="0">
                  <a:latin typeface="Times" pitchFamily="2" charset="0"/>
                </a:rPr>
                <a:t>2</a:t>
              </a:r>
              <a:endParaRPr kumimoji="1" lang="ja-JP" altLang="en-US" sz="1600" baseline="30000">
                <a:latin typeface="Times" pitchFamily="2" charset="0"/>
              </a:endParaRPr>
            </a:p>
          </p:txBody>
        </p:sp>
        <p:sp>
          <p:nvSpPr>
            <p:cNvPr id="139" name="テキスト ボックス 138">
              <a:extLst>
                <a:ext uri="{FF2B5EF4-FFF2-40B4-BE49-F238E27FC236}">
                  <a16:creationId xmlns:a16="http://schemas.microsoft.com/office/drawing/2014/main" id="{32EA43F4-CB44-C545-AB5D-5E62C24E9657}"/>
                </a:ext>
              </a:extLst>
            </p:cNvPr>
            <p:cNvSpPr txBox="1"/>
            <p:nvPr/>
          </p:nvSpPr>
          <p:spPr>
            <a:xfrm>
              <a:off x="6176018" y="5384878"/>
              <a:ext cx="476412" cy="338554"/>
            </a:xfrm>
            <a:prstGeom prst="rect">
              <a:avLst/>
            </a:prstGeom>
            <a:noFill/>
          </p:spPr>
          <p:txBody>
            <a:bodyPr wrap="none" rtlCol="0">
              <a:spAutoFit/>
            </a:bodyPr>
            <a:lstStyle/>
            <a:p>
              <a:r>
                <a:rPr kumimoji="1" lang="en-US" altLang="ja-JP" sz="1600" i="1" dirty="0" err="1">
                  <a:latin typeface="Times" pitchFamily="2" charset="0"/>
                </a:rPr>
                <a:t>D</a:t>
              </a:r>
              <a:r>
                <a:rPr kumimoji="1" lang="en-US" altLang="ja-JP" sz="1600" i="1" baseline="-25000" dirty="0" err="1">
                  <a:latin typeface="Times" pitchFamily="2" charset="0"/>
                </a:rPr>
                <a:t>t</a:t>
              </a:r>
              <a:r>
                <a:rPr kumimoji="1" lang="en-US" altLang="ja-JP" sz="1600" baseline="30000" dirty="0" err="1">
                  <a:latin typeface="Times" pitchFamily="2" charset="0"/>
                </a:rPr>
                <a:t>m</a:t>
              </a:r>
              <a:endParaRPr kumimoji="1" lang="ja-JP" altLang="en-US" sz="1600" baseline="30000">
                <a:latin typeface="Times" pitchFamily="2" charset="0"/>
              </a:endParaRPr>
            </a:p>
          </p:txBody>
        </p:sp>
        <p:sp>
          <p:nvSpPr>
            <p:cNvPr id="140" name="テキスト ボックス 139">
              <a:extLst>
                <a:ext uri="{FF2B5EF4-FFF2-40B4-BE49-F238E27FC236}">
                  <a16:creationId xmlns:a16="http://schemas.microsoft.com/office/drawing/2014/main" id="{F6C4BF2A-AD96-DA4E-976E-C064C11AD564}"/>
                </a:ext>
              </a:extLst>
            </p:cNvPr>
            <p:cNvSpPr txBox="1"/>
            <p:nvPr/>
          </p:nvSpPr>
          <p:spPr>
            <a:xfrm>
              <a:off x="6042449" y="4862464"/>
              <a:ext cx="590226" cy="338554"/>
            </a:xfrm>
            <a:prstGeom prst="rect">
              <a:avLst/>
            </a:prstGeom>
            <a:noFill/>
          </p:spPr>
          <p:txBody>
            <a:bodyPr wrap="none" rtlCol="0">
              <a:spAutoFit/>
            </a:bodyPr>
            <a:lstStyle/>
            <a:p>
              <a:r>
                <a:rPr kumimoji="1" lang="en-US" altLang="ja-JP" sz="1600" i="1" dirty="0">
                  <a:latin typeface="Times" pitchFamily="2" charset="0"/>
                </a:rPr>
                <a:t>D</a:t>
              </a:r>
              <a:r>
                <a:rPr kumimoji="1" lang="en-US" altLang="ja-JP" sz="1600" i="1" baseline="-25000" dirty="0">
                  <a:latin typeface="Times" pitchFamily="2" charset="0"/>
                </a:rPr>
                <a:t>t</a:t>
              </a:r>
              <a:r>
                <a:rPr kumimoji="1" lang="en-US" altLang="ja-JP" sz="1600" baseline="30000" dirty="0">
                  <a:latin typeface="Times" pitchFamily="2" charset="0"/>
                </a:rPr>
                <a:t>m-1</a:t>
              </a:r>
              <a:endParaRPr kumimoji="1" lang="ja-JP" altLang="en-US" sz="1600" baseline="30000">
                <a:latin typeface="Times" pitchFamily="2" charset="0"/>
              </a:endParaRPr>
            </a:p>
          </p:txBody>
        </p:sp>
        <p:sp>
          <p:nvSpPr>
            <p:cNvPr id="141" name="テキスト ボックス 140">
              <a:extLst>
                <a:ext uri="{FF2B5EF4-FFF2-40B4-BE49-F238E27FC236}">
                  <a16:creationId xmlns:a16="http://schemas.microsoft.com/office/drawing/2014/main" id="{1E862734-D9E3-664A-8557-641291981AEA}"/>
                </a:ext>
              </a:extLst>
            </p:cNvPr>
            <p:cNvSpPr txBox="1"/>
            <p:nvPr/>
          </p:nvSpPr>
          <p:spPr>
            <a:xfrm>
              <a:off x="6176018" y="5942882"/>
              <a:ext cx="622286" cy="338554"/>
            </a:xfrm>
            <a:prstGeom prst="rect">
              <a:avLst/>
            </a:prstGeom>
            <a:noFill/>
          </p:spPr>
          <p:txBody>
            <a:bodyPr wrap="none" rtlCol="0">
              <a:spAutoFit/>
            </a:bodyPr>
            <a:lstStyle/>
            <a:p>
              <a:r>
                <a:rPr kumimoji="1" lang="en-US" altLang="ja-JP" sz="1600" i="1" dirty="0">
                  <a:latin typeface="Times" pitchFamily="2" charset="0"/>
                </a:rPr>
                <a:t>D</a:t>
              </a:r>
              <a:r>
                <a:rPr kumimoji="1" lang="en-US" altLang="ja-JP" sz="1600" i="1" baseline="-25000" dirty="0">
                  <a:latin typeface="Times" pitchFamily="2" charset="0"/>
                </a:rPr>
                <a:t>t</a:t>
              </a:r>
              <a:r>
                <a:rPr kumimoji="1" lang="en-US" altLang="ja-JP" sz="1600" baseline="30000" dirty="0">
                  <a:latin typeface="Times" pitchFamily="2" charset="0"/>
                </a:rPr>
                <a:t>m+1</a:t>
              </a:r>
              <a:endParaRPr kumimoji="1" lang="ja-JP" altLang="en-US" sz="1600" baseline="30000">
                <a:latin typeface="Times" pitchFamily="2" charset="0"/>
              </a:endParaRPr>
            </a:p>
          </p:txBody>
        </p:sp>
      </p:grpSp>
      <p:cxnSp>
        <p:nvCxnSpPr>
          <p:cNvPr id="142" name="曲線コネクタ 141">
            <a:extLst>
              <a:ext uri="{FF2B5EF4-FFF2-40B4-BE49-F238E27FC236}">
                <a16:creationId xmlns:a16="http://schemas.microsoft.com/office/drawing/2014/main" id="{514FE81B-F569-484C-9F69-55A93C5633F1}"/>
              </a:ext>
            </a:extLst>
          </p:cNvPr>
          <p:cNvCxnSpPr>
            <a:cxnSpLocks/>
            <a:endCxn id="139" idx="1"/>
          </p:cNvCxnSpPr>
          <p:nvPr/>
        </p:nvCxnSpPr>
        <p:spPr>
          <a:xfrm rot="5400000" flipH="1" flipV="1">
            <a:off x="9069403" y="2952090"/>
            <a:ext cx="1107743" cy="915571"/>
          </a:xfrm>
          <a:prstGeom prst="curvedConnector2">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3" name="曲線コネクタ 141">
            <a:extLst>
              <a:ext uri="{FF2B5EF4-FFF2-40B4-BE49-F238E27FC236}">
                <a16:creationId xmlns:a16="http://schemas.microsoft.com/office/drawing/2014/main" id="{FF8CA36B-DC71-B247-9EC2-5DB5AB23FC67}"/>
              </a:ext>
            </a:extLst>
          </p:cNvPr>
          <p:cNvCxnSpPr>
            <a:cxnSpLocks/>
            <a:stCxn id="117" idx="0"/>
            <a:endCxn id="122" idx="1"/>
          </p:cNvCxnSpPr>
          <p:nvPr/>
        </p:nvCxnSpPr>
        <p:spPr>
          <a:xfrm rot="5400000" flipH="1" flipV="1">
            <a:off x="5018430" y="4297846"/>
            <a:ext cx="452718" cy="531419"/>
          </a:xfrm>
          <a:prstGeom prst="curvedConnector2">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32401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973A1-6133-5141-BDB5-57CB1669B0C5}"/>
              </a:ext>
            </a:extLst>
          </p:cNvPr>
          <p:cNvSpPr>
            <a:spLocks noGrp="1"/>
          </p:cNvSpPr>
          <p:nvPr>
            <p:ph type="title"/>
          </p:nvPr>
        </p:nvSpPr>
        <p:spPr/>
        <p:txBody>
          <a:bodyPr/>
          <a:lstStyle/>
          <a:p>
            <a:r>
              <a:rPr kumimoji="1" lang="en-US" altLang="ja-JP" dirty="0"/>
              <a:t>Adaptive Time Sampling</a:t>
            </a:r>
            <a:endParaRPr kumimoji="1" lang="ja-JP" altLang="en-US" dirty="0"/>
          </a:p>
        </p:txBody>
      </p:sp>
      <p:sp>
        <p:nvSpPr>
          <p:cNvPr id="3" name="コンテンツ プレースホルダー 2">
            <a:extLst>
              <a:ext uri="{FF2B5EF4-FFF2-40B4-BE49-F238E27FC236}">
                <a16:creationId xmlns:a16="http://schemas.microsoft.com/office/drawing/2014/main" id="{79307BC2-836E-7E40-8BFC-A6780FD64922}"/>
              </a:ext>
            </a:extLst>
          </p:cNvPr>
          <p:cNvSpPr>
            <a:spLocks noGrp="1"/>
          </p:cNvSpPr>
          <p:nvPr>
            <p:ph idx="1"/>
          </p:nvPr>
        </p:nvSpPr>
        <p:spPr/>
        <p:txBody>
          <a:bodyPr/>
          <a:lstStyle/>
          <a:p>
            <a:r>
              <a:rPr kumimoji="1" lang="en-US" altLang="ja-JP" b="1" dirty="0"/>
              <a:t>Variation patterns and time intervals</a:t>
            </a:r>
            <a:endParaRPr kumimoji="1" lang="ja-JP" altLang="en-US" b="1"/>
          </a:p>
        </p:txBody>
      </p:sp>
      <p:grpSp>
        <p:nvGrpSpPr>
          <p:cNvPr id="115" name="グループ化 114">
            <a:extLst>
              <a:ext uri="{FF2B5EF4-FFF2-40B4-BE49-F238E27FC236}">
                <a16:creationId xmlns:a16="http://schemas.microsoft.com/office/drawing/2014/main" id="{084DE7F7-4C5C-164C-8D6A-4E0B6B071DB5}"/>
              </a:ext>
            </a:extLst>
          </p:cNvPr>
          <p:cNvGrpSpPr/>
          <p:nvPr/>
        </p:nvGrpSpPr>
        <p:grpSpPr>
          <a:xfrm>
            <a:off x="3575360" y="2375123"/>
            <a:ext cx="8200870" cy="4248257"/>
            <a:chOff x="956348" y="2418689"/>
            <a:chExt cx="8200870" cy="4248257"/>
          </a:xfrm>
        </p:grpSpPr>
        <p:sp>
          <p:nvSpPr>
            <p:cNvPr id="4" name="正方形/長方形 3">
              <a:extLst>
                <a:ext uri="{FF2B5EF4-FFF2-40B4-BE49-F238E27FC236}">
                  <a16:creationId xmlns:a16="http://schemas.microsoft.com/office/drawing/2014/main" id="{671D30CB-FB93-DB4E-AFFB-7A1E3B3204F8}"/>
                </a:ext>
              </a:extLst>
            </p:cNvPr>
            <p:cNvSpPr/>
            <p:nvPr/>
          </p:nvSpPr>
          <p:spPr>
            <a:xfrm>
              <a:off x="1480774" y="2880354"/>
              <a:ext cx="1256082" cy="1797422"/>
            </a:xfrm>
            <a:prstGeom prst="rect">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5" name="正方形/長方形 4">
              <a:extLst>
                <a:ext uri="{FF2B5EF4-FFF2-40B4-BE49-F238E27FC236}">
                  <a16:creationId xmlns:a16="http://schemas.microsoft.com/office/drawing/2014/main" id="{99B9352E-C997-6144-8B0A-AF97689648F3}"/>
                </a:ext>
              </a:extLst>
            </p:cNvPr>
            <p:cNvSpPr/>
            <p:nvPr/>
          </p:nvSpPr>
          <p:spPr>
            <a:xfrm>
              <a:off x="2719816" y="2880354"/>
              <a:ext cx="2438272" cy="1797422"/>
            </a:xfrm>
            <a:prstGeom prst="rect">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4241A672-768C-164E-BEB1-1E33365B1ECC}"/>
                </a:ext>
              </a:extLst>
            </p:cNvPr>
            <p:cNvSpPr/>
            <p:nvPr/>
          </p:nvSpPr>
          <p:spPr>
            <a:xfrm>
              <a:off x="5158088" y="2880354"/>
              <a:ext cx="1238132" cy="1797422"/>
            </a:xfrm>
            <a:prstGeom prst="rect">
              <a:avLst/>
            </a:prstGeom>
            <a:solidFill>
              <a:schemeClr val="accent6">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4FA2A4DB-FA07-BA45-94F1-813305A049AC}"/>
                </a:ext>
              </a:extLst>
            </p:cNvPr>
            <p:cNvSpPr/>
            <p:nvPr/>
          </p:nvSpPr>
          <p:spPr>
            <a:xfrm>
              <a:off x="6391559" y="2880354"/>
              <a:ext cx="1681994" cy="1797422"/>
            </a:xfrm>
            <a:prstGeom prst="rect">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A9FB9ED2-0949-DC43-86C3-34E7DCA70E74}"/>
                </a:ext>
              </a:extLst>
            </p:cNvPr>
            <p:cNvCxnSpPr>
              <a:cxnSpLocks/>
            </p:cNvCxnSpPr>
            <p:nvPr/>
          </p:nvCxnSpPr>
          <p:spPr>
            <a:xfrm>
              <a:off x="1456650" y="4654472"/>
              <a:ext cx="7577424" cy="0"/>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9" name="円/楕円 8">
              <a:extLst>
                <a:ext uri="{FF2B5EF4-FFF2-40B4-BE49-F238E27FC236}">
                  <a16:creationId xmlns:a16="http://schemas.microsoft.com/office/drawing/2014/main" id="{1E3998D0-A411-9549-B36E-46A1F7E3CC1E}"/>
                </a:ext>
              </a:extLst>
            </p:cNvPr>
            <p:cNvSpPr/>
            <p:nvPr/>
          </p:nvSpPr>
          <p:spPr>
            <a:xfrm>
              <a:off x="1393769" y="4568407"/>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C92BED89-581C-8E49-A8C8-CC32BD9266AD}"/>
                </a:ext>
              </a:extLst>
            </p:cNvPr>
            <p:cNvSpPr/>
            <p:nvPr/>
          </p:nvSpPr>
          <p:spPr>
            <a:xfrm>
              <a:off x="2621377" y="4568407"/>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1" name="円/楕円 10">
              <a:extLst>
                <a:ext uri="{FF2B5EF4-FFF2-40B4-BE49-F238E27FC236}">
                  <a16:creationId xmlns:a16="http://schemas.microsoft.com/office/drawing/2014/main" id="{3553771D-89B8-3943-BE1E-298D9F1482D1}"/>
                </a:ext>
              </a:extLst>
            </p:cNvPr>
            <p:cNvSpPr/>
            <p:nvPr/>
          </p:nvSpPr>
          <p:spPr>
            <a:xfrm>
              <a:off x="3841981" y="4568407"/>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12" name="直線矢印コネクタ 11">
              <a:extLst>
                <a:ext uri="{FF2B5EF4-FFF2-40B4-BE49-F238E27FC236}">
                  <a16:creationId xmlns:a16="http://schemas.microsoft.com/office/drawing/2014/main" id="{48482D33-CCDF-6246-B780-2EE8E86A5FC1}"/>
                </a:ext>
              </a:extLst>
            </p:cNvPr>
            <p:cNvCxnSpPr>
              <a:cxnSpLocks/>
            </p:cNvCxnSpPr>
            <p:nvPr/>
          </p:nvCxnSpPr>
          <p:spPr>
            <a:xfrm flipV="1">
              <a:off x="1472784" y="2696584"/>
              <a:ext cx="0" cy="1981192"/>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3" name="テキスト ボックス 12">
              <a:extLst>
                <a:ext uri="{FF2B5EF4-FFF2-40B4-BE49-F238E27FC236}">
                  <a16:creationId xmlns:a16="http://schemas.microsoft.com/office/drawing/2014/main" id="{6B52DC4D-C726-414E-86F7-3080B03D307A}"/>
                </a:ext>
              </a:extLst>
            </p:cNvPr>
            <p:cNvSpPr txBox="1"/>
            <p:nvPr/>
          </p:nvSpPr>
          <p:spPr>
            <a:xfrm>
              <a:off x="956348" y="2418689"/>
              <a:ext cx="370614" cy="400110"/>
            </a:xfrm>
            <a:prstGeom prst="rect">
              <a:avLst/>
            </a:prstGeom>
            <a:noFill/>
          </p:spPr>
          <p:txBody>
            <a:bodyPr wrap="none" rtlCol="0">
              <a:spAutoFit/>
            </a:bodyPr>
            <a:lstStyle/>
            <a:p>
              <a:r>
                <a:rPr lang="en-US" altLang="ja-JP" sz="2000" i="1" dirty="0">
                  <a:latin typeface="Times" pitchFamily="2" charset="0"/>
                </a:rPr>
                <a:t>D</a:t>
              </a:r>
              <a:endParaRPr kumimoji="1" lang="ja-JP" altLang="en-US" sz="2000" i="1">
                <a:latin typeface="Times" pitchFamily="2" charset="0"/>
              </a:endParaRPr>
            </a:p>
          </p:txBody>
        </p:sp>
        <p:grpSp>
          <p:nvGrpSpPr>
            <p:cNvPr id="14" name="グループ化 13">
              <a:extLst>
                <a:ext uri="{FF2B5EF4-FFF2-40B4-BE49-F238E27FC236}">
                  <a16:creationId xmlns:a16="http://schemas.microsoft.com/office/drawing/2014/main" id="{44B8F996-3FDA-C74E-8817-FF80626C8D09}"/>
                </a:ext>
              </a:extLst>
            </p:cNvPr>
            <p:cNvGrpSpPr/>
            <p:nvPr/>
          </p:nvGrpSpPr>
          <p:grpSpPr>
            <a:xfrm>
              <a:off x="8107617" y="4622169"/>
              <a:ext cx="304800" cy="279698"/>
              <a:chOff x="3653563" y="3535679"/>
              <a:chExt cx="304800" cy="279698"/>
            </a:xfrm>
          </p:grpSpPr>
          <p:cxnSp>
            <p:nvCxnSpPr>
              <p:cNvPr id="15" name="直線コネクタ 14">
                <a:extLst>
                  <a:ext uri="{FF2B5EF4-FFF2-40B4-BE49-F238E27FC236}">
                    <a16:creationId xmlns:a16="http://schemas.microsoft.com/office/drawing/2014/main" id="{FFAA2B4F-9FC2-0541-9403-73BA43575B82}"/>
                  </a:ext>
                </a:extLst>
              </p:cNvPr>
              <p:cNvCxnSpPr/>
              <p:nvPr/>
            </p:nvCxnSpPr>
            <p:spPr>
              <a:xfrm>
                <a:off x="36535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直線コネクタ 15">
                <a:extLst>
                  <a:ext uri="{FF2B5EF4-FFF2-40B4-BE49-F238E27FC236}">
                    <a16:creationId xmlns:a16="http://schemas.microsoft.com/office/drawing/2014/main" id="{14DC9E5C-AB95-BC41-B732-999ECFB6A000}"/>
                  </a:ext>
                </a:extLst>
              </p:cNvPr>
              <p:cNvCxnSpPr/>
              <p:nvPr/>
            </p:nvCxnSpPr>
            <p:spPr>
              <a:xfrm>
                <a:off x="38059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直線コネクタ 16">
                <a:extLst>
                  <a:ext uri="{FF2B5EF4-FFF2-40B4-BE49-F238E27FC236}">
                    <a16:creationId xmlns:a16="http://schemas.microsoft.com/office/drawing/2014/main" id="{3C87A9BB-743B-0F4B-B78E-474EB08FCC2A}"/>
                  </a:ext>
                </a:extLst>
              </p:cNvPr>
              <p:cNvCxnSpPr/>
              <p:nvPr/>
            </p:nvCxnSpPr>
            <p:spPr>
              <a:xfrm>
                <a:off x="39583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grpSp>
        <p:cxnSp>
          <p:nvCxnSpPr>
            <p:cNvPr id="18" name="直線コネクタ 17">
              <a:extLst>
                <a:ext uri="{FF2B5EF4-FFF2-40B4-BE49-F238E27FC236}">
                  <a16:creationId xmlns:a16="http://schemas.microsoft.com/office/drawing/2014/main" id="{9892D0E1-9B5E-4544-A659-60837BED8796}"/>
                </a:ext>
              </a:extLst>
            </p:cNvPr>
            <p:cNvCxnSpPr>
              <a:cxnSpLocks/>
            </p:cNvCxnSpPr>
            <p:nvPr/>
          </p:nvCxnSpPr>
          <p:spPr>
            <a:xfrm>
              <a:off x="1472784" y="3862437"/>
              <a:ext cx="7421440" cy="0"/>
            </a:xfrm>
            <a:prstGeom prst="line">
              <a:avLst/>
            </a:prstGeom>
            <a:ln>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sp>
          <p:nvSpPr>
            <p:cNvPr id="19" name="テキスト ボックス 18">
              <a:extLst>
                <a:ext uri="{FF2B5EF4-FFF2-40B4-BE49-F238E27FC236}">
                  <a16:creationId xmlns:a16="http://schemas.microsoft.com/office/drawing/2014/main" id="{BD74425C-779B-1742-8A61-06A6D7C5C480}"/>
                </a:ext>
              </a:extLst>
            </p:cNvPr>
            <p:cNvSpPr txBox="1"/>
            <p:nvPr/>
          </p:nvSpPr>
          <p:spPr>
            <a:xfrm>
              <a:off x="8264376" y="3446176"/>
              <a:ext cx="692818" cy="400110"/>
            </a:xfrm>
            <a:prstGeom prst="rect">
              <a:avLst/>
            </a:prstGeom>
            <a:noFill/>
          </p:spPr>
          <p:txBody>
            <a:bodyPr wrap="none" rtlCol="0">
              <a:spAutoFit/>
            </a:bodyPr>
            <a:lstStyle/>
            <a:p>
              <a:r>
                <a:rPr kumimoji="1" lang="en-US" altLang="ja-JP" sz="2000" i="1" dirty="0">
                  <a:latin typeface="Times" pitchFamily="2" charset="0"/>
                </a:rPr>
                <a:t>D</a:t>
              </a:r>
              <a:r>
                <a:rPr kumimoji="1" lang="en-US" altLang="ja-JP" sz="2000" i="1" baseline="-25000" dirty="0">
                  <a:latin typeface="Times" pitchFamily="2" charset="0"/>
                </a:rPr>
                <a:t>THR</a:t>
              </a:r>
              <a:endParaRPr kumimoji="1" lang="ja-JP" altLang="en-US" sz="2000" i="1" baseline="-25000">
                <a:latin typeface="Times" pitchFamily="2" charset="0"/>
              </a:endParaRPr>
            </a:p>
          </p:txBody>
        </p:sp>
        <p:sp>
          <p:nvSpPr>
            <p:cNvPr id="20" name="円/楕円 19">
              <a:extLst>
                <a:ext uri="{FF2B5EF4-FFF2-40B4-BE49-F238E27FC236}">
                  <a16:creationId xmlns:a16="http://schemas.microsoft.com/office/drawing/2014/main" id="{12C41081-3662-BE48-A8BB-602AF74CFA78}"/>
                </a:ext>
              </a:extLst>
            </p:cNvPr>
            <p:cNvSpPr/>
            <p:nvPr/>
          </p:nvSpPr>
          <p:spPr>
            <a:xfrm>
              <a:off x="5061268" y="4568407"/>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1" name="円/楕円 20">
              <a:extLst>
                <a:ext uri="{FF2B5EF4-FFF2-40B4-BE49-F238E27FC236}">
                  <a16:creationId xmlns:a16="http://schemas.microsoft.com/office/drawing/2014/main" id="{E4A54A93-C6BC-8A43-97F6-0E5CBFF9FBFE}"/>
                </a:ext>
              </a:extLst>
            </p:cNvPr>
            <p:cNvSpPr/>
            <p:nvPr/>
          </p:nvSpPr>
          <p:spPr>
            <a:xfrm>
              <a:off x="6288876" y="4568407"/>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2" name="円/楕円 21">
              <a:extLst>
                <a:ext uri="{FF2B5EF4-FFF2-40B4-BE49-F238E27FC236}">
                  <a16:creationId xmlns:a16="http://schemas.microsoft.com/office/drawing/2014/main" id="{843FAF2B-7319-BA41-A246-E92ACC076106}"/>
                </a:ext>
              </a:extLst>
            </p:cNvPr>
            <p:cNvSpPr/>
            <p:nvPr/>
          </p:nvSpPr>
          <p:spPr>
            <a:xfrm>
              <a:off x="1391793" y="3984538"/>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3" name="円/楕円 22">
              <a:extLst>
                <a:ext uri="{FF2B5EF4-FFF2-40B4-BE49-F238E27FC236}">
                  <a16:creationId xmlns:a16="http://schemas.microsoft.com/office/drawing/2014/main" id="{3F163782-21F1-5D48-BF9E-09217B028916}"/>
                </a:ext>
              </a:extLst>
            </p:cNvPr>
            <p:cNvSpPr/>
            <p:nvPr/>
          </p:nvSpPr>
          <p:spPr>
            <a:xfrm>
              <a:off x="2619401" y="4174543"/>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4" name="円/楕円 23">
              <a:extLst>
                <a:ext uri="{FF2B5EF4-FFF2-40B4-BE49-F238E27FC236}">
                  <a16:creationId xmlns:a16="http://schemas.microsoft.com/office/drawing/2014/main" id="{EC40D985-2E51-8345-8996-F5D20D352341}"/>
                </a:ext>
              </a:extLst>
            </p:cNvPr>
            <p:cNvSpPr/>
            <p:nvPr/>
          </p:nvSpPr>
          <p:spPr>
            <a:xfrm>
              <a:off x="3840005" y="3117643"/>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5" name="円/楕円 24">
              <a:extLst>
                <a:ext uri="{FF2B5EF4-FFF2-40B4-BE49-F238E27FC236}">
                  <a16:creationId xmlns:a16="http://schemas.microsoft.com/office/drawing/2014/main" id="{D89A98F2-DF00-574F-957F-8213A65B700A}"/>
                </a:ext>
              </a:extLst>
            </p:cNvPr>
            <p:cNvSpPr/>
            <p:nvPr/>
          </p:nvSpPr>
          <p:spPr>
            <a:xfrm>
              <a:off x="5059292" y="3485774"/>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6" name="円/楕円 25">
              <a:extLst>
                <a:ext uri="{FF2B5EF4-FFF2-40B4-BE49-F238E27FC236}">
                  <a16:creationId xmlns:a16="http://schemas.microsoft.com/office/drawing/2014/main" id="{4F94C59D-D616-754E-B1FD-B3EF8205BF31}"/>
                </a:ext>
              </a:extLst>
            </p:cNvPr>
            <p:cNvSpPr/>
            <p:nvPr/>
          </p:nvSpPr>
          <p:spPr>
            <a:xfrm>
              <a:off x="6286900" y="3984538"/>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7" name="円/楕円 26">
              <a:extLst>
                <a:ext uri="{FF2B5EF4-FFF2-40B4-BE49-F238E27FC236}">
                  <a16:creationId xmlns:a16="http://schemas.microsoft.com/office/drawing/2014/main" id="{A19AF821-9DF2-4548-9782-98B78139A9E8}"/>
                </a:ext>
              </a:extLst>
            </p:cNvPr>
            <p:cNvSpPr/>
            <p:nvPr/>
          </p:nvSpPr>
          <p:spPr>
            <a:xfrm>
              <a:off x="7522347" y="4568374"/>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8" name="円/楕円 27">
              <a:extLst>
                <a:ext uri="{FF2B5EF4-FFF2-40B4-BE49-F238E27FC236}">
                  <a16:creationId xmlns:a16="http://schemas.microsoft.com/office/drawing/2014/main" id="{8AFFDF7D-5F73-B74B-AC85-4FBF4B839F02}"/>
                </a:ext>
              </a:extLst>
            </p:cNvPr>
            <p:cNvSpPr/>
            <p:nvPr/>
          </p:nvSpPr>
          <p:spPr>
            <a:xfrm>
              <a:off x="7517371" y="4233407"/>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nvGrpSpPr>
            <p:cNvPr id="29" name="グループ化 28">
              <a:extLst>
                <a:ext uri="{FF2B5EF4-FFF2-40B4-BE49-F238E27FC236}">
                  <a16:creationId xmlns:a16="http://schemas.microsoft.com/office/drawing/2014/main" id="{DCAF2B0B-5D49-1D4B-8B8E-D41CD187F60B}"/>
                </a:ext>
              </a:extLst>
            </p:cNvPr>
            <p:cNvGrpSpPr/>
            <p:nvPr/>
          </p:nvGrpSpPr>
          <p:grpSpPr>
            <a:xfrm>
              <a:off x="1480205" y="5729263"/>
              <a:ext cx="6424610" cy="381428"/>
              <a:chOff x="1095281" y="3570545"/>
              <a:chExt cx="6424610" cy="381428"/>
            </a:xfrm>
          </p:grpSpPr>
          <p:cxnSp>
            <p:nvCxnSpPr>
              <p:cNvPr id="30" name="直線コネクタ 29">
                <a:extLst>
                  <a:ext uri="{FF2B5EF4-FFF2-40B4-BE49-F238E27FC236}">
                    <a16:creationId xmlns:a16="http://schemas.microsoft.com/office/drawing/2014/main" id="{8157C2BE-4553-8B45-B6DC-083A15B48CD7}"/>
                  </a:ext>
                </a:extLst>
              </p:cNvPr>
              <p:cNvCxnSpPr/>
              <p:nvPr/>
            </p:nvCxnSpPr>
            <p:spPr>
              <a:xfrm>
                <a:off x="1095281" y="3570545"/>
                <a:ext cx="0" cy="381428"/>
              </a:xfrm>
              <a:prstGeom prst="line">
                <a:avLst/>
              </a:prstGeom>
              <a:ln w="571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 name="直線コネクタ 30">
                <a:extLst>
                  <a:ext uri="{FF2B5EF4-FFF2-40B4-BE49-F238E27FC236}">
                    <a16:creationId xmlns:a16="http://schemas.microsoft.com/office/drawing/2014/main" id="{A64B80CF-6702-3D40-A2D7-C135CD7235B1}"/>
                  </a:ext>
                </a:extLst>
              </p:cNvPr>
              <p:cNvCxnSpPr/>
              <p:nvPr/>
            </p:nvCxnSpPr>
            <p:spPr>
              <a:xfrm>
                <a:off x="1706823"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2" name="直線コネクタ 31">
                <a:extLst>
                  <a:ext uri="{FF2B5EF4-FFF2-40B4-BE49-F238E27FC236}">
                    <a16:creationId xmlns:a16="http://schemas.microsoft.com/office/drawing/2014/main" id="{0143C87E-A8E9-7840-A112-6F367D16F6FD}"/>
                  </a:ext>
                </a:extLst>
              </p:cNvPr>
              <p:cNvCxnSpPr/>
              <p:nvPr/>
            </p:nvCxnSpPr>
            <p:spPr>
              <a:xfrm>
                <a:off x="2317656" y="3570545"/>
                <a:ext cx="0" cy="381428"/>
              </a:xfrm>
              <a:prstGeom prst="line">
                <a:avLst/>
              </a:prstGeom>
              <a:ln w="571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3" name="直線コネクタ 32">
                <a:extLst>
                  <a:ext uri="{FF2B5EF4-FFF2-40B4-BE49-F238E27FC236}">
                    <a16:creationId xmlns:a16="http://schemas.microsoft.com/office/drawing/2014/main" id="{908CFAC6-164A-0A4D-9FD6-FE7BBA267D9C}"/>
                  </a:ext>
                </a:extLst>
              </p:cNvPr>
              <p:cNvCxnSpPr/>
              <p:nvPr/>
            </p:nvCxnSpPr>
            <p:spPr>
              <a:xfrm>
                <a:off x="2929198"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4" name="直線コネクタ 33">
                <a:extLst>
                  <a:ext uri="{FF2B5EF4-FFF2-40B4-BE49-F238E27FC236}">
                    <a16:creationId xmlns:a16="http://schemas.microsoft.com/office/drawing/2014/main" id="{31CA85E0-C2C3-C042-B0E3-0192A7038383}"/>
                  </a:ext>
                </a:extLst>
              </p:cNvPr>
              <p:cNvCxnSpPr/>
              <p:nvPr/>
            </p:nvCxnSpPr>
            <p:spPr>
              <a:xfrm>
                <a:off x="3540031" y="3570545"/>
                <a:ext cx="0" cy="381428"/>
              </a:xfrm>
              <a:prstGeom prst="line">
                <a:avLst/>
              </a:prstGeom>
              <a:ln w="571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5" name="直線コネクタ 34">
                <a:extLst>
                  <a:ext uri="{FF2B5EF4-FFF2-40B4-BE49-F238E27FC236}">
                    <a16:creationId xmlns:a16="http://schemas.microsoft.com/office/drawing/2014/main" id="{CDECC1BB-D1F6-684F-9685-AC587894E6CF}"/>
                  </a:ext>
                </a:extLst>
              </p:cNvPr>
              <p:cNvCxnSpPr/>
              <p:nvPr/>
            </p:nvCxnSpPr>
            <p:spPr>
              <a:xfrm>
                <a:off x="4151573"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6" name="直線コネクタ 35">
                <a:extLst>
                  <a:ext uri="{FF2B5EF4-FFF2-40B4-BE49-F238E27FC236}">
                    <a16:creationId xmlns:a16="http://schemas.microsoft.com/office/drawing/2014/main" id="{252801E6-0BCE-F64E-9810-882AD932B1ED}"/>
                  </a:ext>
                </a:extLst>
              </p:cNvPr>
              <p:cNvCxnSpPr/>
              <p:nvPr/>
            </p:nvCxnSpPr>
            <p:spPr>
              <a:xfrm>
                <a:off x="4762406" y="3570545"/>
                <a:ext cx="0" cy="381428"/>
              </a:xfrm>
              <a:prstGeom prst="line">
                <a:avLst/>
              </a:prstGeom>
              <a:ln w="571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7" name="直線コネクタ 36">
                <a:extLst>
                  <a:ext uri="{FF2B5EF4-FFF2-40B4-BE49-F238E27FC236}">
                    <a16:creationId xmlns:a16="http://schemas.microsoft.com/office/drawing/2014/main" id="{B05D38D4-2772-8E4C-9EE1-4A936D08CF1B}"/>
                  </a:ext>
                </a:extLst>
              </p:cNvPr>
              <p:cNvCxnSpPr/>
              <p:nvPr/>
            </p:nvCxnSpPr>
            <p:spPr>
              <a:xfrm>
                <a:off x="5373948"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8" name="直線コネクタ 37">
                <a:extLst>
                  <a:ext uri="{FF2B5EF4-FFF2-40B4-BE49-F238E27FC236}">
                    <a16:creationId xmlns:a16="http://schemas.microsoft.com/office/drawing/2014/main" id="{73AB7AD4-17C3-8F4C-B3CE-F04EE3484A4C}"/>
                  </a:ext>
                </a:extLst>
              </p:cNvPr>
              <p:cNvCxnSpPr/>
              <p:nvPr/>
            </p:nvCxnSpPr>
            <p:spPr>
              <a:xfrm>
                <a:off x="5984781" y="3570545"/>
                <a:ext cx="0" cy="381428"/>
              </a:xfrm>
              <a:prstGeom prst="line">
                <a:avLst/>
              </a:prstGeom>
              <a:ln w="571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9" name="直線コネクタ 38">
                <a:extLst>
                  <a:ext uri="{FF2B5EF4-FFF2-40B4-BE49-F238E27FC236}">
                    <a16:creationId xmlns:a16="http://schemas.microsoft.com/office/drawing/2014/main" id="{609529AD-599A-D243-813D-CADAA5CE0378}"/>
                  </a:ext>
                </a:extLst>
              </p:cNvPr>
              <p:cNvCxnSpPr/>
              <p:nvPr/>
            </p:nvCxnSpPr>
            <p:spPr>
              <a:xfrm>
                <a:off x="12496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0" name="直線コネクタ 39">
                <a:extLst>
                  <a:ext uri="{FF2B5EF4-FFF2-40B4-BE49-F238E27FC236}">
                    <a16:creationId xmlns:a16="http://schemas.microsoft.com/office/drawing/2014/main" id="{33ED6AF2-F5B9-084F-A68E-7676D9C9C961}"/>
                  </a:ext>
                </a:extLst>
              </p:cNvPr>
              <p:cNvCxnSpPr/>
              <p:nvPr/>
            </p:nvCxnSpPr>
            <p:spPr>
              <a:xfrm>
                <a:off x="14020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1" name="直線コネクタ 40">
                <a:extLst>
                  <a:ext uri="{FF2B5EF4-FFF2-40B4-BE49-F238E27FC236}">
                    <a16:creationId xmlns:a16="http://schemas.microsoft.com/office/drawing/2014/main" id="{2334CF2A-6812-D347-A64F-3ED92FD7769F}"/>
                  </a:ext>
                </a:extLst>
              </p:cNvPr>
              <p:cNvCxnSpPr/>
              <p:nvPr/>
            </p:nvCxnSpPr>
            <p:spPr>
              <a:xfrm>
                <a:off x="15544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2" name="直線コネクタ 41">
                <a:extLst>
                  <a:ext uri="{FF2B5EF4-FFF2-40B4-BE49-F238E27FC236}">
                    <a16:creationId xmlns:a16="http://schemas.microsoft.com/office/drawing/2014/main" id="{E72C5519-114F-1E4D-8136-F968E1F50186}"/>
                  </a:ext>
                </a:extLst>
              </p:cNvPr>
              <p:cNvCxnSpPr/>
              <p:nvPr/>
            </p:nvCxnSpPr>
            <p:spPr>
              <a:xfrm>
                <a:off x="18592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直線コネクタ 42">
                <a:extLst>
                  <a:ext uri="{FF2B5EF4-FFF2-40B4-BE49-F238E27FC236}">
                    <a16:creationId xmlns:a16="http://schemas.microsoft.com/office/drawing/2014/main" id="{6B0DA94C-28CF-DB48-BE74-C2913A65F1E2}"/>
                  </a:ext>
                </a:extLst>
              </p:cNvPr>
              <p:cNvCxnSpPr/>
              <p:nvPr/>
            </p:nvCxnSpPr>
            <p:spPr>
              <a:xfrm>
                <a:off x="20116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4" name="直線コネクタ 43">
                <a:extLst>
                  <a:ext uri="{FF2B5EF4-FFF2-40B4-BE49-F238E27FC236}">
                    <a16:creationId xmlns:a16="http://schemas.microsoft.com/office/drawing/2014/main" id="{D1D15D30-B6E4-8249-BCEC-BC4542B77738}"/>
                  </a:ext>
                </a:extLst>
              </p:cNvPr>
              <p:cNvCxnSpPr/>
              <p:nvPr/>
            </p:nvCxnSpPr>
            <p:spPr>
              <a:xfrm>
                <a:off x="2165256"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5" name="直線コネクタ 44">
                <a:extLst>
                  <a:ext uri="{FF2B5EF4-FFF2-40B4-BE49-F238E27FC236}">
                    <a16:creationId xmlns:a16="http://schemas.microsoft.com/office/drawing/2014/main" id="{F1B6BDA6-0AD1-D948-8FA2-5A479D3FC3D4}"/>
                  </a:ext>
                </a:extLst>
              </p:cNvPr>
              <p:cNvCxnSpPr/>
              <p:nvPr/>
            </p:nvCxnSpPr>
            <p:spPr>
              <a:xfrm>
                <a:off x="247199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6" name="直線コネクタ 45">
                <a:extLst>
                  <a:ext uri="{FF2B5EF4-FFF2-40B4-BE49-F238E27FC236}">
                    <a16:creationId xmlns:a16="http://schemas.microsoft.com/office/drawing/2014/main" id="{682608AB-A77C-7A46-84B7-43B6F4B70109}"/>
                  </a:ext>
                </a:extLst>
              </p:cNvPr>
              <p:cNvCxnSpPr/>
              <p:nvPr/>
            </p:nvCxnSpPr>
            <p:spPr>
              <a:xfrm>
                <a:off x="262439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7" name="直線コネクタ 46">
                <a:extLst>
                  <a:ext uri="{FF2B5EF4-FFF2-40B4-BE49-F238E27FC236}">
                    <a16:creationId xmlns:a16="http://schemas.microsoft.com/office/drawing/2014/main" id="{B7AA2EDE-EA8C-E448-997E-10FCF4E7BBC6}"/>
                  </a:ext>
                </a:extLst>
              </p:cNvPr>
              <p:cNvCxnSpPr/>
              <p:nvPr/>
            </p:nvCxnSpPr>
            <p:spPr>
              <a:xfrm>
                <a:off x="277679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8" name="直線コネクタ 47">
                <a:extLst>
                  <a:ext uri="{FF2B5EF4-FFF2-40B4-BE49-F238E27FC236}">
                    <a16:creationId xmlns:a16="http://schemas.microsoft.com/office/drawing/2014/main" id="{5E6C6E00-7524-DE49-93F7-4809AD25ABB7}"/>
                  </a:ext>
                </a:extLst>
              </p:cNvPr>
              <p:cNvCxnSpPr/>
              <p:nvPr/>
            </p:nvCxnSpPr>
            <p:spPr>
              <a:xfrm>
                <a:off x="308159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9" name="直線コネクタ 48">
                <a:extLst>
                  <a:ext uri="{FF2B5EF4-FFF2-40B4-BE49-F238E27FC236}">
                    <a16:creationId xmlns:a16="http://schemas.microsoft.com/office/drawing/2014/main" id="{1F44D908-274C-7B40-8036-DE174E3177D2}"/>
                  </a:ext>
                </a:extLst>
              </p:cNvPr>
              <p:cNvCxnSpPr/>
              <p:nvPr/>
            </p:nvCxnSpPr>
            <p:spPr>
              <a:xfrm>
                <a:off x="323399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0" name="直線コネクタ 49">
                <a:extLst>
                  <a:ext uri="{FF2B5EF4-FFF2-40B4-BE49-F238E27FC236}">
                    <a16:creationId xmlns:a16="http://schemas.microsoft.com/office/drawing/2014/main" id="{1F897A88-02AB-2B4B-91B4-EDAF5401B643}"/>
                  </a:ext>
                </a:extLst>
              </p:cNvPr>
              <p:cNvCxnSpPr/>
              <p:nvPr/>
            </p:nvCxnSpPr>
            <p:spPr>
              <a:xfrm>
                <a:off x="3387631"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1" name="直線コネクタ 50">
                <a:extLst>
                  <a:ext uri="{FF2B5EF4-FFF2-40B4-BE49-F238E27FC236}">
                    <a16:creationId xmlns:a16="http://schemas.microsoft.com/office/drawing/2014/main" id="{F527AD53-874D-2B42-B09D-98BED47640D7}"/>
                  </a:ext>
                </a:extLst>
              </p:cNvPr>
              <p:cNvCxnSpPr/>
              <p:nvPr/>
            </p:nvCxnSpPr>
            <p:spPr>
              <a:xfrm>
                <a:off x="369437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2" name="直線コネクタ 51">
                <a:extLst>
                  <a:ext uri="{FF2B5EF4-FFF2-40B4-BE49-F238E27FC236}">
                    <a16:creationId xmlns:a16="http://schemas.microsoft.com/office/drawing/2014/main" id="{2D7B8AF4-17B3-2245-8450-F5C82E0B9362}"/>
                  </a:ext>
                </a:extLst>
              </p:cNvPr>
              <p:cNvCxnSpPr/>
              <p:nvPr/>
            </p:nvCxnSpPr>
            <p:spPr>
              <a:xfrm>
                <a:off x="384677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3" name="直線コネクタ 52">
                <a:extLst>
                  <a:ext uri="{FF2B5EF4-FFF2-40B4-BE49-F238E27FC236}">
                    <a16:creationId xmlns:a16="http://schemas.microsoft.com/office/drawing/2014/main" id="{462195F3-5001-9749-8360-62298C2B7041}"/>
                  </a:ext>
                </a:extLst>
              </p:cNvPr>
              <p:cNvCxnSpPr/>
              <p:nvPr/>
            </p:nvCxnSpPr>
            <p:spPr>
              <a:xfrm>
                <a:off x="399917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4" name="直線コネクタ 53">
                <a:extLst>
                  <a:ext uri="{FF2B5EF4-FFF2-40B4-BE49-F238E27FC236}">
                    <a16:creationId xmlns:a16="http://schemas.microsoft.com/office/drawing/2014/main" id="{F5D0E4B1-39DC-BF4E-AD85-74904BF14646}"/>
                  </a:ext>
                </a:extLst>
              </p:cNvPr>
              <p:cNvCxnSpPr/>
              <p:nvPr/>
            </p:nvCxnSpPr>
            <p:spPr>
              <a:xfrm>
                <a:off x="430397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5" name="直線コネクタ 54">
                <a:extLst>
                  <a:ext uri="{FF2B5EF4-FFF2-40B4-BE49-F238E27FC236}">
                    <a16:creationId xmlns:a16="http://schemas.microsoft.com/office/drawing/2014/main" id="{CD0DBC7B-CC71-1E44-AE69-B3A0153F9B24}"/>
                  </a:ext>
                </a:extLst>
              </p:cNvPr>
              <p:cNvCxnSpPr/>
              <p:nvPr/>
            </p:nvCxnSpPr>
            <p:spPr>
              <a:xfrm>
                <a:off x="445637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 name="直線コネクタ 55">
                <a:extLst>
                  <a:ext uri="{FF2B5EF4-FFF2-40B4-BE49-F238E27FC236}">
                    <a16:creationId xmlns:a16="http://schemas.microsoft.com/office/drawing/2014/main" id="{4B5B8846-BA86-CA40-B8F9-920AF3AC3E3C}"/>
                  </a:ext>
                </a:extLst>
              </p:cNvPr>
              <p:cNvCxnSpPr/>
              <p:nvPr/>
            </p:nvCxnSpPr>
            <p:spPr>
              <a:xfrm>
                <a:off x="4610006"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7" name="直線コネクタ 56">
                <a:extLst>
                  <a:ext uri="{FF2B5EF4-FFF2-40B4-BE49-F238E27FC236}">
                    <a16:creationId xmlns:a16="http://schemas.microsoft.com/office/drawing/2014/main" id="{9E19DAEE-8914-9644-BB5B-E8FDA3DE6269}"/>
                  </a:ext>
                </a:extLst>
              </p:cNvPr>
              <p:cNvCxnSpPr/>
              <p:nvPr/>
            </p:nvCxnSpPr>
            <p:spPr>
              <a:xfrm>
                <a:off x="491674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8" name="直線コネクタ 57">
                <a:extLst>
                  <a:ext uri="{FF2B5EF4-FFF2-40B4-BE49-F238E27FC236}">
                    <a16:creationId xmlns:a16="http://schemas.microsoft.com/office/drawing/2014/main" id="{F36E377A-AB5F-AA41-BC26-90E74F73655E}"/>
                  </a:ext>
                </a:extLst>
              </p:cNvPr>
              <p:cNvCxnSpPr/>
              <p:nvPr/>
            </p:nvCxnSpPr>
            <p:spPr>
              <a:xfrm>
                <a:off x="506914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9" name="直線コネクタ 58">
                <a:extLst>
                  <a:ext uri="{FF2B5EF4-FFF2-40B4-BE49-F238E27FC236}">
                    <a16:creationId xmlns:a16="http://schemas.microsoft.com/office/drawing/2014/main" id="{4684AB60-0852-7B41-A3CB-E1792132D2A1}"/>
                  </a:ext>
                </a:extLst>
              </p:cNvPr>
              <p:cNvCxnSpPr/>
              <p:nvPr/>
            </p:nvCxnSpPr>
            <p:spPr>
              <a:xfrm>
                <a:off x="522154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0" name="直線コネクタ 59">
                <a:extLst>
                  <a:ext uri="{FF2B5EF4-FFF2-40B4-BE49-F238E27FC236}">
                    <a16:creationId xmlns:a16="http://schemas.microsoft.com/office/drawing/2014/main" id="{A84F4F42-3532-BD4C-B5B4-06ED0C354157}"/>
                  </a:ext>
                </a:extLst>
              </p:cNvPr>
              <p:cNvCxnSpPr/>
              <p:nvPr/>
            </p:nvCxnSpPr>
            <p:spPr>
              <a:xfrm>
                <a:off x="552634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1" name="直線コネクタ 60">
                <a:extLst>
                  <a:ext uri="{FF2B5EF4-FFF2-40B4-BE49-F238E27FC236}">
                    <a16:creationId xmlns:a16="http://schemas.microsoft.com/office/drawing/2014/main" id="{27B21676-7D61-CC4B-99D7-642B2C20B240}"/>
                  </a:ext>
                </a:extLst>
              </p:cNvPr>
              <p:cNvCxnSpPr/>
              <p:nvPr/>
            </p:nvCxnSpPr>
            <p:spPr>
              <a:xfrm>
                <a:off x="567874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2" name="直線コネクタ 61">
                <a:extLst>
                  <a:ext uri="{FF2B5EF4-FFF2-40B4-BE49-F238E27FC236}">
                    <a16:creationId xmlns:a16="http://schemas.microsoft.com/office/drawing/2014/main" id="{E29A4F1E-04AF-284F-AA7B-E708FB89CF23}"/>
                  </a:ext>
                </a:extLst>
              </p:cNvPr>
              <p:cNvCxnSpPr/>
              <p:nvPr/>
            </p:nvCxnSpPr>
            <p:spPr>
              <a:xfrm>
                <a:off x="5832381"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3" name="直線コネクタ 62">
                <a:extLst>
                  <a:ext uri="{FF2B5EF4-FFF2-40B4-BE49-F238E27FC236}">
                    <a16:creationId xmlns:a16="http://schemas.microsoft.com/office/drawing/2014/main" id="{68052900-CFC2-0744-BA1B-FCF5A519F6D5}"/>
                  </a:ext>
                </a:extLst>
              </p:cNvPr>
              <p:cNvCxnSpPr/>
              <p:nvPr/>
            </p:nvCxnSpPr>
            <p:spPr>
              <a:xfrm>
                <a:off x="61391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4" name="直線コネクタ 63">
                <a:extLst>
                  <a:ext uri="{FF2B5EF4-FFF2-40B4-BE49-F238E27FC236}">
                    <a16:creationId xmlns:a16="http://schemas.microsoft.com/office/drawing/2014/main" id="{96FFCDD8-814C-FD46-81B5-A3123C8BF803}"/>
                  </a:ext>
                </a:extLst>
              </p:cNvPr>
              <p:cNvCxnSpPr/>
              <p:nvPr/>
            </p:nvCxnSpPr>
            <p:spPr>
              <a:xfrm>
                <a:off x="62915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5" name="直線コネクタ 64">
                <a:extLst>
                  <a:ext uri="{FF2B5EF4-FFF2-40B4-BE49-F238E27FC236}">
                    <a16:creationId xmlns:a16="http://schemas.microsoft.com/office/drawing/2014/main" id="{5B70891A-8C12-DE4E-A912-711051838BAD}"/>
                  </a:ext>
                </a:extLst>
              </p:cNvPr>
              <p:cNvCxnSpPr/>
              <p:nvPr/>
            </p:nvCxnSpPr>
            <p:spPr>
              <a:xfrm>
                <a:off x="6598170"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6" name="直線コネクタ 65">
                <a:extLst>
                  <a:ext uri="{FF2B5EF4-FFF2-40B4-BE49-F238E27FC236}">
                    <a16:creationId xmlns:a16="http://schemas.microsoft.com/office/drawing/2014/main" id="{9F7D9099-2111-A34B-82E0-59AD171355C0}"/>
                  </a:ext>
                </a:extLst>
              </p:cNvPr>
              <p:cNvCxnSpPr/>
              <p:nvPr/>
            </p:nvCxnSpPr>
            <p:spPr>
              <a:xfrm>
                <a:off x="6445770"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7" name="直線コネクタ 66">
                <a:extLst>
                  <a:ext uri="{FF2B5EF4-FFF2-40B4-BE49-F238E27FC236}">
                    <a16:creationId xmlns:a16="http://schemas.microsoft.com/office/drawing/2014/main" id="{F9067251-4CCA-2D40-8B6A-FCBA87C76F5A}"/>
                  </a:ext>
                </a:extLst>
              </p:cNvPr>
              <p:cNvCxnSpPr/>
              <p:nvPr/>
            </p:nvCxnSpPr>
            <p:spPr>
              <a:xfrm>
                <a:off x="6752512"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8" name="直線コネクタ 67">
                <a:extLst>
                  <a:ext uri="{FF2B5EF4-FFF2-40B4-BE49-F238E27FC236}">
                    <a16:creationId xmlns:a16="http://schemas.microsoft.com/office/drawing/2014/main" id="{8C06B5E4-4E0B-D04C-910C-92282813F2BA}"/>
                  </a:ext>
                </a:extLst>
              </p:cNvPr>
              <p:cNvCxnSpPr/>
              <p:nvPr/>
            </p:nvCxnSpPr>
            <p:spPr>
              <a:xfrm>
                <a:off x="6904912"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9" name="直線コネクタ 68">
                <a:extLst>
                  <a:ext uri="{FF2B5EF4-FFF2-40B4-BE49-F238E27FC236}">
                    <a16:creationId xmlns:a16="http://schemas.microsoft.com/office/drawing/2014/main" id="{151601DC-A95D-8D42-AF27-B86FBDBB6914}"/>
                  </a:ext>
                </a:extLst>
              </p:cNvPr>
              <p:cNvCxnSpPr/>
              <p:nvPr/>
            </p:nvCxnSpPr>
            <p:spPr>
              <a:xfrm>
                <a:off x="7213149" y="3570545"/>
                <a:ext cx="0" cy="381428"/>
              </a:xfrm>
              <a:prstGeom prst="line">
                <a:avLst/>
              </a:prstGeom>
              <a:ln w="571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0" name="直線コネクタ 69">
                <a:extLst>
                  <a:ext uri="{FF2B5EF4-FFF2-40B4-BE49-F238E27FC236}">
                    <a16:creationId xmlns:a16="http://schemas.microsoft.com/office/drawing/2014/main" id="{9E37ACF2-601B-BD47-9193-BF9F745F243D}"/>
                  </a:ext>
                </a:extLst>
              </p:cNvPr>
              <p:cNvCxnSpPr/>
              <p:nvPr/>
            </p:nvCxnSpPr>
            <p:spPr>
              <a:xfrm>
                <a:off x="7060749"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1" name="直線コネクタ 70">
                <a:extLst>
                  <a:ext uri="{FF2B5EF4-FFF2-40B4-BE49-F238E27FC236}">
                    <a16:creationId xmlns:a16="http://schemas.microsoft.com/office/drawing/2014/main" id="{E81A6E54-BED0-9341-8A46-BC73B1E10D00}"/>
                  </a:ext>
                </a:extLst>
              </p:cNvPr>
              <p:cNvCxnSpPr/>
              <p:nvPr/>
            </p:nvCxnSpPr>
            <p:spPr>
              <a:xfrm>
                <a:off x="7367491"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2" name="直線コネクタ 71">
                <a:extLst>
                  <a:ext uri="{FF2B5EF4-FFF2-40B4-BE49-F238E27FC236}">
                    <a16:creationId xmlns:a16="http://schemas.microsoft.com/office/drawing/2014/main" id="{5BD773AF-ECBC-7E4B-9A4C-967D274915DB}"/>
                  </a:ext>
                </a:extLst>
              </p:cNvPr>
              <p:cNvCxnSpPr/>
              <p:nvPr/>
            </p:nvCxnSpPr>
            <p:spPr>
              <a:xfrm>
                <a:off x="7519891"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73" name="テキスト ボックス 72">
              <a:extLst>
                <a:ext uri="{FF2B5EF4-FFF2-40B4-BE49-F238E27FC236}">
                  <a16:creationId xmlns:a16="http://schemas.microsoft.com/office/drawing/2014/main" id="{2D819AD5-7AEF-524D-9C48-93E9A3B88F1D}"/>
                </a:ext>
              </a:extLst>
            </p:cNvPr>
            <p:cNvSpPr txBox="1"/>
            <p:nvPr/>
          </p:nvSpPr>
          <p:spPr>
            <a:xfrm>
              <a:off x="1501107" y="2891112"/>
              <a:ext cx="362600" cy="461665"/>
            </a:xfrm>
            <a:prstGeom prst="rect">
              <a:avLst/>
            </a:prstGeom>
            <a:noFill/>
          </p:spPr>
          <p:txBody>
            <a:bodyPr wrap="none" rtlCol="0">
              <a:spAutoFit/>
            </a:bodyPr>
            <a:lstStyle/>
            <a:p>
              <a:r>
                <a:rPr kumimoji="1" lang="en-US" altLang="ja-JP" sz="2400" dirty="0">
                  <a:solidFill>
                    <a:schemeClr val="tx2"/>
                  </a:solidFill>
                </a:rPr>
                <a:t>A</a:t>
              </a:r>
              <a:endParaRPr kumimoji="1" lang="ja-JP" altLang="en-US" sz="2400">
                <a:solidFill>
                  <a:schemeClr val="tx2"/>
                </a:solidFill>
              </a:endParaRPr>
            </a:p>
          </p:txBody>
        </p:sp>
        <p:sp>
          <p:nvSpPr>
            <p:cNvPr id="74" name="テキスト ボックス 73">
              <a:extLst>
                <a:ext uri="{FF2B5EF4-FFF2-40B4-BE49-F238E27FC236}">
                  <a16:creationId xmlns:a16="http://schemas.microsoft.com/office/drawing/2014/main" id="{5E86A0BD-AE1D-E84E-AA3E-79559CC1E83E}"/>
                </a:ext>
              </a:extLst>
            </p:cNvPr>
            <p:cNvSpPr txBox="1"/>
            <p:nvPr/>
          </p:nvSpPr>
          <p:spPr>
            <a:xfrm>
              <a:off x="2726792" y="2893389"/>
              <a:ext cx="362600" cy="461665"/>
            </a:xfrm>
            <a:prstGeom prst="rect">
              <a:avLst/>
            </a:prstGeom>
            <a:noFill/>
          </p:spPr>
          <p:txBody>
            <a:bodyPr wrap="none" rtlCol="0">
              <a:spAutoFit/>
            </a:bodyPr>
            <a:lstStyle/>
            <a:p>
              <a:r>
                <a:rPr kumimoji="1" lang="en-US" altLang="ja-JP" sz="2400" dirty="0">
                  <a:solidFill>
                    <a:schemeClr val="accent5"/>
                  </a:solidFill>
                </a:rPr>
                <a:t>B</a:t>
              </a:r>
              <a:endParaRPr kumimoji="1" lang="ja-JP" altLang="en-US" sz="2400">
                <a:solidFill>
                  <a:schemeClr val="accent5"/>
                </a:solidFill>
              </a:endParaRPr>
            </a:p>
          </p:txBody>
        </p:sp>
        <p:sp>
          <p:nvSpPr>
            <p:cNvPr id="75" name="テキスト ボックス 74">
              <a:extLst>
                <a:ext uri="{FF2B5EF4-FFF2-40B4-BE49-F238E27FC236}">
                  <a16:creationId xmlns:a16="http://schemas.microsoft.com/office/drawing/2014/main" id="{266FF18F-7278-E84F-9E67-16CAC2BE8D3A}"/>
                </a:ext>
              </a:extLst>
            </p:cNvPr>
            <p:cNvSpPr txBox="1"/>
            <p:nvPr/>
          </p:nvSpPr>
          <p:spPr>
            <a:xfrm>
              <a:off x="5167108" y="2893360"/>
              <a:ext cx="348172" cy="461665"/>
            </a:xfrm>
            <a:prstGeom prst="rect">
              <a:avLst/>
            </a:prstGeom>
            <a:noFill/>
          </p:spPr>
          <p:txBody>
            <a:bodyPr wrap="none" rtlCol="0">
              <a:spAutoFit/>
            </a:bodyPr>
            <a:lstStyle/>
            <a:p>
              <a:r>
                <a:rPr kumimoji="1" lang="en-US" altLang="ja-JP" sz="2400" dirty="0">
                  <a:solidFill>
                    <a:schemeClr val="accent6"/>
                  </a:solidFill>
                </a:rPr>
                <a:t>C</a:t>
              </a:r>
              <a:endParaRPr kumimoji="1" lang="ja-JP" altLang="en-US" sz="2400">
                <a:solidFill>
                  <a:schemeClr val="accent6"/>
                </a:solidFill>
              </a:endParaRPr>
            </a:p>
          </p:txBody>
        </p:sp>
        <p:sp>
          <p:nvSpPr>
            <p:cNvPr id="76" name="テキスト ボックス 75">
              <a:extLst>
                <a:ext uri="{FF2B5EF4-FFF2-40B4-BE49-F238E27FC236}">
                  <a16:creationId xmlns:a16="http://schemas.microsoft.com/office/drawing/2014/main" id="{1F0D31BE-7156-8E44-A0E2-0DB481B45C0D}"/>
                </a:ext>
              </a:extLst>
            </p:cNvPr>
            <p:cNvSpPr txBox="1"/>
            <p:nvPr/>
          </p:nvSpPr>
          <p:spPr>
            <a:xfrm>
              <a:off x="6403581" y="2893360"/>
              <a:ext cx="362600" cy="461665"/>
            </a:xfrm>
            <a:prstGeom prst="rect">
              <a:avLst/>
            </a:prstGeom>
            <a:noFill/>
          </p:spPr>
          <p:txBody>
            <a:bodyPr wrap="none" rtlCol="0">
              <a:spAutoFit/>
            </a:bodyPr>
            <a:lstStyle/>
            <a:p>
              <a:r>
                <a:rPr kumimoji="1" lang="en-US" altLang="ja-JP" sz="2400" dirty="0">
                  <a:solidFill>
                    <a:schemeClr val="tx2"/>
                  </a:solidFill>
                </a:rPr>
                <a:t>A</a:t>
              </a:r>
              <a:endParaRPr kumimoji="1" lang="ja-JP" altLang="en-US" sz="2400">
                <a:solidFill>
                  <a:schemeClr val="tx2"/>
                </a:solidFill>
              </a:endParaRPr>
            </a:p>
          </p:txBody>
        </p:sp>
        <p:sp>
          <p:nvSpPr>
            <p:cNvPr id="77" name="フリーフォーム 76">
              <a:extLst>
                <a:ext uri="{FF2B5EF4-FFF2-40B4-BE49-F238E27FC236}">
                  <a16:creationId xmlns:a16="http://schemas.microsoft.com/office/drawing/2014/main" id="{0647BFB7-42D2-374F-91EB-DF2B93BA22D8}"/>
                </a:ext>
              </a:extLst>
            </p:cNvPr>
            <p:cNvSpPr/>
            <p:nvPr/>
          </p:nvSpPr>
          <p:spPr>
            <a:xfrm>
              <a:off x="1503720" y="3212951"/>
              <a:ext cx="6110343" cy="1129553"/>
            </a:xfrm>
            <a:custGeom>
              <a:avLst/>
              <a:gdLst>
                <a:gd name="connsiteX0" fmla="*/ 0 w 6110343"/>
                <a:gd name="connsiteY0" fmla="*/ 860611 h 1129553"/>
                <a:gd name="connsiteX1" fmla="*/ 1226371 w 6110343"/>
                <a:gd name="connsiteY1" fmla="*/ 1065007 h 1129553"/>
                <a:gd name="connsiteX2" fmla="*/ 2431228 w 6110343"/>
                <a:gd name="connsiteY2" fmla="*/ 0 h 1129553"/>
                <a:gd name="connsiteX3" fmla="*/ 3668357 w 6110343"/>
                <a:gd name="connsiteY3" fmla="*/ 376517 h 1129553"/>
                <a:gd name="connsiteX4" fmla="*/ 4883971 w 6110343"/>
                <a:gd name="connsiteY4" fmla="*/ 882127 h 1129553"/>
                <a:gd name="connsiteX5" fmla="*/ 6110343 w 6110343"/>
                <a:gd name="connsiteY5" fmla="*/ 1129553 h 1129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10343" h="1129553">
                  <a:moveTo>
                    <a:pt x="0" y="860611"/>
                  </a:moveTo>
                  <a:lnTo>
                    <a:pt x="1226371" y="1065007"/>
                  </a:lnTo>
                  <a:lnTo>
                    <a:pt x="2431228" y="0"/>
                  </a:lnTo>
                  <a:lnTo>
                    <a:pt x="3668357" y="376517"/>
                  </a:lnTo>
                  <a:lnTo>
                    <a:pt x="4883971" y="882127"/>
                  </a:lnTo>
                  <a:lnTo>
                    <a:pt x="6110343" y="1129553"/>
                  </a:lnTo>
                </a:path>
              </a:pathLst>
            </a:cu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8" name="テキスト ボックス 77">
              <a:extLst>
                <a:ext uri="{FF2B5EF4-FFF2-40B4-BE49-F238E27FC236}">
                  <a16:creationId xmlns:a16="http://schemas.microsoft.com/office/drawing/2014/main" id="{BD32CE88-3278-454F-851F-46FFA294A03F}"/>
                </a:ext>
              </a:extLst>
            </p:cNvPr>
            <p:cNvSpPr txBox="1"/>
            <p:nvPr/>
          </p:nvSpPr>
          <p:spPr>
            <a:xfrm>
              <a:off x="1327484" y="6134442"/>
              <a:ext cx="293670" cy="307777"/>
            </a:xfrm>
            <a:prstGeom prst="rect">
              <a:avLst/>
            </a:prstGeom>
            <a:noFill/>
          </p:spPr>
          <p:txBody>
            <a:bodyPr wrap="none" rtlCol="0">
              <a:spAutoFit/>
            </a:bodyPr>
            <a:lstStyle/>
            <a:p>
              <a:r>
                <a:rPr kumimoji="1" lang="en-US" altLang="ja-JP" sz="1400" i="1" dirty="0">
                  <a:latin typeface="Times" pitchFamily="2" charset="0"/>
                </a:rPr>
                <a:t>t</a:t>
              </a:r>
              <a:r>
                <a:rPr kumimoji="1" lang="en-US" altLang="ja-JP" sz="1400" baseline="-25000" dirty="0">
                  <a:latin typeface="Times" pitchFamily="2" charset="0"/>
                </a:rPr>
                <a:t>0</a:t>
              </a:r>
              <a:endParaRPr kumimoji="1" lang="ja-JP" altLang="en-US" sz="1400" baseline="-25000">
                <a:latin typeface="Times" pitchFamily="2" charset="0"/>
              </a:endParaRPr>
            </a:p>
          </p:txBody>
        </p:sp>
        <p:sp>
          <p:nvSpPr>
            <p:cNvPr id="79" name="テキスト ボックス 78">
              <a:extLst>
                <a:ext uri="{FF2B5EF4-FFF2-40B4-BE49-F238E27FC236}">
                  <a16:creationId xmlns:a16="http://schemas.microsoft.com/office/drawing/2014/main" id="{E6F83697-52E0-6A48-892C-C35F39FD0ABC}"/>
                </a:ext>
              </a:extLst>
            </p:cNvPr>
            <p:cNvSpPr txBox="1"/>
            <p:nvPr/>
          </p:nvSpPr>
          <p:spPr>
            <a:xfrm>
              <a:off x="1508784" y="6134442"/>
              <a:ext cx="293670" cy="307777"/>
            </a:xfrm>
            <a:prstGeom prst="rect">
              <a:avLst/>
            </a:prstGeom>
            <a:noFill/>
          </p:spPr>
          <p:txBody>
            <a:bodyPr wrap="none" rtlCol="0">
              <a:spAutoFit/>
            </a:bodyPr>
            <a:lstStyle/>
            <a:p>
              <a:r>
                <a:rPr kumimoji="1" lang="en-US" altLang="ja-JP" sz="1400" i="1" dirty="0">
                  <a:latin typeface="Times" pitchFamily="2" charset="0"/>
                </a:rPr>
                <a:t>t</a:t>
              </a:r>
              <a:r>
                <a:rPr kumimoji="1" lang="en-US" altLang="ja-JP" sz="1400" baseline="-25000" dirty="0">
                  <a:latin typeface="Times" pitchFamily="2" charset="0"/>
                </a:rPr>
                <a:t>1</a:t>
              </a:r>
              <a:endParaRPr kumimoji="1" lang="ja-JP" altLang="en-US" sz="1400" baseline="-25000">
                <a:latin typeface="Times" pitchFamily="2" charset="0"/>
              </a:endParaRPr>
            </a:p>
          </p:txBody>
        </p:sp>
        <p:sp>
          <p:nvSpPr>
            <p:cNvPr id="80" name="テキスト ボックス 79">
              <a:extLst>
                <a:ext uri="{FF2B5EF4-FFF2-40B4-BE49-F238E27FC236}">
                  <a16:creationId xmlns:a16="http://schemas.microsoft.com/office/drawing/2014/main" id="{F477BFDD-E1C1-FE4C-B83C-4513A5C25791}"/>
                </a:ext>
              </a:extLst>
            </p:cNvPr>
            <p:cNvSpPr txBox="1"/>
            <p:nvPr/>
          </p:nvSpPr>
          <p:spPr>
            <a:xfrm>
              <a:off x="1671941" y="6136274"/>
              <a:ext cx="293670" cy="307777"/>
            </a:xfrm>
            <a:prstGeom prst="rect">
              <a:avLst/>
            </a:prstGeom>
            <a:noFill/>
          </p:spPr>
          <p:txBody>
            <a:bodyPr wrap="none" rtlCol="0">
              <a:spAutoFit/>
            </a:bodyPr>
            <a:lstStyle/>
            <a:p>
              <a:r>
                <a:rPr kumimoji="1" lang="en-US" altLang="ja-JP" sz="1400" i="1" dirty="0">
                  <a:latin typeface="Times" pitchFamily="2" charset="0"/>
                </a:rPr>
                <a:t>t</a:t>
              </a:r>
              <a:r>
                <a:rPr kumimoji="1" lang="en-US" altLang="ja-JP" sz="1400" baseline="-25000" dirty="0">
                  <a:latin typeface="Times" pitchFamily="2" charset="0"/>
                </a:rPr>
                <a:t>2</a:t>
              </a:r>
              <a:endParaRPr kumimoji="1" lang="ja-JP" altLang="en-US" sz="1400" baseline="-25000">
                <a:latin typeface="Times" pitchFamily="2" charset="0"/>
              </a:endParaRPr>
            </a:p>
          </p:txBody>
        </p:sp>
        <p:sp>
          <p:nvSpPr>
            <p:cNvPr id="81" name="テキスト ボックス 80">
              <a:extLst>
                <a:ext uri="{FF2B5EF4-FFF2-40B4-BE49-F238E27FC236}">
                  <a16:creationId xmlns:a16="http://schemas.microsoft.com/office/drawing/2014/main" id="{97C201BA-E53F-0C42-83A5-3A4FD9A7D33C}"/>
                </a:ext>
              </a:extLst>
            </p:cNvPr>
            <p:cNvSpPr txBox="1"/>
            <p:nvPr/>
          </p:nvSpPr>
          <p:spPr>
            <a:xfrm>
              <a:off x="1861593" y="6184851"/>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a:p>
          </p:txBody>
        </p:sp>
        <p:sp>
          <p:nvSpPr>
            <p:cNvPr id="82" name="テキスト ボックス 81">
              <a:extLst>
                <a:ext uri="{FF2B5EF4-FFF2-40B4-BE49-F238E27FC236}">
                  <a16:creationId xmlns:a16="http://schemas.microsoft.com/office/drawing/2014/main" id="{76237157-5FD1-5F41-A6D2-D62BAC5F2834}"/>
                </a:ext>
              </a:extLst>
            </p:cNvPr>
            <p:cNvSpPr txBox="1"/>
            <p:nvPr/>
          </p:nvSpPr>
          <p:spPr>
            <a:xfrm>
              <a:off x="3770969" y="6352878"/>
              <a:ext cx="352982" cy="307777"/>
            </a:xfrm>
            <a:prstGeom prst="rect">
              <a:avLst/>
            </a:prstGeom>
            <a:noFill/>
          </p:spPr>
          <p:txBody>
            <a:bodyPr wrap="none" rtlCol="0">
              <a:spAutoFit/>
            </a:bodyPr>
            <a:lstStyle/>
            <a:p>
              <a:r>
                <a:rPr kumimoji="1" lang="en-US" altLang="ja-JP" sz="1400" i="1" dirty="0" err="1">
                  <a:latin typeface="Times" pitchFamily="2" charset="0"/>
                </a:rPr>
                <a:t>t’</a:t>
              </a:r>
              <a:r>
                <a:rPr kumimoji="1" lang="en-US" altLang="ja-JP" sz="1400" i="1" baseline="-25000" dirty="0" err="1">
                  <a:latin typeface="Times" pitchFamily="2" charset="0"/>
                </a:rPr>
                <a:t>k</a:t>
              </a:r>
              <a:endParaRPr kumimoji="1" lang="ja-JP" altLang="en-US" sz="1400" i="1" baseline="-25000">
                <a:latin typeface="Times" pitchFamily="2" charset="0"/>
              </a:endParaRPr>
            </a:p>
          </p:txBody>
        </p:sp>
        <p:sp>
          <p:nvSpPr>
            <p:cNvPr id="83" name="テキスト ボックス 82">
              <a:extLst>
                <a:ext uri="{FF2B5EF4-FFF2-40B4-BE49-F238E27FC236}">
                  <a16:creationId xmlns:a16="http://schemas.microsoft.com/office/drawing/2014/main" id="{B894D077-4027-114D-B479-DC29C579EC7B}"/>
                </a:ext>
              </a:extLst>
            </p:cNvPr>
            <p:cNvSpPr txBox="1"/>
            <p:nvPr/>
          </p:nvSpPr>
          <p:spPr>
            <a:xfrm>
              <a:off x="4384097" y="6359169"/>
              <a:ext cx="486030" cy="307777"/>
            </a:xfrm>
            <a:prstGeom prst="rect">
              <a:avLst/>
            </a:prstGeom>
            <a:noFill/>
          </p:spPr>
          <p:txBody>
            <a:bodyPr wrap="none" rtlCol="0">
              <a:spAutoFit/>
            </a:bodyPr>
            <a:lstStyle/>
            <a:p>
              <a:r>
                <a:rPr kumimoji="1" lang="en-US" altLang="ja-JP" sz="1400" i="1" dirty="0">
                  <a:latin typeface="Times" pitchFamily="2" charset="0"/>
                </a:rPr>
                <a:t>t’</a:t>
              </a:r>
              <a:r>
                <a:rPr kumimoji="1" lang="en-US" altLang="ja-JP" sz="1400" i="1" baseline="-25000" dirty="0">
                  <a:latin typeface="Times" pitchFamily="2" charset="0"/>
                </a:rPr>
                <a:t>k+</a:t>
              </a:r>
              <a:r>
                <a:rPr kumimoji="1" lang="en-US" altLang="ja-JP" sz="1400" baseline="-25000" dirty="0">
                  <a:latin typeface="Times" pitchFamily="2" charset="0"/>
                </a:rPr>
                <a:t>1</a:t>
              </a:r>
              <a:endParaRPr kumimoji="1" lang="ja-JP" altLang="en-US" sz="1400" baseline="-25000">
                <a:latin typeface="Times" pitchFamily="2" charset="0"/>
              </a:endParaRPr>
            </a:p>
          </p:txBody>
        </p:sp>
        <p:sp>
          <p:nvSpPr>
            <p:cNvPr id="84" name="テキスト ボックス 83">
              <a:extLst>
                <a:ext uri="{FF2B5EF4-FFF2-40B4-BE49-F238E27FC236}">
                  <a16:creationId xmlns:a16="http://schemas.microsoft.com/office/drawing/2014/main" id="{4537618A-7C17-D243-A748-7FA9347EB76A}"/>
                </a:ext>
              </a:extLst>
            </p:cNvPr>
            <p:cNvSpPr txBox="1"/>
            <p:nvPr/>
          </p:nvSpPr>
          <p:spPr>
            <a:xfrm>
              <a:off x="3094156" y="6352878"/>
              <a:ext cx="445956" cy="307777"/>
            </a:xfrm>
            <a:prstGeom prst="rect">
              <a:avLst/>
            </a:prstGeom>
            <a:noFill/>
          </p:spPr>
          <p:txBody>
            <a:bodyPr wrap="none" rtlCol="0">
              <a:spAutoFit/>
            </a:bodyPr>
            <a:lstStyle/>
            <a:p>
              <a:r>
                <a:rPr kumimoji="1" lang="en-US" altLang="ja-JP" sz="1400" i="1" dirty="0">
                  <a:latin typeface="Times" pitchFamily="2" charset="0"/>
                </a:rPr>
                <a:t>t’</a:t>
              </a:r>
              <a:r>
                <a:rPr kumimoji="1" lang="en-US" altLang="ja-JP" sz="1400" i="1" baseline="-25000" dirty="0">
                  <a:latin typeface="Times" pitchFamily="2" charset="0"/>
                </a:rPr>
                <a:t>k-</a:t>
              </a:r>
              <a:r>
                <a:rPr kumimoji="1" lang="en-US" altLang="ja-JP" sz="1400" baseline="-25000" dirty="0">
                  <a:latin typeface="Times" pitchFamily="2" charset="0"/>
                </a:rPr>
                <a:t>1</a:t>
              </a:r>
              <a:endParaRPr kumimoji="1" lang="ja-JP" altLang="en-US" sz="1400" baseline="-25000">
                <a:latin typeface="Times" pitchFamily="2" charset="0"/>
              </a:endParaRPr>
            </a:p>
          </p:txBody>
        </p:sp>
        <p:sp>
          <p:nvSpPr>
            <p:cNvPr id="85" name="テキスト ボックス 84">
              <a:extLst>
                <a:ext uri="{FF2B5EF4-FFF2-40B4-BE49-F238E27FC236}">
                  <a16:creationId xmlns:a16="http://schemas.microsoft.com/office/drawing/2014/main" id="{70A08CE9-3388-A647-9241-DDED641C02AE}"/>
                </a:ext>
              </a:extLst>
            </p:cNvPr>
            <p:cNvSpPr txBox="1"/>
            <p:nvPr/>
          </p:nvSpPr>
          <p:spPr>
            <a:xfrm>
              <a:off x="2617077" y="6368266"/>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a:p>
          </p:txBody>
        </p:sp>
        <p:sp>
          <p:nvSpPr>
            <p:cNvPr id="86" name="テキスト ボックス 85">
              <a:extLst>
                <a:ext uri="{FF2B5EF4-FFF2-40B4-BE49-F238E27FC236}">
                  <a16:creationId xmlns:a16="http://schemas.microsoft.com/office/drawing/2014/main" id="{724CF8F8-7F5A-5448-8E9B-BDA73DA94879}"/>
                </a:ext>
              </a:extLst>
            </p:cNvPr>
            <p:cNvSpPr txBox="1"/>
            <p:nvPr/>
          </p:nvSpPr>
          <p:spPr>
            <a:xfrm>
              <a:off x="4802312" y="6368266"/>
              <a:ext cx="492443" cy="276999"/>
            </a:xfrm>
            <a:prstGeom prst="rect">
              <a:avLst/>
            </a:prstGeom>
            <a:noFill/>
          </p:spPr>
          <p:txBody>
            <a:bodyPr wrap="none" rtlCol="0">
              <a:spAutoFit/>
            </a:bodyPr>
            <a:lstStyle/>
            <a:p>
              <a:r>
                <a:rPr kumimoji="1" lang="en-US" altLang="ja-JP" sz="1200" b="1" dirty="0"/>
                <a:t>‥</a:t>
              </a:r>
              <a:r>
                <a:rPr lang="en-US" altLang="ja-JP" sz="1200" b="1" dirty="0"/>
                <a:t>‥</a:t>
              </a:r>
              <a:endParaRPr lang="ja-JP" altLang="en-US" sz="1200" b="1"/>
            </a:p>
          </p:txBody>
        </p:sp>
        <p:sp>
          <p:nvSpPr>
            <p:cNvPr id="87" name="右中かっこ 86">
              <a:extLst>
                <a:ext uri="{FF2B5EF4-FFF2-40B4-BE49-F238E27FC236}">
                  <a16:creationId xmlns:a16="http://schemas.microsoft.com/office/drawing/2014/main" id="{947EBC8A-0E3B-0442-9A5F-2771194F1227}"/>
                </a:ext>
              </a:extLst>
            </p:cNvPr>
            <p:cNvSpPr/>
            <p:nvPr/>
          </p:nvSpPr>
          <p:spPr>
            <a:xfrm rot="16200000" flipV="1">
              <a:off x="2941697" y="5318872"/>
              <a:ext cx="174146" cy="583829"/>
            </a:xfrm>
            <a:prstGeom prst="rightBrace">
              <a:avLst>
                <a:gd name="adj1" fmla="val 43101"/>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88" name="テキスト ボックス 87">
              <a:extLst>
                <a:ext uri="{FF2B5EF4-FFF2-40B4-BE49-F238E27FC236}">
                  <a16:creationId xmlns:a16="http://schemas.microsoft.com/office/drawing/2014/main" id="{85E3B36F-B019-6F4D-8B70-765A79257547}"/>
                </a:ext>
              </a:extLst>
            </p:cNvPr>
            <p:cNvSpPr txBox="1"/>
            <p:nvPr/>
          </p:nvSpPr>
          <p:spPr>
            <a:xfrm>
              <a:off x="1742458" y="5267687"/>
              <a:ext cx="364202" cy="307777"/>
            </a:xfrm>
            <a:prstGeom prst="rect">
              <a:avLst/>
            </a:prstGeom>
            <a:noFill/>
          </p:spPr>
          <p:txBody>
            <a:bodyPr wrap="none" rtlCol="0">
              <a:spAutoFit/>
            </a:bodyPr>
            <a:lstStyle/>
            <a:p>
              <a:r>
                <a:rPr kumimoji="1" lang="en-US" altLang="ja-JP" sz="1400" dirty="0" err="1">
                  <a:latin typeface="Times" pitchFamily="2" charset="0"/>
                </a:rPr>
                <a:t>Δ</a:t>
              </a:r>
              <a:r>
                <a:rPr kumimoji="1" lang="en-US" altLang="ja-JP" sz="1400" i="1" dirty="0" err="1">
                  <a:latin typeface="Times" pitchFamily="2" charset="0"/>
                </a:rPr>
                <a:t>t</a:t>
              </a:r>
              <a:endParaRPr kumimoji="1" lang="ja-JP" altLang="en-US" sz="1400" i="1">
                <a:latin typeface="Times" pitchFamily="2" charset="0"/>
              </a:endParaRPr>
            </a:p>
          </p:txBody>
        </p:sp>
        <p:cxnSp>
          <p:nvCxnSpPr>
            <p:cNvPr id="89" name="直線矢印コネクタ 88">
              <a:extLst>
                <a:ext uri="{FF2B5EF4-FFF2-40B4-BE49-F238E27FC236}">
                  <a16:creationId xmlns:a16="http://schemas.microsoft.com/office/drawing/2014/main" id="{8872E00C-DD8F-1C40-A838-AE3FD6030A6E}"/>
                </a:ext>
              </a:extLst>
            </p:cNvPr>
            <p:cNvCxnSpPr/>
            <p:nvPr/>
          </p:nvCxnSpPr>
          <p:spPr>
            <a:xfrm>
              <a:off x="1630775" y="5651318"/>
              <a:ext cx="167907" cy="0"/>
            </a:xfrm>
            <a:prstGeom prst="straightConnector1">
              <a:avLst/>
            </a:prstGeom>
            <a:ln>
              <a:solidFill>
                <a:schemeClr val="tx1"/>
              </a:solidFill>
              <a:headEnd type="triangle" w="med" len="sm"/>
              <a:tailEnd type="triangle" w="med" len="sm"/>
            </a:ln>
            <a:effectLst/>
          </p:spPr>
          <p:style>
            <a:lnRef idx="2">
              <a:schemeClr val="accent1"/>
            </a:lnRef>
            <a:fillRef idx="0">
              <a:schemeClr val="accent1"/>
            </a:fillRef>
            <a:effectRef idx="1">
              <a:schemeClr val="accent1"/>
            </a:effectRef>
            <a:fontRef idx="minor">
              <a:schemeClr val="tx1"/>
            </a:fontRef>
          </p:style>
        </p:cxnSp>
        <p:cxnSp>
          <p:nvCxnSpPr>
            <p:cNvPr id="90" name="直線矢印コネクタ 89">
              <a:extLst>
                <a:ext uri="{FF2B5EF4-FFF2-40B4-BE49-F238E27FC236}">
                  <a16:creationId xmlns:a16="http://schemas.microsoft.com/office/drawing/2014/main" id="{450BBF58-A4A1-F549-A68F-A7DAE2ACADB6}"/>
                </a:ext>
              </a:extLst>
            </p:cNvPr>
            <p:cNvCxnSpPr>
              <a:cxnSpLocks/>
            </p:cNvCxnSpPr>
            <p:nvPr/>
          </p:nvCxnSpPr>
          <p:spPr>
            <a:xfrm>
              <a:off x="3925944" y="5541183"/>
              <a:ext cx="1208890" cy="0"/>
            </a:xfrm>
            <a:prstGeom prst="straightConnector1">
              <a:avLst/>
            </a:prstGeom>
            <a:ln w="38100">
              <a:solidFill>
                <a:schemeClr val="tx1"/>
              </a:solidFil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91" name="テキスト ボックス 90">
              <a:extLst>
                <a:ext uri="{FF2B5EF4-FFF2-40B4-BE49-F238E27FC236}">
                  <a16:creationId xmlns:a16="http://schemas.microsoft.com/office/drawing/2014/main" id="{AC152A65-CEE7-B64A-8BED-A5A679E065A3}"/>
                </a:ext>
              </a:extLst>
            </p:cNvPr>
            <p:cNvSpPr txBox="1"/>
            <p:nvPr/>
          </p:nvSpPr>
          <p:spPr>
            <a:xfrm>
              <a:off x="2829201" y="5209121"/>
              <a:ext cx="420308" cy="307777"/>
            </a:xfrm>
            <a:prstGeom prst="rect">
              <a:avLst/>
            </a:prstGeom>
            <a:noFill/>
          </p:spPr>
          <p:txBody>
            <a:bodyPr wrap="none" rtlCol="0">
              <a:spAutoFit/>
            </a:bodyPr>
            <a:lstStyle/>
            <a:p>
              <a:r>
                <a:rPr kumimoji="1" lang="en-US" altLang="ja-JP" sz="1400" dirty="0" err="1">
                  <a:latin typeface="Times" pitchFamily="2" charset="0"/>
                </a:rPr>
                <a:t>Δ</a:t>
              </a:r>
              <a:r>
                <a:rPr kumimoji="1" lang="en-US" altLang="ja-JP" sz="1400" i="1" dirty="0" err="1">
                  <a:latin typeface="Times" pitchFamily="2" charset="0"/>
                </a:rPr>
                <a:t>t</a:t>
              </a:r>
              <a:r>
                <a:rPr kumimoji="1" lang="en-US" altLang="ja-JP" sz="1400" i="1" dirty="0">
                  <a:latin typeface="Times" pitchFamily="2" charset="0"/>
                </a:rPr>
                <a:t>’</a:t>
              </a:r>
              <a:endParaRPr kumimoji="1" lang="ja-JP" altLang="en-US" sz="1400" i="1">
                <a:latin typeface="Times" pitchFamily="2" charset="0"/>
              </a:endParaRPr>
            </a:p>
          </p:txBody>
        </p:sp>
        <p:sp>
          <p:nvSpPr>
            <p:cNvPr id="92" name="テキスト ボックス 91">
              <a:extLst>
                <a:ext uri="{FF2B5EF4-FFF2-40B4-BE49-F238E27FC236}">
                  <a16:creationId xmlns:a16="http://schemas.microsoft.com/office/drawing/2014/main" id="{5096ABC2-C603-3C47-AC0E-E81AADCEE337}"/>
                </a:ext>
              </a:extLst>
            </p:cNvPr>
            <p:cNvSpPr txBox="1"/>
            <p:nvPr/>
          </p:nvSpPr>
          <p:spPr>
            <a:xfrm>
              <a:off x="4287766" y="5350936"/>
              <a:ext cx="479618" cy="369332"/>
            </a:xfrm>
            <a:prstGeom prst="rect">
              <a:avLst/>
            </a:prstGeom>
            <a:solidFill>
              <a:schemeClr val="bg1"/>
            </a:solidFill>
          </p:spPr>
          <p:txBody>
            <a:bodyPr wrap="none" rtlCol="0">
              <a:spAutoFit/>
            </a:bodyPr>
            <a:lstStyle/>
            <a:p>
              <a:r>
                <a:rPr kumimoji="1" lang="en-US" altLang="ja-JP" dirty="0">
                  <a:latin typeface="Times" pitchFamily="2" charset="0"/>
                </a:rPr>
                <a:t>Δ</a:t>
              </a:r>
              <a:r>
                <a:rPr lang="en-US" altLang="ja-JP" i="1" dirty="0">
                  <a:latin typeface="Times" pitchFamily="2" charset="0"/>
                </a:rPr>
                <a:t>T</a:t>
              </a:r>
              <a:endParaRPr kumimoji="1" lang="ja-JP" altLang="en-US" i="1">
                <a:latin typeface="Times" pitchFamily="2" charset="0"/>
              </a:endParaRPr>
            </a:p>
          </p:txBody>
        </p:sp>
        <p:cxnSp>
          <p:nvCxnSpPr>
            <p:cNvPr id="93" name="直線矢印コネクタ 92">
              <a:extLst>
                <a:ext uri="{FF2B5EF4-FFF2-40B4-BE49-F238E27FC236}">
                  <a16:creationId xmlns:a16="http://schemas.microsoft.com/office/drawing/2014/main" id="{4D252A06-7DC2-A241-BB7E-8300FB4AF1F0}"/>
                </a:ext>
              </a:extLst>
            </p:cNvPr>
            <p:cNvCxnSpPr>
              <a:cxnSpLocks/>
            </p:cNvCxnSpPr>
            <p:nvPr/>
          </p:nvCxnSpPr>
          <p:spPr>
            <a:xfrm>
              <a:off x="1490349" y="5921767"/>
              <a:ext cx="6572446" cy="0"/>
            </a:xfrm>
            <a:prstGeom prst="straightConnector1">
              <a:avLst/>
            </a:prstGeom>
            <a:ln w="38100">
              <a:solidFill>
                <a:schemeClr val="tx1"/>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4" name="直線コネクタ 93">
              <a:extLst>
                <a:ext uri="{FF2B5EF4-FFF2-40B4-BE49-F238E27FC236}">
                  <a16:creationId xmlns:a16="http://schemas.microsoft.com/office/drawing/2014/main" id="{E8EC9BB8-03ED-D346-B9F9-8D48E64111AA}"/>
                </a:ext>
              </a:extLst>
            </p:cNvPr>
            <p:cNvCxnSpPr/>
            <p:nvPr/>
          </p:nvCxnSpPr>
          <p:spPr>
            <a:xfrm>
              <a:off x="1483542" y="4814241"/>
              <a:ext cx="0" cy="860348"/>
            </a:xfrm>
            <a:prstGeom prst="line">
              <a:avLst/>
            </a:prstGeom>
            <a:ln w="190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95" name="直線コネクタ 94">
              <a:extLst>
                <a:ext uri="{FF2B5EF4-FFF2-40B4-BE49-F238E27FC236}">
                  <a16:creationId xmlns:a16="http://schemas.microsoft.com/office/drawing/2014/main" id="{7249178E-ADAF-4540-838E-0206C44C129E}"/>
                </a:ext>
              </a:extLst>
            </p:cNvPr>
            <p:cNvCxnSpPr/>
            <p:nvPr/>
          </p:nvCxnSpPr>
          <p:spPr>
            <a:xfrm>
              <a:off x="2716221" y="4814241"/>
              <a:ext cx="0" cy="860348"/>
            </a:xfrm>
            <a:prstGeom prst="line">
              <a:avLst/>
            </a:prstGeom>
            <a:ln w="190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96" name="直線コネクタ 95">
              <a:extLst>
                <a:ext uri="{FF2B5EF4-FFF2-40B4-BE49-F238E27FC236}">
                  <a16:creationId xmlns:a16="http://schemas.microsoft.com/office/drawing/2014/main" id="{BB991369-D332-6A40-AD36-764A0EC14AC0}"/>
                </a:ext>
              </a:extLst>
            </p:cNvPr>
            <p:cNvCxnSpPr/>
            <p:nvPr/>
          </p:nvCxnSpPr>
          <p:spPr>
            <a:xfrm>
              <a:off x="3924955" y="4814241"/>
              <a:ext cx="0" cy="860348"/>
            </a:xfrm>
            <a:prstGeom prst="line">
              <a:avLst/>
            </a:prstGeom>
            <a:ln w="190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97" name="直線コネクタ 96">
              <a:extLst>
                <a:ext uri="{FF2B5EF4-FFF2-40B4-BE49-F238E27FC236}">
                  <a16:creationId xmlns:a16="http://schemas.microsoft.com/office/drawing/2014/main" id="{7DEB156B-F453-AE45-B9EA-70C30A93B5BB}"/>
                </a:ext>
              </a:extLst>
            </p:cNvPr>
            <p:cNvCxnSpPr/>
            <p:nvPr/>
          </p:nvCxnSpPr>
          <p:spPr>
            <a:xfrm>
              <a:off x="5145564" y="4814241"/>
              <a:ext cx="0" cy="860348"/>
            </a:xfrm>
            <a:prstGeom prst="line">
              <a:avLst/>
            </a:prstGeom>
            <a:ln w="190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98" name="直線コネクタ 97">
              <a:extLst>
                <a:ext uri="{FF2B5EF4-FFF2-40B4-BE49-F238E27FC236}">
                  <a16:creationId xmlns:a16="http://schemas.microsoft.com/office/drawing/2014/main" id="{78B45FEB-282A-9C42-89DD-33D994118763}"/>
                </a:ext>
              </a:extLst>
            </p:cNvPr>
            <p:cNvCxnSpPr/>
            <p:nvPr/>
          </p:nvCxnSpPr>
          <p:spPr>
            <a:xfrm>
              <a:off x="6389923" y="4814241"/>
              <a:ext cx="0" cy="860348"/>
            </a:xfrm>
            <a:prstGeom prst="line">
              <a:avLst/>
            </a:prstGeom>
            <a:ln w="190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99" name="直線コネクタ 98">
              <a:extLst>
                <a:ext uri="{FF2B5EF4-FFF2-40B4-BE49-F238E27FC236}">
                  <a16:creationId xmlns:a16="http://schemas.microsoft.com/office/drawing/2014/main" id="{0B6CF620-C9D8-2346-A934-EE09EE869823}"/>
                </a:ext>
              </a:extLst>
            </p:cNvPr>
            <p:cNvCxnSpPr/>
            <p:nvPr/>
          </p:nvCxnSpPr>
          <p:spPr>
            <a:xfrm>
              <a:off x="7610532" y="4814241"/>
              <a:ext cx="0" cy="860348"/>
            </a:xfrm>
            <a:prstGeom prst="line">
              <a:avLst/>
            </a:prstGeom>
            <a:ln w="190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sp>
          <p:nvSpPr>
            <p:cNvPr id="100" name="テキスト ボックス 99">
              <a:extLst>
                <a:ext uri="{FF2B5EF4-FFF2-40B4-BE49-F238E27FC236}">
                  <a16:creationId xmlns:a16="http://schemas.microsoft.com/office/drawing/2014/main" id="{CF4FEF98-857A-0047-9C4F-6A339BB38491}"/>
                </a:ext>
              </a:extLst>
            </p:cNvPr>
            <p:cNvSpPr txBox="1"/>
            <p:nvPr/>
          </p:nvSpPr>
          <p:spPr>
            <a:xfrm>
              <a:off x="3710241" y="4945345"/>
              <a:ext cx="442750" cy="307777"/>
            </a:xfrm>
            <a:prstGeom prst="rect">
              <a:avLst/>
            </a:prstGeom>
            <a:solidFill>
              <a:schemeClr val="bg1"/>
            </a:solidFill>
          </p:spPr>
          <p:txBody>
            <a:bodyPr wrap="none" rtlCol="0">
              <a:spAutoFit/>
            </a:bodyPr>
            <a:lstStyle/>
            <a:p>
              <a:r>
                <a:rPr kumimoji="1" lang="en-US" altLang="ja-JP" sz="1400" i="1" dirty="0">
                  <a:latin typeface="Times" pitchFamily="2" charset="0"/>
                </a:rPr>
                <a:t>T</a:t>
              </a:r>
              <a:r>
                <a:rPr kumimoji="1" lang="en-US" altLang="ja-JP" sz="1400" i="1" baseline="-25000" dirty="0">
                  <a:latin typeface="Times" pitchFamily="2" charset="0"/>
                </a:rPr>
                <a:t>p</a:t>
              </a:r>
              <a:r>
                <a:rPr kumimoji="1" lang="en-US" altLang="ja-JP" sz="1400" baseline="-25000" dirty="0">
                  <a:latin typeface="Times" pitchFamily="2" charset="0"/>
                </a:rPr>
                <a:t>-1</a:t>
              </a:r>
              <a:endParaRPr kumimoji="1" lang="ja-JP" altLang="en-US" sz="1400" baseline="-25000">
                <a:latin typeface="Times" pitchFamily="2" charset="0"/>
              </a:endParaRPr>
            </a:p>
          </p:txBody>
        </p:sp>
        <p:sp>
          <p:nvSpPr>
            <p:cNvPr id="101" name="テキスト ボックス 100">
              <a:extLst>
                <a:ext uri="{FF2B5EF4-FFF2-40B4-BE49-F238E27FC236}">
                  <a16:creationId xmlns:a16="http://schemas.microsoft.com/office/drawing/2014/main" id="{D41D4402-D4EE-594E-BF76-07E5822047DA}"/>
                </a:ext>
              </a:extLst>
            </p:cNvPr>
            <p:cNvSpPr txBox="1"/>
            <p:nvPr/>
          </p:nvSpPr>
          <p:spPr>
            <a:xfrm>
              <a:off x="4999523" y="4945345"/>
              <a:ext cx="343364" cy="307777"/>
            </a:xfrm>
            <a:prstGeom prst="rect">
              <a:avLst/>
            </a:prstGeom>
            <a:solidFill>
              <a:schemeClr val="bg1"/>
            </a:solidFill>
          </p:spPr>
          <p:txBody>
            <a:bodyPr wrap="none" rtlCol="0">
              <a:spAutoFit/>
            </a:bodyPr>
            <a:lstStyle/>
            <a:p>
              <a:r>
                <a:rPr kumimoji="1" lang="en-US" altLang="ja-JP" sz="1400" i="1" dirty="0" err="1">
                  <a:latin typeface="Times" pitchFamily="2" charset="0"/>
                </a:rPr>
                <a:t>T</a:t>
              </a:r>
              <a:r>
                <a:rPr kumimoji="1" lang="en-US" altLang="ja-JP" sz="1400" i="1" baseline="-25000" dirty="0" err="1">
                  <a:latin typeface="Times" pitchFamily="2" charset="0"/>
                </a:rPr>
                <a:t>p</a:t>
              </a:r>
              <a:endParaRPr kumimoji="1" lang="ja-JP" altLang="en-US" sz="1400" baseline="-25000">
                <a:latin typeface="Times" pitchFamily="2" charset="0"/>
              </a:endParaRPr>
            </a:p>
          </p:txBody>
        </p:sp>
        <p:sp>
          <p:nvSpPr>
            <p:cNvPr id="102" name="テキスト ボックス 101">
              <a:extLst>
                <a:ext uri="{FF2B5EF4-FFF2-40B4-BE49-F238E27FC236}">
                  <a16:creationId xmlns:a16="http://schemas.microsoft.com/office/drawing/2014/main" id="{F5E2C79A-1B55-CC4E-8D42-2720FA77DA1A}"/>
                </a:ext>
              </a:extLst>
            </p:cNvPr>
            <p:cNvSpPr txBox="1"/>
            <p:nvPr/>
          </p:nvSpPr>
          <p:spPr>
            <a:xfrm>
              <a:off x="6159709" y="4945345"/>
              <a:ext cx="482824" cy="307777"/>
            </a:xfrm>
            <a:prstGeom prst="rect">
              <a:avLst/>
            </a:prstGeom>
            <a:solidFill>
              <a:schemeClr val="bg1"/>
            </a:solidFill>
          </p:spPr>
          <p:txBody>
            <a:bodyPr wrap="none" rtlCol="0">
              <a:spAutoFit/>
            </a:bodyPr>
            <a:lstStyle/>
            <a:p>
              <a:r>
                <a:rPr kumimoji="1" lang="en-US" altLang="ja-JP" sz="1400" i="1" dirty="0">
                  <a:latin typeface="Times" pitchFamily="2" charset="0"/>
                </a:rPr>
                <a:t>T</a:t>
              </a:r>
              <a:r>
                <a:rPr kumimoji="1" lang="en-US" altLang="ja-JP" sz="1400" i="1" baseline="-25000" dirty="0">
                  <a:latin typeface="Times" pitchFamily="2" charset="0"/>
                </a:rPr>
                <a:t>p</a:t>
              </a:r>
              <a:r>
                <a:rPr kumimoji="1" lang="en-US" altLang="ja-JP" sz="1400" baseline="-25000" dirty="0">
                  <a:latin typeface="Times" pitchFamily="2" charset="0"/>
                </a:rPr>
                <a:t>+1</a:t>
              </a:r>
              <a:endParaRPr kumimoji="1" lang="ja-JP" altLang="en-US" sz="1400" baseline="-25000">
                <a:latin typeface="Times" pitchFamily="2" charset="0"/>
              </a:endParaRPr>
            </a:p>
          </p:txBody>
        </p:sp>
        <p:sp>
          <p:nvSpPr>
            <p:cNvPr id="103" name="テキスト ボックス 102">
              <a:extLst>
                <a:ext uri="{FF2B5EF4-FFF2-40B4-BE49-F238E27FC236}">
                  <a16:creationId xmlns:a16="http://schemas.microsoft.com/office/drawing/2014/main" id="{3CDA178E-5013-034C-B506-7B2F950A57E5}"/>
                </a:ext>
              </a:extLst>
            </p:cNvPr>
            <p:cNvSpPr txBox="1"/>
            <p:nvPr/>
          </p:nvSpPr>
          <p:spPr>
            <a:xfrm>
              <a:off x="8459591" y="4692724"/>
              <a:ext cx="697627" cy="400110"/>
            </a:xfrm>
            <a:prstGeom prst="rect">
              <a:avLst/>
            </a:prstGeom>
            <a:noFill/>
          </p:spPr>
          <p:txBody>
            <a:bodyPr wrap="none" rtlCol="0">
              <a:spAutoFit/>
            </a:bodyPr>
            <a:lstStyle/>
            <a:p>
              <a:r>
                <a:rPr kumimoji="1" lang="en-US" altLang="ja-JP" sz="2000" i="1" dirty="0">
                  <a:latin typeface="Times" pitchFamily="2" charset="0"/>
                </a:rPr>
                <a:t>Time</a:t>
              </a:r>
              <a:endParaRPr kumimoji="1" lang="ja-JP" altLang="en-US" sz="2000" i="1">
                <a:latin typeface="Times" pitchFamily="2" charset="0"/>
              </a:endParaRPr>
            </a:p>
          </p:txBody>
        </p:sp>
      </p:grpSp>
      <p:grpSp>
        <p:nvGrpSpPr>
          <p:cNvPr id="114" name="グループ化 113">
            <a:extLst>
              <a:ext uri="{FF2B5EF4-FFF2-40B4-BE49-F238E27FC236}">
                <a16:creationId xmlns:a16="http://schemas.microsoft.com/office/drawing/2014/main" id="{690D4D36-1125-5940-8655-F04E1B71D00A}"/>
              </a:ext>
            </a:extLst>
          </p:cNvPr>
          <p:cNvGrpSpPr/>
          <p:nvPr/>
        </p:nvGrpSpPr>
        <p:grpSpPr>
          <a:xfrm>
            <a:off x="861726" y="2582786"/>
            <a:ext cx="2589503" cy="3848957"/>
            <a:chOff x="9401190" y="1723465"/>
            <a:chExt cx="2589503" cy="3848957"/>
          </a:xfrm>
        </p:grpSpPr>
        <p:sp>
          <p:nvSpPr>
            <p:cNvPr id="104" name="テキスト ボックス 103">
              <a:extLst>
                <a:ext uri="{FF2B5EF4-FFF2-40B4-BE49-F238E27FC236}">
                  <a16:creationId xmlns:a16="http://schemas.microsoft.com/office/drawing/2014/main" id="{B10A0C33-3F07-CF46-BB15-DC38736DCC87}"/>
                </a:ext>
              </a:extLst>
            </p:cNvPr>
            <p:cNvSpPr txBox="1"/>
            <p:nvPr/>
          </p:nvSpPr>
          <p:spPr>
            <a:xfrm>
              <a:off x="9401190" y="1723465"/>
              <a:ext cx="2041072" cy="369332"/>
            </a:xfrm>
            <a:prstGeom prst="rect">
              <a:avLst/>
            </a:prstGeom>
            <a:noFill/>
          </p:spPr>
          <p:txBody>
            <a:bodyPr wrap="none" rtlCol="0">
              <a:spAutoFit/>
            </a:bodyPr>
            <a:lstStyle/>
            <a:p>
              <a:r>
                <a:rPr kumimoji="1" lang="en-US" altLang="ja-JP" b="1" dirty="0"/>
                <a:t>Times and Intervals</a:t>
              </a:r>
              <a:endParaRPr kumimoji="1" lang="ja-JP" altLang="en-US" b="1"/>
            </a:p>
          </p:txBody>
        </p:sp>
        <p:sp>
          <p:nvSpPr>
            <p:cNvPr id="105" name="テキスト ボックス 104">
              <a:extLst>
                <a:ext uri="{FF2B5EF4-FFF2-40B4-BE49-F238E27FC236}">
                  <a16:creationId xmlns:a16="http://schemas.microsoft.com/office/drawing/2014/main" id="{8E4032DF-8836-DC44-B6D5-194AD2B3FE4C}"/>
                </a:ext>
              </a:extLst>
            </p:cNvPr>
            <p:cNvSpPr txBox="1"/>
            <p:nvPr/>
          </p:nvSpPr>
          <p:spPr>
            <a:xfrm>
              <a:off x="9612654" y="2149947"/>
              <a:ext cx="1338764" cy="307777"/>
            </a:xfrm>
            <a:prstGeom prst="rect">
              <a:avLst/>
            </a:prstGeom>
            <a:noFill/>
          </p:spPr>
          <p:txBody>
            <a:bodyPr wrap="none" rtlCol="0">
              <a:spAutoFit/>
            </a:bodyPr>
            <a:lstStyle/>
            <a:p>
              <a:r>
                <a:rPr kumimoji="1" lang="en-US" altLang="ja-JP" sz="1400" dirty="0"/>
                <a:t>Simulation time</a:t>
              </a:r>
              <a:endParaRPr kumimoji="1" lang="ja-JP" altLang="en-US" sz="1400"/>
            </a:p>
          </p:txBody>
        </p:sp>
        <p:sp>
          <p:nvSpPr>
            <p:cNvPr id="106" name="テキスト ボックス 105">
              <a:extLst>
                <a:ext uri="{FF2B5EF4-FFF2-40B4-BE49-F238E27FC236}">
                  <a16:creationId xmlns:a16="http://schemas.microsoft.com/office/drawing/2014/main" id="{C7ADA640-E359-6242-9541-0C400EEF03BD}"/>
                </a:ext>
              </a:extLst>
            </p:cNvPr>
            <p:cNvSpPr txBox="1"/>
            <p:nvPr/>
          </p:nvSpPr>
          <p:spPr>
            <a:xfrm>
              <a:off x="10039250" y="2473810"/>
              <a:ext cx="1274773" cy="369332"/>
            </a:xfrm>
            <a:prstGeom prst="rect">
              <a:avLst/>
            </a:prstGeom>
            <a:noFill/>
          </p:spPr>
          <p:txBody>
            <a:bodyPr wrap="none" rtlCol="0">
              <a:spAutoFit/>
            </a:bodyPr>
            <a:lstStyle/>
            <a:p>
              <a:r>
                <a:rPr kumimoji="1" lang="en-US" altLang="ja-JP" i="1" dirty="0">
                  <a:latin typeface="Times New Roman" panose="02020603050405020304" pitchFamily="18" charset="0"/>
                  <a:cs typeface="Times New Roman" panose="02020603050405020304" pitchFamily="18" charset="0"/>
                </a:rPr>
                <a:t>t</a:t>
              </a:r>
              <a:r>
                <a:rPr kumimoji="1" lang="en-US" altLang="ja-JP" i="1" baseline="-25000" dirty="0">
                  <a:latin typeface="Times New Roman" panose="02020603050405020304" pitchFamily="18" charset="0"/>
                  <a:cs typeface="Times New Roman" panose="02020603050405020304" pitchFamily="18" charset="0"/>
                </a:rPr>
                <a:t>i</a:t>
              </a:r>
              <a:r>
                <a:rPr kumimoji="1" lang="en-US" altLang="ja-JP" baseline="-25000" dirty="0">
                  <a:latin typeface="Times New Roman" panose="02020603050405020304" pitchFamily="18" charset="0"/>
                  <a:cs typeface="Times New Roman" panose="02020603050405020304" pitchFamily="18" charset="0"/>
                </a:rPr>
                <a:t>+1</a:t>
              </a:r>
              <a:r>
                <a:rPr kumimoji="1" lang="en-US" altLang="ja-JP" dirty="0">
                  <a:latin typeface="Times New Roman" panose="02020603050405020304" pitchFamily="18" charset="0"/>
                  <a:cs typeface="Times New Roman" panose="02020603050405020304" pitchFamily="18" charset="0"/>
                </a:rPr>
                <a:t> = </a:t>
              </a:r>
              <a:r>
                <a:rPr kumimoji="1" lang="en-US" altLang="ja-JP" i="1" dirty="0" err="1">
                  <a:latin typeface="Times New Roman" panose="02020603050405020304" pitchFamily="18" charset="0"/>
                  <a:cs typeface="Times New Roman" panose="02020603050405020304" pitchFamily="18" charset="0"/>
                </a:rPr>
                <a:t>t</a:t>
              </a:r>
              <a:r>
                <a:rPr kumimoji="1" lang="en-US" altLang="ja-JP" i="1" baseline="-25000" dirty="0" err="1">
                  <a:latin typeface="Times New Roman" panose="02020603050405020304" pitchFamily="18" charset="0"/>
                  <a:cs typeface="Times New Roman" panose="02020603050405020304" pitchFamily="18" charset="0"/>
                </a:rPr>
                <a:t>i</a:t>
              </a:r>
              <a:r>
                <a:rPr kumimoji="1" lang="en-US" altLang="ja-JP" dirty="0">
                  <a:latin typeface="Times New Roman" panose="02020603050405020304" pitchFamily="18" charset="0"/>
                  <a:cs typeface="Times New Roman" panose="02020603050405020304" pitchFamily="18" charset="0"/>
                </a:rPr>
                <a:t> + </a:t>
              </a:r>
              <a:r>
                <a:rPr kumimoji="1" lang="en-US" altLang="ja-JP" dirty="0" err="1">
                  <a:latin typeface="Times New Roman" panose="02020603050405020304" pitchFamily="18" charset="0"/>
                  <a:cs typeface="Times New Roman" panose="02020603050405020304" pitchFamily="18" charset="0"/>
                </a:rPr>
                <a:t>Δ</a:t>
              </a:r>
              <a:r>
                <a:rPr kumimoji="1" lang="en-US" altLang="ja-JP" i="1" dirty="0" err="1">
                  <a:latin typeface="Times New Roman" panose="02020603050405020304" pitchFamily="18" charset="0"/>
                  <a:cs typeface="Times New Roman" panose="02020603050405020304" pitchFamily="18" charset="0"/>
                </a:rPr>
                <a:t>t</a:t>
              </a:r>
              <a:endParaRPr kumimoji="1" lang="ja-JP" altLang="en-US" i="1">
                <a:latin typeface="Times New Roman" panose="02020603050405020304" pitchFamily="18" charset="0"/>
                <a:cs typeface="Times New Roman" panose="02020603050405020304" pitchFamily="18" charset="0"/>
              </a:endParaRPr>
            </a:p>
          </p:txBody>
        </p:sp>
        <p:sp>
          <p:nvSpPr>
            <p:cNvPr id="107" name="テキスト ボックス 106">
              <a:extLst>
                <a:ext uri="{FF2B5EF4-FFF2-40B4-BE49-F238E27FC236}">
                  <a16:creationId xmlns:a16="http://schemas.microsoft.com/office/drawing/2014/main" id="{C1949B8A-B7C3-0E4B-AEF1-18B2FC215401}"/>
                </a:ext>
              </a:extLst>
            </p:cNvPr>
            <p:cNvSpPr txBox="1"/>
            <p:nvPr/>
          </p:nvSpPr>
          <p:spPr>
            <a:xfrm>
              <a:off x="9612654" y="2930997"/>
              <a:ext cx="2351862" cy="307777"/>
            </a:xfrm>
            <a:prstGeom prst="rect">
              <a:avLst/>
            </a:prstGeom>
            <a:noFill/>
          </p:spPr>
          <p:txBody>
            <a:bodyPr wrap="none" rtlCol="0">
              <a:spAutoFit/>
            </a:bodyPr>
            <a:lstStyle/>
            <a:p>
              <a:r>
                <a:rPr kumimoji="1" lang="en-US" altLang="ja-JP" sz="1400" dirty="0"/>
                <a:t>Visualization time (candidate)</a:t>
              </a:r>
              <a:endParaRPr kumimoji="1" lang="ja-JP" altLang="en-US" sz="1400"/>
            </a:p>
          </p:txBody>
        </p:sp>
        <p:sp>
          <p:nvSpPr>
            <p:cNvPr id="108" name="テキスト ボックス 107">
              <a:extLst>
                <a:ext uri="{FF2B5EF4-FFF2-40B4-BE49-F238E27FC236}">
                  <a16:creationId xmlns:a16="http://schemas.microsoft.com/office/drawing/2014/main" id="{324A6F1A-6D98-4848-823F-4EFD950B3274}"/>
                </a:ext>
              </a:extLst>
            </p:cNvPr>
            <p:cNvSpPr txBox="1"/>
            <p:nvPr/>
          </p:nvSpPr>
          <p:spPr>
            <a:xfrm>
              <a:off x="10039249" y="3270599"/>
              <a:ext cx="1403013" cy="369332"/>
            </a:xfrm>
            <a:prstGeom prst="rect">
              <a:avLst/>
            </a:prstGeom>
            <a:noFill/>
          </p:spPr>
          <p:txBody>
            <a:bodyPr wrap="none" rtlCol="0">
              <a:spAutoFit/>
            </a:bodyPr>
            <a:lstStyle/>
            <a:p>
              <a:r>
                <a:rPr kumimoji="1" lang="en-US" altLang="ja-JP" i="1" dirty="0">
                  <a:latin typeface="Times New Roman" panose="02020603050405020304" pitchFamily="18" charset="0"/>
                  <a:cs typeface="Times New Roman" panose="02020603050405020304" pitchFamily="18" charset="0"/>
                </a:rPr>
                <a:t>t'</a:t>
              </a:r>
              <a:r>
                <a:rPr kumimoji="1" lang="en-US" altLang="ja-JP" i="1" baseline="-25000" dirty="0">
                  <a:latin typeface="Times New Roman" panose="02020603050405020304" pitchFamily="18" charset="0"/>
                  <a:cs typeface="Times New Roman" panose="02020603050405020304" pitchFamily="18" charset="0"/>
                </a:rPr>
                <a:t>i</a:t>
              </a:r>
              <a:r>
                <a:rPr kumimoji="1" lang="en-US" altLang="ja-JP" baseline="-25000" dirty="0">
                  <a:latin typeface="Times New Roman" panose="02020603050405020304" pitchFamily="18" charset="0"/>
                  <a:cs typeface="Times New Roman" panose="02020603050405020304" pitchFamily="18" charset="0"/>
                </a:rPr>
                <a:t>+1</a:t>
              </a:r>
              <a:r>
                <a:rPr kumimoji="1" lang="en-US" altLang="ja-JP" dirty="0">
                  <a:latin typeface="Times New Roman" panose="02020603050405020304" pitchFamily="18" charset="0"/>
                  <a:cs typeface="Times New Roman" panose="02020603050405020304" pitchFamily="18" charset="0"/>
                </a:rPr>
                <a:t> = </a:t>
              </a:r>
              <a:r>
                <a:rPr kumimoji="1" lang="en-US" altLang="ja-JP" i="1" dirty="0" err="1">
                  <a:latin typeface="Times New Roman" panose="02020603050405020304" pitchFamily="18" charset="0"/>
                  <a:cs typeface="Times New Roman" panose="02020603050405020304" pitchFamily="18" charset="0"/>
                </a:rPr>
                <a:t>t'</a:t>
              </a:r>
              <a:r>
                <a:rPr kumimoji="1" lang="en-US" altLang="ja-JP" i="1" baseline="-25000" dirty="0" err="1">
                  <a:latin typeface="Times New Roman" panose="02020603050405020304" pitchFamily="18" charset="0"/>
                  <a:cs typeface="Times New Roman" panose="02020603050405020304" pitchFamily="18" charset="0"/>
                </a:rPr>
                <a:t>i</a:t>
              </a:r>
              <a:r>
                <a:rPr kumimoji="1" lang="en-US" altLang="ja-JP" dirty="0">
                  <a:latin typeface="Times New Roman" panose="02020603050405020304" pitchFamily="18" charset="0"/>
                  <a:cs typeface="Times New Roman" panose="02020603050405020304" pitchFamily="18" charset="0"/>
                </a:rPr>
                <a:t> + </a:t>
              </a:r>
              <a:r>
                <a:rPr kumimoji="1" lang="en-US" altLang="ja-JP" dirty="0" err="1">
                  <a:latin typeface="Times New Roman" panose="02020603050405020304" pitchFamily="18" charset="0"/>
                  <a:cs typeface="Times New Roman" panose="02020603050405020304" pitchFamily="18" charset="0"/>
                </a:rPr>
                <a:t>Δ</a:t>
              </a:r>
              <a:r>
                <a:rPr kumimoji="1" lang="en-US" altLang="ja-JP" i="1" dirty="0" err="1">
                  <a:latin typeface="Times New Roman" panose="02020603050405020304" pitchFamily="18" charset="0"/>
                  <a:cs typeface="Times New Roman" panose="02020603050405020304" pitchFamily="18" charset="0"/>
                </a:rPr>
                <a:t>t</a:t>
              </a:r>
              <a:r>
                <a:rPr kumimoji="1" lang="en-US" altLang="ja-JP" i="1" dirty="0">
                  <a:latin typeface="Times New Roman" panose="02020603050405020304" pitchFamily="18" charset="0"/>
                  <a:cs typeface="Times New Roman" panose="02020603050405020304" pitchFamily="18" charset="0"/>
                </a:rPr>
                <a:t>'</a:t>
              </a:r>
              <a:endParaRPr kumimoji="1" lang="ja-JP" altLang="en-US" i="1">
                <a:latin typeface="Times New Roman" panose="02020603050405020304" pitchFamily="18" charset="0"/>
                <a:cs typeface="Times New Roman" panose="02020603050405020304" pitchFamily="18" charset="0"/>
              </a:endParaRPr>
            </a:p>
          </p:txBody>
        </p:sp>
        <p:sp>
          <p:nvSpPr>
            <p:cNvPr id="109" name="テキスト ボックス 108">
              <a:extLst>
                <a:ext uri="{FF2B5EF4-FFF2-40B4-BE49-F238E27FC236}">
                  <a16:creationId xmlns:a16="http://schemas.microsoft.com/office/drawing/2014/main" id="{A96E7ED1-608B-3D45-96CF-257547CF2299}"/>
                </a:ext>
              </a:extLst>
            </p:cNvPr>
            <p:cNvSpPr txBox="1"/>
            <p:nvPr/>
          </p:nvSpPr>
          <p:spPr>
            <a:xfrm>
              <a:off x="9610170" y="4288859"/>
              <a:ext cx="2380523" cy="307777"/>
            </a:xfrm>
            <a:prstGeom prst="rect">
              <a:avLst/>
            </a:prstGeom>
            <a:noFill/>
          </p:spPr>
          <p:txBody>
            <a:bodyPr wrap="none" rtlCol="0">
              <a:spAutoFit/>
            </a:bodyPr>
            <a:lstStyle/>
            <a:p>
              <a:r>
                <a:rPr kumimoji="1" lang="en-US" altLang="ja-JP" sz="1400" dirty="0"/>
                <a:t>Validation time for divergence</a:t>
              </a:r>
              <a:endParaRPr kumimoji="1" lang="ja-JP" altLang="en-US" sz="1400"/>
            </a:p>
          </p:txBody>
        </p:sp>
        <p:sp>
          <p:nvSpPr>
            <p:cNvPr id="110" name="テキスト ボックス 109">
              <a:extLst>
                <a:ext uri="{FF2B5EF4-FFF2-40B4-BE49-F238E27FC236}">
                  <a16:creationId xmlns:a16="http://schemas.microsoft.com/office/drawing/2014/main" id="{BF3AB83D-2054-1144-A4D1-12DEE9DB14B9}"/>
                </a:ext>
              </a:extLst>
            </p:cNvPr>
            <p:cNvSpPr txBox="1"/>
            <p:nvPr/>
          </p:nvSpPr>
          <p:spPr>
            <a:xfrm>
              <a:off x="10035857" y="4709182"/>
              <a:ext cx="1420774" cy="369332"/>
            </a:xfrm>
            <a:prstGeom prst="rect">
              <a:avLst/>
            </a:prstGeom>
            <a:noFill/>
          </p:spPr>
          <p:txBody>
            <a:bodyPr wrap="none" rtlCol="0">
              <a:spAutoFit/>
            </a:bodyPr>
            <a:lstStyle/>
            <a:p>
              <a:r>
                <a:rPr kumimoji="1" lang="en-US" altLang="ja-JP" i="1" dirty="0">
                  <a:latin typeface="Times New Roman" panose="02020603050405020304" pitchFamily="18" charset="0"/>
                  <a:cs typeface="Times New Roman" panose="02020603050405020304" pitchFamily="18" charset="0"/>
                </a:rPr>
                <a:t>T</a:t>
              </a:r>
              <a:r>
                <a:rPr kumimoji="1" lang="en-US" altLang="ja-JP" i="1" baseline="-25000" dirty="0">
                  <a:latin typeface="Times New Roman" panose="02020603050405020304" pitchFamily="18" charset="0"/>
                  <a:cs typeface="Times New Roman" panose="02020603050405020304" pitchFamily="18" charset="0"/>
                </a:rPr>
                <a:t>i</a:t>
              </a:r>
              <a:r>
                <a:rPr kumimoji="1" lang="en-US" altLang="ja-JP" baseline="-25000" dirty="0">
                  <a:latin typeface="Times New Roman" panose="02020603050405020304" pitchFamily="18" charset="0"/>
                  <a:cs typeface="Times New Roman" panose="02020603050405020304" pitchFamily="18" charset="0"/>
                </a:rPr>
                <a:t>+1</a:t>
              </a:r>
              <a:r>
                <a:rPr kumimoji="1" lang="en-US" altLang="ja-JP" dirty="0">
                  <a:latin typeface="Times New Roman" panose="02020603050405020304" pitchFamily="18" charset="0"/>
                  <a:cs typeface="Times New Roman" panose="02020603050405020304" pitchFamily="18" charset="0"/>
                </a:rPr>
                <a:t> = </a:t>
              </a:r>
              <a:r>
                <a:rPr kumimoji="1" lang="en-US" altLang="ja-JP" i="1" dirty="0" err="1">
                  <a:latin typeface="Times New Roman" panose="02020603050405020304" pitchFamily="18" charset="0"/>
                  <a:cs typeface="Times New Roman" panose="02020603050405020304" pitchFamily="18" charset="0"/>
                </a:rPr>
                <a:t>T</a:t>
              </a:r>
              <a:r>
                <a:rPr kumimoji="1" lang="en-US" altLang="ja-JP" i="1" baseline="-25000" dirty="0" err="1">
                  <a:latin typeface="Times New Roman" panose="02020603050405020304" pitchFamily="18" charset="0"/>
                  <a:cs typeface="Times New Roman" panose="02020603050405020304" pitchFamily="18" charset="0"/>
                </a:rPr>
                <a:t>i</a:t>
              </a:r>
              <a:r>
                <a:rPr kumimoji="1" lang="en-US" altLang="ja-JP" dirty="0">
                  <a:latin typeface="Times New Roman" panose="02020603050405020304" pitchFamily="18" charset="0"/>
                  <a:cs typeface="Times New Roman" panose="02020603050405020304" pitchFamily="18" charset="0"/>
                </a:rPr>
                <a:t> + Δ</a:t>
              </a:r>
              <a:r>
                <a:rPr kumimoji="1" lang="en-US" altLang="ja-JP" i="1" dirty="0">
                  <a:latin typeface="Times New Roman" panose="02020603050405020304" pitchFamily="18" charset="0"/>
                  <a:cs typeface="Times New Roman" panose="02020603050405020304" pitchFamily="18" charset="0"/>
                </a:rPr>
                <a:t>T</a:t>
              </a:r>
              <a:endParaRPr kumimoji="1" lang="ja-JP" altLang="en-US" i="1">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2" name="テキスト ボックス 111">
                  <a:extLst>
                    <a:ext uri="{FF2B5EF4-FFF2-40B4-BE49-F238E27FC236}">
                      <a16:creationId xmlns:a16="http://schemas.microsoft.com/office/drawing/2014/main" id="{4376B880-046F-B645-9F69-94F7B3552E08}"/>
                    </a:ext>
                  </a:extLst>
                </p:cNvPr>
                <p:cNvSpPr txBox="1"/>
                <p:nvPr/>
              </p:nvSpPr>
              <p:spPr>
                <a:xfrm>
                  <a:off x="10117391" y="3805226"/>
                  <a:ext cx="1144865" cy="369332"/>
                </a:xfrm>
                <a:prstGeom prst="rect">
                  <a:avLst/>
                </a:prstGeom>
                <a:noFill/>
              </p:spPr>
              <p:txBody>
                <a:bodyPr wrap="none" rtlCol="0">
                  <a:spAutoFit/>
                </a:bodyPr>
                <a:lstStyle/>
                <a:p>
                  <a:r>
                    <a:rPr kumimoji="1" lang="en-US" altLang="ja-JP" dirty="0" err="1">
                      <a:latin typeface="Times New Roman" panose="02020603050405020304" pitchFamily="18" charset="0"/>
                      <a:cs typeface="Times New Roman" panose="02020603050405020304" pitchFamily="18" charset="0"/>
                    </a:rPr>
                    <a:t>Δ</a:t>
                  </a:r>
                  <a:r>
                    <a:rPr kumimoji="1" lang="en-US" altLang="ja-JP" i="1" dirty="0" err="1">
                      <a:latin typeface="Times New Roman" panose="02020603050405020304" pitchFamily="18" charset="0"/>
                      <a:cs typeface="Times New Roman" panose="02020603050405020304" pitchFamily="18" charset="0"/>
                    </a:rPr>
                    <a:t>t</a:t>
                  </a:r>
                  <a:r>
                    <a:rPr kumimoji="1" lang="en-US" altLang="ja-JP" i="1" dirty="0">
                      <a:latin typeface="Times New Roman" panose="02020603050405020304" pitchFamily="18" charset="0"/>
                      <a:cs typeface="Times New Roman" panose="02020603050405020304" pitchFamily="18" charset="0"/>
                    </a:rPr>
                    <a:t>'</a:t>
                  </a:r>
                  <a:r>
                    <a:rPr kumimoji="1" lang="en-US" altLang="ja-JP" dirty="0">
                      <a:latin typeface="Times New Roman" panose="02020603050405020304" pitchFamily="18" charset="0"/>
                      <a:cs typeface="Times New Roman" panose="02020603050405020304" pitchFamily="18" charset="0"/>
                    </a:rPr>
                    <a:t> = </a:t>
                  </a:r>
                  <a:r>
                    <a:rPr kumimoji="1" lang="en-US" altLang="ja-JP" i="1" dirty="0">
                      <a:latin typeface="Times New Roman" panose="02020603050405020304" pitchFamily="18" charset="0"/>
                      <a:cs typeface="Times New Roman" panose="02020603050405020304" pitchFamily="18" charset="0"/>
                    </a:rPr>
                    <a:t>l</a:t>
                  </a:r>
                  <a14:m>
                    <m:oMath xmlns:m="http://schemas.openxmlformats.org/officeDocument/2006/math">
                      <m:r>
                        <a:rPr lang="en-US" altLang="ja-JP" i="1">
                          <a:latin typeface="Cambria Math" panose="02040503050406030204" pitchFamily="18" charset="0"/>
                          <a:ea typeface="Cambria Math" panose="02040503050406030204" pitchFamily="18" charset="0"/>
                        </a:rPr>
                        <m:t> ∙</m:t>
                      </m:r>
                    </m:oMath>
                  </a14:m>
                  <a:r>
                    <a:rPr kumimoji="1" lang="en-US" altLang="ja-JP" i="1" dirty="0">
                      <a:latin typeface="Times New Roman" panose="02020603050405020304" pitchFamily="18" charset="0"/>
                      <a:cs typeface="Times New Roman" panose="02020603050405020304" pitchFamily="18" charset="0"/>
                    </a:rPr>
                    <a:t> </a:t>
                  </a:r>
                  <a:r>
                    <a:rPr kumimoji="1" lang="en-US" altLang="ja-JP" dirty="0" err="1">
                      <a:latin typeface="Times New Roman" panose="02020603050405020304" pitchFamily="18" charset="0"/>
                      <a:cs typeface="Times New Roman" panose="02020603050405020304" pitchFamily="18" charset="0"/>
                    </a:rPr>
                    <a:t>Δ</a:t>
                  </a:r>
                  <a:r>
                    <a:rPr kumimoji="1" lang="en-US" altLang="ja-JP" i="1" dirty="0" err="1">
                      <a:latin typeface="Times New Roman" panose="02020603050405020304" pitchFamily="18" charset="0"/>
                      <a:cs typeface="Times New Roman" panose="02020603050405020304" pitchFamily="18" charset="0"/>
                    </a:rPr>
                    <a:t>t</a:t>
                  </a:r>
                  <a:endParaRPr kumimoji="1" lang="ja-JP" altLang="en-US" i="1">
                    <a:latin typeface="Times New Roman" panose="02020603050405020304" pitchFamily="18" charset="0"/>
                    <a:cs typeface="Times New Roman" panose="02020603050405020304" pitchFamily="18" charset="0"/>
                  </a:endParaRPr>
                </a:p>
              </p:txBody>
            </p:sp>
          </mc:Choice>
          <mc:Fallback xmlns="">
            <p:sp>
              <p:nvSpPr>
                <p:cNvPr id="112" name="テキスト ボックス 111">
                  <a:extLst>
                    <a:ext uri="{FF2B5EF4-FFF2-40B4-BE49-F238E27FC236}">
                      <a16:creationId xmlns:a16="http://schemas.microsoft.com/office/drawing/2014/main" id="{4376B880-046F-B645-9F69-94F7B3552E08}"/>
                    </a:ext>
                  </a:extLst>
                </p:cNvPr>
                <p:cNvSpPr txBox="1">
                  <a:spLocks noRot="1" noChangeAspect="1" noMove="1" noResize="1" noEditPoints="1" noAdjustHandles="1" noChangeArrowheads="1" noChangeShapeType="1" noTextEdit="1"/>
                </p:cNvSpPr>
                <p:nvPr/>
              </p:nvSpPr>
              <p:spPr>
                <a:xfrm>
                  <a:off x="10117391" y="3805226"/>
                  <a:ext cx="1144865" cy="369332"/>
                </a:xfrm>
                <a:prstGeom prst="rect">
                  <a:avLst/>
                </a:prstGeom>
                <a:blipFill>
                  <a:blip r:embed="rId3"/>
                  <a:stretch>
                    <a:fillRect l="-4396" t="-6667" r="-3297" b="-2333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13" name="テキスト ボックス 112">
                  <a:extLst>
                    <a:ext uri="{FF2B5EF4-FFF2-40B4-BE49-F238E27FC236}">
                      <a16:creationId xmlns:a16="http://schemas.microsoft.com/office/drawing/2014/main" id="{AE0E530D-4142-6E48-A33A-EAB5D84D1E2C}"/>
                    </a:ext>
                  </a:extLst>
                </p:cNvPr>
                <p:cNvSpPr txBox="1"/>
                <p:nvPr/>
              </p:nvSpPr>
              <p:spPr>
                <a:xfrm>
                  <a:off x="10131353" y="5203090"/>
                  <a:ext cx="1273105" cy="369332"/>
                </a:xfrm>
                <a:prstGeom prst="rect">
                  <a:avLst/>
                </a:prstGeom>
                <a:noFill/>
              </p:spPr>
              <p:txBody>
                <a:bodyPr wrap="none" rtlCol="0">
                  <a:spAutoFit/>
                </a:bodyPr>
                <a:lstStyle/>
                <a:p>
                  <a:r>
                    <a:rPr kumimoji="1" lang="en-US" altLang="ja-JP" dirty="0">
                      <a:latin typeface="Times New Roman" panose="02020603050405020304" pitchFamily="18" charset="0"/>
                      <a:cs typeface="Times New Roman" panose="02020603050405020304" pitchFamily="18" charset="0"/>
                    </a:rPr>
                    <a:t>Δ</a:t>
                  </a:r>
                  <a:r>
                    <a:rPr kumimoji="1" lang="en-US" altLang="ja-JP" i="1" dirty="0">
                      <a:latin typeface="Times New Roman" panose="02020603050405020304" pitchFamily="18" charset="0"/>
                      <a:cs typeface="Times New Roman" panose="02020603050405020304" pitchFamily="18" charset="0"/>
                    </a:rPr>
                    <a:t>T</a:t>
                  </a:r>
                  <a:r>
                    <a:rPr kumimoji="1" lang="en-US" altLang="ja-JP" dirty="0">
                      <a:latin typeface="Times New Roman" panose="02020603050405020304" pitchFamily="18" charset="0"/>
                      <a:cs typeface="Times New Roman" panose="02020603050405020304" pitchFamily="18" charset="0"/>
                    </a:rPr>
                    <a:t> = </a:t>
                  </a:r>
                  <a:r>
                    <a:rPr kumimoji="1" lang="en-US" altLang="ja-JP" i="1" dirty="0">
                      <a:latin typeface="Times New Roman" panose="02020603050405020304" pitchFamily="18" charset="0"/>
                      <a:cs typeface="Times New Roman" panose="02020603050405020304" pitchFamily="18" charset="0"/>
                    </a:rPr>
                    <a:t>L</a:t>
                  </a:r>
                  <a14:m>
                    <m:oMath xmlns:m="http://schemas.openxmlformats.org/officeDocument/2006/math">
                      <m:r>
                        <a:rPr lang="en-US" altLang="ja-JP" b="0" i="1" smtClean="0">
                          <a:latin typeface="Cambria Math" panose="02040503050406030204" pitchFamily="18" charset="0"/>
                          <a:ea typeface="Cambria Math" panose="02040503050406030204" pitchFamily="18" charset="0"/>
                        </a:rPr>
                        <m:t> </m:t>
                      </m:r>
                      <m:r>
                        <a:rPr lang="en-US" altLang="ja-JP" i="1">
                          <a:latin typeface="Cambria Math" panose="02040503050406030204" pitchFamily="18" charset="0"/>
                          <a:ea typeface="Cambria Math" panose="02040503050406030204" pitchFamily="18" charset="0"/>
                        </a:rPr>
                        <m:t>∙</m:t>
                      </m:r>
                    </m:oMath>
                  </a14:m>
                  <a:r>
                    <a:rPr kumimoji="1" lang="en-US" altLang="ja-JP" i="1" dirty="0">
                      <a:latin typeface="Times New Roman" panose="02020603050405020304" pitchFamily="18" charset="0"/>
                      <a:cs typeface="Times New Roman" panose="02020603050405020304" pitchFamily="18" charset="0"/>
                    </a:rPr>
                    <a:t> </a:t>
                  </a:r>
                  <a:r>
                    <a:rPr kumimoji="1" lang="en-US" altLang="ja-JP" dirty="0">
                      <a:latin typeface="Times New Roman" panose="02020603050405020304" pitchFamily="18" charset="0"/>
                      <a:cs typeface="Times New Roman" panose="02020603050405020304" pitchFamily="18" charset="0"/>
                    </a:rPr>
                    <a:t>Δ</a:t>
                  </a:r>
                  <a:r>
                    <a:rPr kumimoji="1" lang="en-US" altLang="ja-JP" i="1" dirty="0">
                      <a:latin typeface="Times New Roman" panose="02020603050405020304" pitchFamily="18" charset="0"/>
                      <a:cs typeface="Times New Roman" panose="02020603050405020304" pitchFamily="18" charset="0"/>
                    </a:rPr>
                    <a:t>t'</a:t>
                  </a:r>
                  <a:endParaRPr kumimoji="1" lang="ja-JP" altLang="en-US" i="1">
                    <a:latin typeface="Times New Roman" panose="02020603050405020304" pitchFamily="18" charset="0"/>
                    <a:cs typeface="Times New Roman" panose="02020603050405020304" pitchFamily="18" charset="0"/>
                  </a:endParaRPr>
                </a:p>
              </p:txBody>
            </p:sp>
          </mc:Choice>
          <mc:Fallback xmlns="">
            <p:sp>
              <p:nvSpPr>
                <p:cNvPr id="113" name="テキスト ボックス 112">
                  <a:extLst>
                    <a:ext uri="{FF2B5EF4-FFF2-40B4-BE49-F238E27FC236}">
                      <a16:creationId xmlns:a16="http://schemas.microsoft.com/office/drawing/2014/main" id="{AE0E530D-4142-6E48-A33A-EAB5D84D1E2C}"/>
                    </a:ext>
                  </a:extLst>
                </p:cNvPr>
                <p:cNvSpPr txBox="1">
                  <a:spLocks noRot="1" noChangeAspect="1" noMove="1" noResize="1" noEditPoints="1" noAdjustHandles="1" noChangeArrowheads="1" noChangeShapeType="1" noTextEdit="1"/>
                </p:cNvSpPr>
                <p:nvPr/>
              </p:nvSpPr>
              <p:spPr>
                <a:xfrm>
                  <a:off x="10131353" y="5203090"/>
                  <a:ext cx="1273105" cy="369332"/>
                </a:xfrm>
                <a:prstGeom prst="rect">
                  <a:avLst/>
                </a:prstGeom>
                <a:blipFill>
                  <a:blip r:embed="rId4"/>
                  <a:stretch>
                    <a:fillRect l="-3960" t="-6667" r="-2970" b="-23333"/>
                  </a:stretch>
                </a:blipFill>
              </p:spPr>
              <p:txBody>
                <a:bodyPr/>
                <a:lstStyle/>
                <a:p>
                  <a:r>
                    <a:rPr lang="ja-JP" altLang="en-US">
                      <a:noFill/>
                    </a:rPr>
                    <a:t> </a:t>
                  </a:r>
                </a:p>
              </p:txBody>
            </p:sp>
          </mc:Fallback>
        </mc:AlternateContent>
      </p:grpSp>
    </p:spTree>
    <p:extLst>
      <p:ext uri="{BB962C8B-B14F-4D97-AF65-F5344CB8AC3E}">
        <p14:creationId xmlns:p14="http://schemas.microsoft.com/office/powerpoint/2010/main" val="867702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6D988D-76C9-8347-B168-0708EBD14DF1}"/>
              </a:ext>
            </a:extLst>
          </p:cNvPr>
          <p:cNvSpPr>
            <a:spLocks noGrp="1"/>
          </p:cNvSpPr>
          <p:nvPr>
            <p:ph type="title"/>
          </p:nvPr>
        </p:nvSpPr>
        <p:spPr/>
        <p:txBody>
          <a:bodyPr/>
          <a:lstStyle/>
          <a:p>
            <a:r>
              <a:rPr kumimoji="1" lang="en-US" altLang="ja-JP" dirty="0"/>
              <a:t>Visualization Interval</a:t>
            </a:r>
            <a:endParaRPr kumimoji="1" lang="ja-JP" altLang="en-US" dirty="0"/>
          </a:p>
        </p:txBody>
      </p:sp>
      <p:sp>
        <p:nvSpPr>
          <p:cNvPr id="3" name="コンテンツ プレースホルダー 2">
            <a:extLst>
              <a:ext uri="{FF2B5EF4-FFF2-40B4-BE49-F238E27FC236}">
                <a16:creationId xmlns:a16="http://schemas.microsoft.com/office/drawing/2014/main" id="{C77F99E8-1EA9-7F4C-A214-322CFDA7C06D}"/>
              </a:ext>
            </a:extLst>
          </p:cNvPr>
          <p:cNvSpPr>
            <a:spLocks noGrp="1"/>
          </p:cNvSpPr>
          <p:nvPr>
            <p:ph idx="1"/>
          </p:nvPr>
        </p:nvSpPr>
        <p:spPr/>
        <p:txBody>
          <a:bodyPr/>
          <a:lstStyle/>
          <a:p>
            <a:r>
              <a:rPr lang="en-US" altLang="ja-JP" b="1" dirty="0"/>
              <a:t>Data caching and granularity </a:t>
            </a:r>
            <a:r>
              <a:rPr lang="en-US" altLang="ja-JP" i="1" dirty="0">
                <a:latin typeface="Cambria Math" panose="02040503050406030204" pitchFamily="18" charset="0"/>
                <a:ea typeface="Cambria Math" panose="02040503050406030204" pitchFamily="18" charset="0"/>
              </a:rPr>
              <a:t>R</a:t>
            </a:r>
            <a:r>
              <a:rPr lang="en-US" altLang="ja-JP" b="1" dirty="0"/>
              <a:t>  for low variation region</a:t>
            </a:r>
            <a:endParaRPr kumimoji="1" lang="en-US" altLang="ja-JP" b="1" dirty="0"/>
          </a:p>
        </p:txBody>
      </p:sp>
      <p:sp>
        <p:nvSpPr>
          <p:cNvPr id="125" name="テキスト ボックス 124">
            <a:extLst>
              <a:ext uri="{FF2B5EF4-FFF2-40B4-BE49-F238E27FC236}">
                <a16:creationId xmlns:a16="http://schemas.microsoft.com/office/drawing/2014/main" id="{5822C6A3-3917-0D47-893E-BE6F35EE8995}"/>
              </a:ext>
            </a:extLst>
          </p:cNvPr>
          <p:cNvSpPr txBox="1"/>
          <p:nvPr/>
        </p:nvSpPr>
        <p:spPr>
          <a:xfrm>
            <a:off x="4968565" y="2266941"/>
            <a:ext cx="442750" cy="307777"/>
          </a:xfrm>
          <a:prstGeom prst="rect">
            <a:avLst/>
          </a:prstGeom>
          <a:noFill/>
        </p:spPr>
        <p:txBody>
          <a:bodyPr wrap="none" rtlCol="0">
            <a:spAutoFit/>
          </a:bodyPr>
          <a:lstStyle/>
          <a:p>
            <a:r>
              <a:rPr kumimoji="1" lang="en-US" altLang="ja-JP" sz="1400" i="1" dirty="0">
                <a:latin typeface="Times" pitchFamily="2" charset="0"/>
              </a:rPr>
              <a:t>T</a:t>
            </a:r>
            <a:r>
              <a:rPr kumimoji="1" lang="en-US" altLang="ja-JP" sz="1400" i="1" baseline="-25000" dirty="0">
                <a:latin typeface="Times" pitchFamily="2" charset="0"/>
              </a:rPr>
              <a:t>p</a:t>
            </a:r>
            <a:r>
              <a:rPr kumimoji="1" lang="en-US" altLang="ja-JP" sz="1400" baseline="-25000" dirty="0">
                <a:latin typeface="Times" pitchFamily="2" charset="0"/>
              </a:rPr>
              <a:t>-1</a:t>
            </a:r>
            <a:endParaRPr kumimoji="1" lang="ja-JP" altLang="en-US" sz="1400" baseline="-25000">
              <a:latin typeface="Times" pitchFamily="2" charset="0"/>
            </a:endParaRPr>
          </a:p>
        </p:txBody>
      </p:sp>
      <p:sp>
        <p:nvSpPr>
          <p:cNvPr id="127" name="テキスト ボックス 126">
            <a:extLst>
              <a:ext uri="{FF2B5EF4-FFF2-40B4-BE49-F238E27FC236}">
                <a16:creationId xmlns:a16="http://schemas.microsoft.com/office/drawing/2014/main" id="{BEFB4FAB-F2CD-CE46-843F-A3D1B175BC96}"/>
              </a:ext>
            </a:extLst>
          </p:cNvPr>
          <p:cNvSpPr txBox="1"/>
          <p:nvPr/>
        </p:nvSpPr>
        <p:spPr>
          <a:xfrm>
            <a:off x="7448013" y="2266941"/>
            <a:ext cx="343364" cy="307777"/>
          </a:xfrm>
          <a:prstGeom prst="rect">
            <a:avLst/>
          </a:prstGeom>
          <a:noFill/>
        </p:spPr>
        <p:txBody>
          <a:bodyPr wrap="none" rtlCol="0">
            <a:spAutoFit/>
          </a:bodyPr>
          <a:lstStyle/>
          <a:p>
            <a:r>
              <a:rPr kumimoji="1" lang="en-US" altLang="ja-JP" sz="1400" i="1" dirty="0" err="1">
                <a:latin typeface="Times" pitchFamily="2" charset="0"/>
              </a:rPr>
              <a:t>T</a:t>
            </a:r>
            <a:r>
              <a:rPr kumimoji="1" lang="en-US" altLang="ja-JP" sz="1400" i="1" baseline="-25000" dirty="0" err="1">
                <a:latin typeface="Times" pitchFamily="2" charset="0"/>
              </a:rPr>
              <a:t>p</a:t>
            </a:r>
            <a:endParaRPr kumimoji="1" lang="ja-JP" altLang="en-US" sz="1400" baseline="-25000">
              <a:latin typeface="Times" pitchFamily="2" charset="0"/>
            </a:endParaRPr>
          </a:p>
        </p:txBody>
      </p:sp>
      <p:cxnSp>
        <p:nvCxnSpPr>
          <p:cNvPr id="57" name="直線矢印コネクタ 56">
            <a:extLst>
              <a:ext uri="{FF2B5EF4-FFF2-40B4-BE49-F238E27FC236}">
                <a16:creationId xmlns:a16="http://schemas.microsoft.com/office/drawing/2014/main" id="{6DF385A8-9BFA-604B-976D-59EC3F4CEFC1}"/>
              </a:ext>
            </a:extLst>
          </p:cNvPr>
          <p:cNvCxnSpPr>
            <a:cxnSpLocks/>
          </p:cNvCxnSpPr>
          <p:nvPr/>
        </p:nvCxnSpPr>
        <p:spPr>
          <a:xfrm>
            <a:off x="2415067" y="2725575"/>
            <a:ext cx="7203483" cy="0"/>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8" name="円/楕円 57">
            <a:extLst>
              <a:ext uri="{FF2B5EF4-FFF2-40B4-BE49-F238E27FC236}">
                <a16:creationId xmlns:a16="http://schemas.microsoft.com/office/drawing/2014/main" id="{CAEE7A55-FE97-5949-97CF-5953374CD0DD}"/>
              </a:ext>
            </a:extLst>
          </p:cNvPr>
          <p:cNvSpPr/>
          <p:nvPr/>
        </p:nvSpPr>
        <p:spPr>
          <a:xfrm>
            <a:off x="2652093" y="2639510"/>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0" name="円/楕円 59">
            <a:extLst>
              <a:ext uri="{FF2B5EF4-FFF2-40B4-BE49-F238E27FC236}">
                <a16:creationId xmlns:a16="http://schemas.microsoft.com/office/drawing/2014/main" id="{4D31D651-1744-3F4C-A6C8-71F95BB55E2B}"/>
              </a:ext>
            </a:extLst>
          </p:cNvPr>
          <p:cNvSpPr/>
          <p:nvPr/>
        </p:nvSpPr>
        <p:spPr>
          <a:xfrm>
            <a:off x="5100305" y="2639510"/>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nvGrpSpPr>
          <p:cNvPr id="61" name="グループ化 60">
            <a:extLst>
              <a:ext uri="{FF2B5EF4-FFF2-40B4-BE49-F238E27FC236}">
                <a16:creationId xmlns:a16="http://schemas.microsoft.com/office/drawing/2014/main" id="{8137DD7F-00C9-8B40-BF36-842BB9149146}"/>
              </a:ext>
            </a:extLst>
          </p:cNvPr>
          <p:cNvGrpSpPr/>
          <p:nvPr/>
        </p:nvGrpSpPr>
        <p:grpSpPr>
          <a:xfrm>
            <a:off x="8931229" y="2693272"/>
            <a:ext cx="304800" cy="279698"/>
            <a:chOff x="3653563" y="3535679"/>
            <a:chExt cx="304800" cy="279698"/>
          </a:xfrm>
        </p:grpSpPr>
        <p:cxnSp>
          <p:nvCxnSpPr>
            <p:cNvPr id="62" name="直線コネクタ 61">
              <a:extLst>
                <a:ext uri="{FF2B5EF4-FFF2-40B4-BE49-F238E27FC236}">
                  <a16:creationId xmlns:a16="http://schemas.microsoft.com/office/drawing/2014/main" id="{8402B2A3-BAB6-4E4F-9DF3-0FBE20166CFC}"/>
                </a:ext>
              </a:extLst>
            </p:cNvPr>
            <p:cNvCxnSpPr/>
            <p:nvPr/>
          </p:nvCxnSpPr>
          <p:spPr>
            <a:xfrm>
              <a:off x="36535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直線コネクタ 62">
              <a:extLst>
                <a:ext uri="{FF2B5EF4-FFF2-40B4-BE49-F238E27FC236}">
                  <a16:creationId xmlns:a16="http://schemas.microsoft.com/office/drawing/2014/main" id="{04736DC2-9304-0C4E-B8D3-377AA8389654}"/>
                </a:ext>
              </a:extLst>
            </p:cNvPr>
            <p:cNvCxnSpPr/>
            <p:nvPr/>
          </p:nvCxnSpPr>
          <p:spPr>
            <a:xfrm>
              <a:off x="38059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直線コネクタ 63">
              <a:extLst>
                <a:ext uri="{FF2B5EF4-FFF2-40B4-BE49-F238E27FC236}">
                  <a16:creationId xmlns:a16="http://schemas.microsoft.com/office/drawing/2014/main" id="{B12F0D37-14DA-DB4C-BDD4-07AB561E98E7}"/>
                </a:ext>
              </a:extLst>
            </p:cNvPr>
            <p:cNvCxnSpPr/>
            <p:nvPr/>
          </p:nvCxnSpPr>
          <p:spPr>
            <a:xfrm>
              <a:off x="3958363" y="3535679"/>
              <a:ext cx="0" cy="279698"/>
            </a:xfrm>
            <a:prstGeom prst="line">
              <a:avLst/>
            </a:prstGeom>
            <a:ln w="508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66" name="円/楕円 65">
            <a:extLst>
              <a:ext uri="{FF2B5EF4-FFF2-40B4-BE49-F238E27FC236}">
                <a16:creationId xmlns:a16="http://schemas.microsoft.com/office/drawing/2014/main" id="{6256912D-C44E-DD47-A126-5B035BE47DE6}"/>
              </a:ext>
            </a:extLst>
          </p:cNvPr>
          <p:cNvSpPr/>
          <p:nvPr/>
        </p:nvSpPr>
        <p:spPr>
          <a:xfrm>
            <a:off x="7547200" y="2639510"/>
            <a:ext cx="193640" cy="19364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nvGrpSpPr>
          <p:cNvPr id="68" name="グループ化 67">
            <a:extLst>
              <a:ext uri="{FF2B5EF4-FFF2-40B4-BE49-F238E27FC236}">
                <a16:creationId xmlns:a16="http://schemas.microsoft.com/office/drawing/2014/main" id="{D9D33843-4C22-8349-887D-18D68FB7EE54}"/>
              </a:ext>
            </a:extLst>
          </p:cNvPr>
          <p:cNvGrpSpPr/>
          <p:nvPr/>
        </p:nvGrpSpPr>
        <p:grpSpPr>
          <a:xfrm>
            <a:off x="2738529" y="3560526"/>
            <a:ext cx="6424610" cy="381428"/>
            <a:chOff x="1095281" y="3570545"/>
            <a:chExt cx="6424610" cy="381428"/>
          </a:xfrm>
        </p:grpSpPr>
        <p:cxnSp>
          <p:nvCxnSpPr>
            <p:cNvPr id="69" name="直線コネクタ 68">
              <a:extLst>
                <a:ext uri="{FF2B5EF4-FFF2-40B4-BE49-F238E27FC236}">
                  <a16:creationId xmlns:a16="http://schemas.microsoft.com/office/drawing/2014/main" id="{BD6B075C-0861-F04F-92DE-69DB87C7E726}"/>
                </a:ext>
              </a:extLst>
            </p:cNvPr>
            <p:cNvCxnSpPr/>
            <p:nvPr/>
          </p:nvCxnSpPr>
          <p:spPr>
            <a:xfrm>
              <a:off x="1095281" y="3570545"/>
              <a:ext cx="0" cy="381428"/>
            </a:xfrm>
            <a:prstGeom prst="line">
              <a:avLst/>
            </a:prstGeom>
            <a:ln w="571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0" name="直線コネクタ 69">
              <a:extLst>
                <a:ext uri="{FF2B5EF4-FFF2-40B4-BE49-F238E27FC236}">
                  <a16:creationId xmlns:a16="http://schemas.microsoft.com/office/drawing/2014/main" id="{D8009257-BBAC-5D4D-B383-D4784ACC3B78}"/>
                </a:ext>
              </a:extLst>
            </p:cNvPr>
            <p:cNvCxnSpPr/>
            <p:nvPr/>
          </p:nvCxnSpPr>
          <p:spPr>
            <a:xfrm>
              <a:off x="1706823"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1" name="直線コネクタ 70">
              <a:extLst>
                <a:ext uri="{FF2B5EF4-FFF2-40B4-BE49-F238E27FC236}">
                  <a16:creationId xmlns:a16="http://schemas.microsoft.com/office/drawing/2014/main" id="{AB4A6C90-FCD4-9F48-A243-579289811A78}"/>
                </a:ext>
              </a:extLst>
            </p:cNvPr>
            <p:cNvCxnSpPr/>
            <p:nvPr/>
          </p:nvCxnSpPr>
          <p:spPr>
            <a:xfrm>
              <a:off x="2317656"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2" name="直線コネクタ 71">
              <a:extLst>
                <a:ext uri="{FF2B5EF4-FFF2-40B4-BE49-F238E27FC236}">
                  <a16:creationId xmlns:a16="http://schemas.microsoft.com/office/drawing/2014/main" id="{450E28DB-B1B6-6743-8F8E-E7C0621452DF}"/>
                </a:ext>
              </a:extLst>
            </p:cNvPr>
            <p:cNvCxnSpPr/>
            <p:nvPr/>
          </p:nvCxnSpPr>
          <p:spPr>
            <a:xfrm>
              <a:off x="2929198"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3" name="直線コネクタ 72">
              <a:extLst>
                <a:ext uri="{FF2B5EF4-FFF2-40B4-BE49-F238E27FC236}">
                  <a16:creationId xmlns:a16="http://schemas.microsoft.com/office/drawing/2014/main" id="{2460B39B-1C73-7E49-B6B2-DBCAFEA74A42}"/>
                </a:ext>
              </a:extLst>
            </p:cNvPr>
            <p:cNvCxnSpPr/>
            <p:nvPr/>
          </p:nvCxnSpPr>
          <p:spPr>
            <a:xfrm>
              <a:off x="3540031" y="3570545"/>
              <a:ext cx="0" cy="381428"/>
            </a:xfrm>
            <a:prstGeom prst="line">
              <a:avLst/>
            </a:prstGeom>
            <a:ln w="571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4" name="直線コネクタ 73">
              <a:extLst>
                <a:ext uri="{FF2B5EF4-FFF2-40B4-BE49-F238E27FC236}">
                  <a16:creationId xmlns:a16="http://schemas.microsoft.com/office/drawing/2014/main" id="{C9FB2725-CCD1-0649-BA55-769AA050088A}"/>
                </a:ext>
              </a:extLst>
            </p:cNvPr>
            <p:cNvCxnSpPr/>
            <p:nvPr/>
          </p:nvCxnSpPr>
          <p:spPr>
            <a:xfrm>
              <a:off x="4151573"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5" name="直線コネクタ 74">
              <a:extLst>
                <a:ext uri="{FF2B5EF4-FFF2-40B4-BE49-F238E27FC236}">
                  <a16:creationId xmlns:a16="http://schemas.microsoft.com/office/drawing/2014/main" id="{4744CE85-D211-0A48-8FE5-5A09A3F45D76}"/>
                </a:ext>
              </a:extLst>
            </p:cNvPr>
            <p:cNvCxnSpPr/>
            <p:nvPr/>
          </p:nvCxnSpPr>
          <p:spPr>
            <a:xfrm>
              <a:off x="4762406"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6" name="直線コネクタ 75">
              <a:extLst>
                <a:ext uri="{FF2B5EF4-FFF2-40B4-BE49-F238E27FC236}">
                  <a16:creationId xmlns:a16="http://schemas.microsoft.com/office/drawing/2014/main" id="{B2338342-FE89-D844-B5DD-EE8C7CE19153}"/>
                </a:ext>
              </a:extLst>
            </p:cNvPr>
            <p:cNvCxnSpPr/>
            <p:nvPr/>
          </p:nvCxnSpPr>
          <p:spPr>
            <a:xfrm>
              <a:off x="5373948"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直線コネクタ 76">
              <a:extLst>
                <a:ext uri="{FF2B5EF4-FFF2-40B4-BE49-F238E27FC236}">
                  <a16:creationId xmlns:a16="http://schemas.microsoft.com/office/drawing/2014/main" id="{EBA99E38-4193-664D-A381-323E358D8E5B}"/>
                </a:ext>
              </a:extLst>
            </p:cNvPr>
            <p:cNvCxnSpPr/>
            <p:nvPr/>
          </p:nvCxnSpPr>
          <p:spPr>
            <a:xfrm>
              <a:off x="5984781" y="3570545"/>
              <a:ext cx="0" cy="381428"/>
            </a:xfrm>
            <a:prstGeom prst="line">
              <a:avLst/>
            </a:prstGeom>
            <a:ln w="571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直線コネクタ 77">
              <a:extLst>
                <a:ext uri="{FF2B5EF4-FFF2-40B4-BE49-F238E27FC236}">
                  <a16:creationId xmlns:a16="http://schemas.microsoft.com/office/drawing/2014/main" id="{05A53139-1569-874A-A7F6-5AA6829C9205}"/>
                </a:ext>
              </a:extLst>
            </p:cNvPr>
            <p:cNvCxnSpPr/>
            <p:nvPr/>
          </p:nvCxnSpPr>
          <p:spPr>
            <a:xfrm>
              <a:off x="12496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9" name="直線コネクタ 78">
              <a:extLst>
                <a:ext uri="{FF2B5EF4-FFF2-40B4-BE49-F238E27FC236}">
                  <a16:creationId xmlns:a16="http://schemas.microsoft.com/office/drawing/2014/main" id="{0C5F66C8-4EE0-0D4A-88F0-E999017C405F}"/>
                </a:ext>
              </a:extLst>
            </p:cNvPr>
            <p:cNvCxnSpPr/>
            <p:nvPr/>
          </p:nvCxnSpPr>
          <p:spPr>
            <a:xfrm>
              <a:off x="14020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0" name="直線コネクタ 79">
              <a:extLst>
                <a:ext uri="{FF2B5EF4-FFF2-40B4-BE49-F238E27FC236}">
                  <a16:creationId xmlns:a16="http://schemas.microsoft.com/office/drawing/2014/main" id="{D0A4F7C1-19E6-DE44-ADB0-97246FAFF68C}"/>
                </a:ext>
              </a:extLst>
            </p:cNvPr>
            <p:cNvCxnSpPr/>
            <p:nvPr/>
          </p:nvCxnSpPr>
          <p:spPr>
            <a:xfrm>
              <a:off x="15544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1" name="直線コネクタ 80">
              <a:extLst>
                <a:ext uri="{FF2B5EF4-FFF2-40B4-BE49-F238E27FC236}">
                  <a16:creationId xmlns:a16="http://schemas.microsoft.com/office/drawing/2014/main" id="{7219794C-8A9A-3043-98A3-41B40A2FE38D}"/>
                </a:ext>
              </a:extLst>
            </p:cNvPr>
            <p:cNvCxnSpPr/>
            <p:nvPr/>
          </p:nvCxnSpPr>
          <p:spPr>
            <a:xfrm>
              <a:off x="18592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2" name="直線コネクタ 81">
              <a:extLst>
                <a:ext uri="{FF2B5EF4-FFF2-40B4-BE49-F238E27FC236}">
                  <a16:creationId xmlns:a16="http://schemas.microsoft.com/office/drawing/2014/main" id="{245E20FD-F142-BE4E-BB20-C9C619EAF988}"/>
                </a:ext>
              </a:extLst>
            </p:cNvPr>
            <p:cNvCxnSpPr/>
            <p:nvPr/>
          </p:nvCxnSpPr>
          <p:spPr>
            <a:xfrm>
              <a:off x="20116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3" name="直線コネクタ 82">
              <a:extLst>
                <a:ext uri="{FF2B5EF4-FFF2-40B4-BE49-F238E27FC236}">
                  <a16:creationId xmlns:a16="http://schemas.microsoft.com/office/drawing/2014/main" id="{644DBF33-1C97-3041-8069-D8379DF1A4DF}"/>
                </a:ext>
              </a:extLst>
            </p:cNvPr>
            <p:cNvCxnSpPr/>
            <p:nvPr/>
          </p:nvCxnSpPr>
          <p:spPr>
            <a:xfrm>
              <a:off x="2165256"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4" name="直線コネクタ 83">
              <a:extLst>
                <a:ext uri="{FF2B5EF4-FFF2-40B4-BE49-F238E27FC236}">
                  <a16:creationId xmlns:a16="http://schemas.microsoft.com/office/drawing/2014/main" id="{D584D469-E31A-1C44-B5F5-E7D4C7D01ECF}"/>
                </a:ext>
              </a:extLst>
            </p:cNvPr>
            <p:cNvCxnSpPr/>
            <p:nvPr/>
          </p:nvCxnSpPr>
          <p:spPr>
            <a:xfrm>
              <a:off x="247199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5" name="直線コネクタ 84">
              <a:extLst>
                <a:ext uri="{FF2B5EF4-FFF2-40B4-BE49-F238E27FC236}">
                  <a16:creationId xmlns:a16="http://schemas.microsoft.com/office/drawing/2014/main" id="{18974240-5551-BB43-9F51-3707438529DD}"/>
                </a:ext>
              </a:extLst>
            </p:cNvPr>
            <p:cNvCxnSpPr/>
            <p:nvPr/>
          </p:nvCxnSpPr>
          <p:spPr>
            <a:xfrm>
              <a:off x="262439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6" name="直線コネクタ 85">
              <a:extLst>
                <a:ext uri="{FF2B5EF4-FFF2-40B4-BE49-F238E27FC236}">
                  <a16:creationId xmlns:a16="http://schemas.microsoft.com/office/drawing/2014/main" id="{46E1163B-593C-874C-A051-8C52D350EB75}"/>
                </a:ext>
              </a:extLst>
            </p:cNvPr>
            <p:cNvCxnSpPr/>
            <p:nvPr/>
          </p:nvCxnSpPr>
          <p:spPr>
            <a:xfrm>
              <a:off x="277679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7" name="直線コネクタ 86">
              <a:extLst>
                <a:ext uri="{FF2B5EF4-FFF2-40B4-BE49-F238E27FC236}">
                  <a16:creationId xmlns:a16="http://schemas.microsoft.com/office/drawing/2014/main" id="{FE260EA7-7C57-E74C-B655-022C2DA62ACD}"/>
                </a:ext>
              </a:extLst>
            </p:cNvPr>
            <p:cNvCxnSpPr/>
            <p:nvPr/>
          </p:nvCxnSpPr>
          <p:spPr>
            <a:xfrm>
              <a:off x="308159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8" name="直線コネクタ 87">
              <a:extLst>
                <a:ext uri="{FF2B5EF4-FFF2-40B4-BE49-F238E27FC236}">
                  <a16:creationId xmlns:a16="http://schemas.microsoft.com/office/drawing/2014/main" id="{0D43FEF4-A7D7-0C44-9A4F-89F9C9A9D6C9}"/>
                </a:ext>
              </a:extLst>
            </p:cNvPr>
            <p:cNvCxnSpPr/>
            <p:nvPr/>
          </p:nvCxnSpPr>
          <p:spPr>
            <a:xfrm>
              <a:off x="323399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9" name="直線コネクタ 88">
              <a:extLst>
                <a:ext uri="{FF2B5EF4-FFF2-40B4-BE49-F238E27FC236}">
                  <a16:creationId xmlns:a16="http://schemas.microsoft.com/office/drawing/2014/main" id="{1BFF8BA2-21E8-D34A-94EF-63ED77DA2BB7}"/>
                </a:ext>
              </a:extLst>
            </p:cNvPr>
            <p:cNvCxnSpPr/>
            <p:nvPr/>
          </p:nvCxnSpPr>
          <p:spPr>
            <a:xfrm>
              <a:off x="3387631"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0" name="直線コネクタ 89">
              <a:extLst>
                <a:ext uri="{FF2B5EF4-FFF2-40B4-BE49-F238E27FC236}">
                  <a16:creationId xmlns:a16="http://schemas.microsoft.com/office/drawing/2014/main" id="{0998007C-5C74-8743-B119-5CFBA54FB08F}"/>
                </a:ext>
              </a:extLst>
            </p:cNvPr>
            <p:cNvCxnSpPr/>
            <p:nvPr/>
          </p:nvCxnSpPr>
          <p:spPr>
            <a:xfrm>
              <a:off x="369437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1" name="直線コネクタ 90">
              <a:extLst>
                <a:ext uri="{FF2B5EF4-FFF2-40B4-BE49-F238E27FC236}">
                  <a16:creationId xmlns:a16="http://schemas.microsoft.com/office/drawing/2014/main" id="{65F0B5FA-30E2-4E44-A194-F06BB3C9A3FB}"/>
                </a:ext>
              </a:extLst>
            </p:cNvPr>
            <p:cNvCxnSpPr/>
            <p:nvPr/>
          </p:nvCxnSpPr>
          <p:spPr>
            <a:xfrm>
              <a:off x="384677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2" name="直線コネクタ 91">
              <a:extLst>
                <a:ext uri="{FF2B5EF4-FFF2-40B4-BE49-F238E27FC236}">
                  <a16:creationId xmlns:a16="http://schemas.microsoft.com/office/drawing/2014/main" id="{3ECA6B0E-0229-E043-900F-522F8979FF6B}"/>
                </a:ext>
              </a:extLst>
            </p:cNvPr>
            <p:cNvCxnSpPr/>
            <p:nvPr/>
          </p:nvCxnSpPr>
          <p:spPr>
            <a:xfrm>
              <a:off x="399917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3" name="直線コネクタ 92">
              <a:extLst>
                <a:ext uri="{FF2B5EF4-FFF2-40B4-BE49-F238E27FC236}">
                  <a16:creationId xmlns:a16="http://schemas.microsoft.com/office/drawing/2014/main" id="{EC3F3F0F-E45A-A944-B4CC-1A545623610B}"/>
                </a:ext>
              </a:extLst>
            </p:cNvPr>
            <p:cNvCxnSpPr/>
            <p:nvPr/>
          </p:nvCxnSpPr>
          <p:spPr>
            <a:xfrm>
              <a:off x="430397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4" name="直線コネクタ 93">
              <a:extLst>
                <a:ext uri="{FF2B5EF4-FFF2-40B4-BE49-F238E27FC236}">
                  <a16:creationId xmlns:a16="http://schemas.microsoft.com/office/drawing/2014/main" id="{2E43C7FA-A9CD-9A4E-8F42-8ED66E530EBB}"/>
                </a:ext>
              </a:extLst>
            </p:cNvPr>
            <p:cNvCxnSpPr/>
            <p:nvPr/>
          </p:nvCxnSpPr>
          <p:spPr>
            <a:xfrm>
              <a:off x="445637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5" name="直線コネクタ 94">
              <a:extLst>
                <a:ext uri="{FF2B5EF4-FFF2-40B4-BE49-F238E27FC236}">
                  <a16:creationId xmlns:a16="http://schemas.microsoft.com/office/drawing/2014/main" id="{7530FB52-8BC5-174A-ADCD-FA4E934146C1}"/>
                </a:ext>
              </a:extLst>
            </p:cNvPr>
            <p:cNvCxnSpPr/>
            <p:nvPr/>
          </p:nvCxnSpPr>
          <p:spPr>
            <a:xfrm>
              <a:off x="4610006"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6" name="直線コネクタ 95">
              <a:extLst>
                <a:ext uri="{FF2B5EF4-FFF2-40B4-BE49-F238E27FC236}">
                  <a16:creationId xmlns:a16="http://schemas.microsoft.com/office/drawing/2014/main" id="{D1D146BA-7CAE-F34C-91FA-D8F6B426475F}"/>
                </a:ext>
              </a:extLst>
            </p:cNvPr>
            <p:cNvCxnSpPr/>
            <p:nvPr/>
          </p:nvCxnSpPr>
          <p:spPr>
            <a:xfrm>
              <a:off x="491674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7" name="直線コネクタ 96">
              <a:extLst>
                <a:ext uri="{FF2B5EF4-FFF2-40B4-BE49-F238E27FC236}">
                  <a16:creationId xmlns:a16="http://schemas.microsoft.com/office/drawing/2014/main" id="{986DE02D-3BB6-8A4A-B06A-A3BAD1F54DE4}"/>
                </a:ext>
              </a:extLst>
            </p:cNvPr>
            <p:cNvCxnSpPr/>
            <p:nvPr/>
          </p:nvCxnSpPr>
          <p:spPr>
            <a:xfrm>
              <a:off x="506914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8" name="直線コネクタ 97">
              <a:extLst>
                <a:ext uri="{FF2B5EF4-FFF2-40B4-BE49-F238E27FC236}">
                  <a16:creationId xmlns:a16="http://schemas.microsoft.com/office/drawing/2014/main" id="{88AB0FB6-C673-CF40-9487-BED6C33CF19D}"/>
                </a:ext>
              </a:extLst>
            </p:cNvPr>
            <p:cNvCxnSpPr/>
            <p:nvPr/>
          </p:nvCxnSpPr>
          <p:spPr>
            <a:xfrm>
              <a:off x="522154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9" name="直線コネクタ 98">
              <a:extLst>
                <a:ext uri="{FF2B5EF4-FFF2-40B4-BE49-F238E27FC236}">
                  <a16:creationId xmlns:a16="http://schemas.microsoft.com/office/drawing/2014/main" id="{5C11BCF3-2C6D-544D-AA5D-D1CA71005A88}"/>
                </a:ext>
              </a:extLst>
            </p:cNvPr>
            <p:cNvCxnSpPr/>
            <p:nvPr/>
          </p:nvCxnSpPr>
          <p:spPr>
            <a:xfrm>
              <a:off x="552634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0" name="直線コネクタ 99">
              <a:extLst>
                <a:ext uri="{FF2B5EF4-FFF2-40B4-BE49-F238E27FC236}">
                  <a16:creationId xmlns:a16="http://schemas.microsoft.com/office/drawing/2014/main" id="{75A88E7D-EC05-6144-B71E-87E4BC646860}"/>
                </a:ext>
              </a:extLst>
            </p:cNvPr>
            <p:cNvCxnSpPr/>
            <p:nvPr/>
          </p:nvCxnSpPr>
          <p:spPr>
            <a:xfrm>
              <a:off x="5678748"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1" name="直線コネクタ 100">
              <a:extLst>
                <a:ext uri="{FF2B5EF4-FFF2-40B4-BE49-F238E27FC236}">
                  <a16:creationId xmlns:a16="http://schemas.microsoft.com/office/drawing/2014/main" id="{BB377E52-2A48-664F-B439-2B82CC4A780A}"/>
                </a:ext>
              </a:extLst>
            </p:cNvPr>
            <p:cNvCxnSpPr/>
            <p:nvPr/>
          </p:nvCxnSpPr>
          <p:spPr>
            <a:xfrm>
              <a:off x="5832381"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2" name="直線コネクタ 101">
              <a:extLst>
                <a:ext uri="{FF2B5EF4-FFF2-40B4-BE49-F238E27FC236}">
                  <a16:creationId xmlns:a16="http://schemas.microsoft.com/office/drawing/2014/main" id="{ADA6367B-B658-CE4F-A7ED-4989288EFBEA}"/>
                </a:ext>
              </a:extLst>
            </p:cNvPr>
            <p:cNvCxnSpPr/>
            <p:nvPr/>
          </p:nvCxnSpPr>
          <p:spPr>
            <a:xfrm>
              <a:off x="61391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3" name="直線コネクタ 102">
              <a:extLst>
                <a:ext uri="{FF2B5EF4-FFF2-40B4-BE49-F238E27FC236}">
                  <a16:creationId xmlns:a16="http://schemas.microsoft.com/office/drawing/2014/main" id="{0706B73B-EFA8-E141-AD65-EC67DDB66A15}"/>
                </a:ext>
              </a:extLst>
            </p:cNvPr>
            <p:cNvCxnSpPr/>
            <p:nvPr/>
          </p:nvCxnSpPr>
          <p:spPr>
            <a:xfrm>
              <a:off x="6291523"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4" name="直線コネクタ 103">
              <a:extLst>
                <a:ext uri="{FF2B5EF4-FFF2-40B4-BE49-F238E27FC236}">
                  <a16:creationId xmlns:a16="http://schemas.microsoft.com/office/drawing/2014/main" id="{FA92CC68-883B-E443-A4C1-74A919EF0299}"/>
                </a:ext>
              </a:extLst>
            </p:cNvPr>
            <p:cNvCxnSpPr/>
            <p:nvPr/>
          </p:nvCxnSpPr>
          <p:spPr>
            <a:xfrm>
              <a:off x="6598170"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5" name="直線コネクタ 104">
              <a:extLst>
                <a:ext uri="{FF2B5EF4-FFF2-40B4-BE49-F238E27FC236}">
                  <a16:creationId xmlns:a16="http://schemas.microsoft.com/office/drawing/2014/main" id="{7296E94A-1737-BE4E-B469-609F5C7D6B1E}"/>
                </a:ext>
              </a:extLst>
            </p:cNvPr>
            <p:cNvCxnSpPr/>
            <p:nvPr/>
          </p:nvCxnSpPr>
          <p:spPr>
            <a:xfrm>
              <a:off x="6445770"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6" name="直線コネクタ 105">
              <a:extLst>
                <a:ext uri="{FF2B5EF4-FFF2-40B4-BE49-F238E27FC236}">
                  <a16:creationId xmlns:a16="http://schemas.microsoft.com/office/drawing/2014/main" id="{F9D6E2F5-0E48-CA4D-A5A7-172908C7657E}"/>
                </a:ext>
              </a:extLst>
            </p:cNvPr>
            <p:cNvCxnSpPr/>
            <p:nvPr/>
          </p:nvCxnSpPr>
          <p:spPr>
            <a:xfrm>
              <a:off x="6752512"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7" name="直線コネクタ 106">
              <a:extLst>
                <a:ext uri="{FF2B5EF4-FFF2-40B4-BE49-F238E27FC236}">
                  <a16:creationId xmlns:a16="http://schemas.microsoft.com/office/drawing/2014/main" id="{36F36585-EFCA-FB43-9568-FC4465C9F362}"/>
                </a:ext>
              </a:extLst>
            </p:cNvPr>
            <p:cNvCxnSpPr/>
            <p:nvPr/>
          </p:nvCxnSpPr>
          <p:spPr>
            <a:xfrm>
              <a:off x="6904912"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8" name="直線コネクタ 107">
              <a:extLst>
                <a:ext uri="{FF2B5EF4-FFF2-40B4-BE49-F238E27FC236}">
                  <a16:creationId xmlns:a16="http://schemas.microsoft.com/office/drawing/2014/main" id="{AB102777-E7E4-104A-86DB-978D54667D16}"/>
                </a:ext>
              </a:extLst>
            </p:cNvPr>
            <p:cNvCxnSpPr/>
            <p:nvPr/>
          </p:nvCxnSpPr>
          <p:spPr>
            <a:xfrm>
              <a:off x="7213149" y="3570545"/>
              <a:ext cx="0" cy="381428"/>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9" name="直線コネクタ 108">
              <a:extLst>
                <a:ext uri="{FF2B5EF4-FFF2-40B4-BE49-F238E27FC236}">
                  <a16:creationId xmlns:a16="http://schemas.microsoft.com/office/drawing/2014/main" id="{E3C9C585-A1F9-B34E-BE6C-E1D131D92F97}"/>
                </a:ext>
              </a:extLst>
            </p:cNvPr>
            <p:cNvCxnSpPr/>
            <p:nvPr/>
          </p:nvCxnSpPr>
          <p:spPr>
            <a:xfrm>
              <a:off x="7060749"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0" name="直線コネクタ 109">
              <a:extLst>
                <a:ext uri="{FF2B5EF4-FFF2-40B4-BE49-F238E27FC236}">
                  <a16:creationId xmlns:a16="http://schemas.microsoft.com/office/drawing/2014/main" id="{1F964986-5F28-1C4D-B673-050E4B878BF0}"/>
                </a:ext>
              </a:extLst>
            </p:cNvPr>
            <p:cNvCxnSpPr/>
            <p:nvPr/>
          </p:nvCxnSpPr>
          <p:spPr>
            <a:xfrm>
              <a:off x="7367491"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1" name="直線コネクタ 110">
              <a:extLst>
                <a:ext uri="{FF2B5EF4-FFF2-40B4-BE49-F238E27FC236}">
                  <a16:creationId xmlns:a16="http://schemas.microsoft.com/office/drawing/2014/main" id="{70E26BE2-D01C-DB45-BF4C-BDDAE8DD746A}"/>
                </a:ext>
              </a:extLst>
            </p:cNvPr>
            <p:cNvCxnSpPr/>
            <p:nvPr/>
          </p:nvCxnSpPr>
          <p:spPr>
            <a:xfrm>
              <a:off x="7519891" y="3649744"/>
              <a:ext cx="0" cy="223031"/>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12" name="右中かっこ 111">
            <a:extLst>
              <a:ext uri="{FF2B5EF4-FFF2-40B4-BE49-F238E27FC236}">
                <a16:creationId xmlns:a16="http://schemas.microsoft.com/office/drawing/2014/main" id="{AB5AFFFB-C07B-5C4C-BB78-D49FBE4E45B4}"/>
              </a:ext>
            </a:extLst>
          </p:cNvPr>
          <p:cNvSpPr/>
          <p:nvPr/>
        </p:nvSpPr>
        <p:spPr>
          <a:xfrm rot="16200000" flipV="1">
            <a:off x="4200021" y="3150135"/>
            <a:ext cx="174146" cy="583829"/>
          </a:xfrm>
          <a:prstGeom prst="rightBrace">
            <a:avLst>
              <a:gd name="adj1" fmla="val 43101"/>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113" name="テキスト ボックス 112">
            <a:extLst>
              <a:ext uri="{FF2B5EF4-FFF2-40B4-BE49-F238E27FC236}">
                <a16:creationId xmlns:a16="http://schemas.microsoft.com/office/drawing/2014/main" id="{C54D314B-A867-D440-9C30-32446B3041CF}"/>
              </a:ext>
            </a:extLst>
          </p:cNvPr>
          <p:cNvSpPr txBox="1"/>
          <p:nvPr/>
        </p:nvSpPr>
        <p:spPr>
          <a:xfrm>
            <a:off x="2820902" y="3098950"/>
            <a:ext cx="364202" cy="307777"/>
          </a:xfrm>
          <a:prstGeom prst="rect">
            <a:avLst/>
          </a:prstGeom>
          <a:noFill/>
        </p:spPr>
        <p:txBody>
          <a:bodyPr wrap="none" rtlCol="0">
            <a:spAutoFit/>
          </a:bodyPr>
          <a:lstStyle/>
          <a:p>
            <a:r>
              <a:rPr kumimoji="1" lang="en-US" altLang="ja-JP" sz="1400" dirty="0" err="1">
                <a:latin typeface="Times" pitchFamily="2" charset="0"/>
              </a:rPr>
              <a:t>Δ</a:t>
            </a:r>
            <a:r>
              <a:rPr kumimoji="1" lang="en-US" altLang="ja-JP" sz="1400" i="1" dirty="0" err="1">
                <a:latin typeface="Times" pitchFamily="2" charset="0"/>
              </a:rPr>
              <a:t>t</a:t>
            </a:r>
            <a:endParaRPr kumimoji="1" lang="ja-JP" altLang="en-US" sz="1400" i="1">
              <a:latin typeface="Times" pitchFamily="2" charset="0"/>
            </a:endParaRPr>
          </a:p>
        </p:txBody>
      </p:sp>
      <p:cxnSp>
        <p:nvCxnSpPr>
          <p:cNvPr id="114" name="直線矢印コネクタ 113">
            <a:extLst>
              <a:ext uri="{FF2B5EF4-FFF2-40B4-BE49-F238E27FC236}">
                <a16:creationId xmlns:a16="http://schemas.microsoft.com/office/drawing/2014/main" id="{9BD3ADDE-7100-A345-863E-E82D28533D3C}"/>
              </a:ext>
            </a:extLst>
          </p:cNvPr>
          <p:cNvCxnSpPr/>
          <p:nvPr/>
        </p:nvCxnSpPr>
        <p:spPr>
          <a:xfrm>
            <a:off x="2889099" y="3482581"/>
            <a:ext cx="167907" cy="0"/>
          </a:xfrm>
          <a:prstGeom prst="straightConnector1">
            <a:avLst/>
          </a:prstGeom>
          <a:ln>
            <a:solidFill>
              <a:schemeClr val="tx1"/>
            </a:solidFill>
            <a:headEnd type="triangle" w="med" len="sm"/>
            <a:tailEnd type="triangle" w="med" len="sm"/>
          </a:ln>
          <a:effectLst/>
        </p:spPr>
        <p:style>
          <a:lnRef idx="2">
            <a:schemeClr val="accent1"/>
          </a:lnRef>
          <a:fillRef idx="0">
            <a:schemeClr val="accent1"/>
          </a:fillRef>
          <a:effectRef idx="1">
            <a:schemeClr val="accent1"/>
          </a:effectRef>
          <a:fontRef idx="minor">
            <a:schemeClr val="tx1"/>
          </a:fontRef>
        </p:style>
      </p:cxnSp>
      <p:cxnSp>
        <p:nvCxnSpPr>
          <p:cNvPr id="115" name="直線矢印コネクタ 114">
            <a:extLst>
              <a:ext uri="{FF2B5EF4-FFF2-40B4-BE49-F238E27FC236}">
                <a16:creationId xmlns:a16="http://schemas.microsoft.com/office/drawing/2014/main" id="{12CEE4A2-2038-DE41-8682-5F9EFCC8EF89}"/>
              </a:ext>
            </a:extLst>
          </p:cNvPr>
          <p:cNvCxnSpPr>
            <a:cxnSpLocks/>
          </p:cNvCxnSpPr>
          <p:nvPr/>
        </p:nvCxnSpPr>
        <p:spPr>
          <a:xfrm>
            <a:off x="5184268" y="3312486"/>
            <a:ext cx="2443761" cy="0"/>
          </a:xfrm>
          <a:prstGeom prst="straightConnector1">
            <a:avLst/>
          </a:prstGeom>
          <a:ln w="38100">
            <a:solidFill>
              <a:schemeClr val="tx1"/>
            </a:solidFil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116" name="テキスト ボックス 115">
            <a:extLst>
              <a:ext uri="{FF2B5EF4-FFF2-40B4-BE49-F238E27FC236}">
                <a16:creationId xmlns:a16="http://schemas.microsoft.com/office/drawing/2014/main" id="{C7978520-4C1C-544A-A048-19E44E2D1D04}"/>
              </a:ext>
            </a:extLst>
          </p:cNvPr>
          <p:cNvSpPr txBox="1"/>
          <p:nvPr/>
        </p:nvSpPr>
        <p:spPr>
          <a:xfrm>
            <a:off x="4087525" y="3040384"/>
            <a:ext cx="420308" cy="307777"/>
          </a:xfrm>
          <a:prstGeom prst="rect">
            <a:avLst/>
          </a:prstGeom>
          <a:noFill/>
        </p:spPr>
        <p:txBody>
          <a:bodyPr wrap="none" rtlCol="0">
            <a:spAutoFit/>
          </a:bodyPr>
          <a:lstStyle/>
          <a:p>
            <a:r>
              <a:rPr kumimoji="1" lang="en-US" altLang="ja-JP" sz="1400" dirty="0" err="1">
                <a:latin typeface="Times" pitchFamily="2" charset="0"/>
              </a:rPr>
              <a:t>Δ</a:t>
            </a:r>
            <a:r>
              <a:rPr kumimoji="1" lang="en-US" altLang="ja-JP" sz="1400" i="1" dirty="0" err="1">
                <a:latin typeface="Times" pitchFamily="2" charset="0"/>
              </a:rPr>
              <a:t>t</a:t>
            </a:r>
            <a:r>
              <a:rPr kumimoji="1" lang="en-US" altLang="ja-JP" sz="1400" i="1" dirty="0">
                <a:latin typeface="Times" pitchFamily="2" charset="0"/>
              </a:rPr>
              <a:t>’</a:t>
            </a:r>
            <a:endParaRPr kumimoji="1" lang="ja-JP" altLang="en-US" sz="1400" i="1">
              <a:latin typeface="Times" pitchFamily="2" charset="0"/>
            </a:endParaRPr>
          </a:p>
        </p:txBody>
      </p:sp>
      <p:sp>
        <p:nvSpPr>
          <p:cNvPr id="117" name="テキスト ボックス 116">
            <a:extLst>
              <a:ext uri="{FF2B5EF4-FFF2-40B4-BE49-F238E27FC236}">
                <a16:creationId xmlns:a16="http://schemas.microsoft.com/office/drawing/2014/main" id="{047B70EC-73E7-A148-926E-1FF6A28D5547}"/>
              </a:ext>
            </a:extLst>
          </p:cNvPr>
          <p:cNvSpPr txBox="1"/>
          <p:nvPr/>
        </p:nvSpPr>
        <p:spPr>
          <a:xfrm>
            <a:off x="6160683" y="3122239"/>
            <a:ext cx="479618" cy="369332"/>
          </a:xfrm>
          <a:prstGeom prst="rect">
            <a:avLst/>
          </a:prstGeom>
          <a:solidFill>
            <a:schemeClr val="bg1"/>
          </a:solidFill>
        </p:spPr>
        <p:txBody>
          <a:bodyPr wrap="none" rtlCol="0">
            <a:spAutoFit/>
          </a:bodyPr>
          <a:lstStyle/>
          <a:p>
            <a:r>
              <a:rPr kumimoji="1" lang="en-US" altLang="ja-JP" dirty="0">
                <a:latin typeface="Times" pitchFamily="2" charset="0"/>
              </a:rPr>
              <a:t>Δ</a:t>
            </a:r>
            <a:r>
              <a:rPr lang="en-US" altLang="ja-JP" i="1" dirty="0">
                <a:latin typeface="Times" pitchFamily="2" charset="0"/>
              </a:rPr>
              <a:t>T</a:t>
            </a:r>
            <a:endParaRPr kumimoji="1" lang="ja-JP" altLang="en-US" i="1">
              <a:latin typeface="Times" pitchFamily="2" charset="0"/>
            </a:endParaRPr>
          </a:p>
        </p:txBody>
      </p:sp>
      <p:cxnSp>
        <p:nvCxnSpPr>
          <p:cNvPr id="118" name="直線矢印コネクタ 117">
            <a:extLst>
              <a:ext uri="{FF2B5EF4-FFF2-40B4-BE49-F238E27FC236}">
                <a16:creationId xmlns:a16="http://schemas.microsoft.com/office/drawing/2014/main" id="{C5E58ED8-784E-5948-B1CC-B53158786376}"/>
              </a:ext>
            </a:extLst>
          </p:cNvPr>
          <p:cNvCxnSpPr>
            <a:cxnSpLocks/>
          </p:cNvCxnSpPr>
          <p:nvPr/>
        </p:nvCxnSpPr>
        <p:spPr>
          <a:xfrm>
            <a:off x="2748673" y="3753030"/>
            <a:ext cx="6572446" cy="0"/>
          </a:xfrm>
          <a:prstGeom prst="straightConnector1">
            <a:avLst/>
          </a:prstGeom>
          <a:ln w="38100">
            <a:solidFill>
              <a:schemeClr val="tx1"/>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9" name="直線コネクタ 118">
            <a:extLst>
              <a:ext uri="{FF2B5EF4-FFF2-40B4-BE49-F238E27FC236}">
                <a16:creationId xmlns:a16="http://schemas.microsoft.com/office/drawing/2014/main" id="{35C1A7F3-05F7-BE40-958C-5E191A68CA3A}"/>
              </a:ext>
            </a:extLst>
          </p:cNvPr>
          <p:cNvCxnSpPr/>
          <p:nvPr/>
        </p:nvCxnSpPr>
        <p:spPr>
          <a:xfrm>
            <a:off x="2741866" y="2645504"/>
            <a:ext cx="0" cy="860348"/>
          </a:xfrm>
          <a:prstGeom prst="line">
            <a:avLst/>
          </a:prstGeom>
          <a:ln w="190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21" name="直線コネクタ 120">
            <a:extLst>
              <a:ext uri="{FF2B5EF4-FFF2-40B4-BE49-F238E27FC236}">
                <a16:creationId xmlns:a16="http://schemas.microsoft.com/office/drawing/2014/main" id="{9FEA2025-5665-D742-AB37-635812233752}"/>
              </a:ext>
            </a:extLst>
          </p:cNvPr>
          <p:cNvCxnSpPr/>
          <p:nvPr/>
        </p:nvCxnSpPr>
        <p:spPr>
          <a:xfrm>
            <a:off x="5183279" y="2645504"/>
            <a:ext cx="0" cy="860348"/>
          </a:xfrm>
          <a:prstGeom prst="line">
            <a:avLst/>
          </a:prstGeom>
          <a:ln w="190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23" name="直線コネクタ 122">
            <a:extLst>
              <a:ext uri="{FF2B5EF4-FFF2-40B4-BE49-F238E27FC236}">
                <a16:creationId xmlns:a16="http://schemas.microsoft.com/office/drawing/2014/main" id="{F72AE7E6-761C-504A-B520-58CABD634D4B}"/>
              </a:ext>
            </a:extLst>
          </p:cNvPr>
          <p:cNvCxnSpPr/>
          <p:nvPr/>
        </p:nvCxnSpPr>
        <p:spPr>
          <a:xfrm>
            <a:off x="7648247" y="2645504"/>
            <a:ext cx="0" cy="860348"/>
          </a:xfrm>
          <a:prstGeom prst="line">
            <a:avLst/>
          </a:prstGeom>
          <a:ln w="190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sp>
        <p:nvSpPr>
          <p:cNvPr id="128" name="テキスト ボックス 127">
            <a:extLst>
              <a:ext uri="{FF2B5EF4-FFF2-40B4-BE49-F238E27FC236}">
                <a16:creationId xmlns:a16="http://schemas.microsoft.com/office/drawing/2014/main" id="{F904B7EE-CB39-3C4F-A921-ABB0B2DDF1C2}"/>
              </a:ext>
            </a:extLst>
          </p:cNvPr>
          <p:cNvSpPr txBox="1"/>
          <p:nvPr/>
        </p:nvSpPr>
        <p:spPr>
          <a:xfrm>
            <a:off x="8835194" y="2879759"/>
            <a:ext cx="783356" cy="461665"/>
          </a:xfrm>
          <a:prstGeom prst="rect">
            <a:avLst/>
          </a:prstGeom>
          <a:noFill/>
        </p:spPr>
        <p:txBody>
          <a:bodyPr wrap="none" rtlCol="0">
            <a:spAutoFit/>
          </a:bodyPr>
          <a:lstStyle/>
          <a:p>
            <a:r>
              <a:rPr kumimoji="1" lang="en-US" altLang="ja-JP" sz="2400" i="1" dirty="0">
                <a:latin typeface="Times" pitchFamily="2" charset="0"/>
              </a:rPr>
              <a:t>Time</a:t>
            </a:r>
            <a:endParaRPr kumimoji="1" lang="ja-JP" altLang="en-US" sz="2400" i="1">
              <a:latin typeface="Times" pitchFamily="2" charset="0"/>
            </a:endParaRPr>
          </a:p>
        </p:txBody>
      </p:sp>
      <p:sp>
        <p:nvSpPr>
          <p:cNvPr id="130" name="円柱 129">
            <a:extLst>
              <a:ext uri="{FF2B5EF4-FFF2-40B4-BE49-F238E27FC236}">
                <a16:creationId xmlns:a16="http://schemas.microsoft.com/office/drawing/2014/main" id="{BD77BA81-4219-B340-8544-6CD20E5AE780}"/>
              </a:ext>
            </a:extLst>
          </p:cNvPr>
          <p:cNvSpPr/>
          <p:nvPr/>
        </p:nvSpPr>
        <p:spPr>
          <a:xfrm>
            <a:off x="5604603" y="4436972"/>
            <a:ext cx="380436" cy="228600"/>
          </a:xfrm>
          <a:prstGeom prst="can">
            <a:avLst/>
          </a:prstGeom>
          <a:solidFill>
            <a:schemeClr val="bg2">
              <a:lumMod val="90000"/>
            </a:scheme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1" name="円柱 130">
            <a:extLst>
              <a:ext uri="{FF2B5EF4-FFF2-40B4-BE49-F238E27FC236}">
                <a16:creationId xmlns:a16="http://schemas.microsoft.com/office/drawing/2014/main" id="{C98F7A93-3EEE-E647-AD35-8B2D5020C543}"/>
              </a:ext>
            </a:extLst>
          </p:cNvPr>
          <p:cNvSpPr/>
          <p:nvPr/>
        </p:nvSpPr>
        <p:spPr>
          <a:xfrm>
            <a:off x="6215436" y="4436820"/>
            <a:ext cx="380436" cy="228600"/>
          </a:xfrm>
          <a:prstGeom prst="can">
            <a:avLst/>
          </a:prstGeom>
          <a:solidFill>
            <a:schemeClr val="bg2">
              <a:lumMod val="90000"/>
            </a:scheme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35" name="直線コネクタ 134">
            <a:extLst>
              <a:ext uri="{FF2B5EF4-FFF2-40B4-BE49-F238E27FC236}">
                <a16:creationId xmlns:a16="http://schemas.microsoft.com/office/drawing/2014/main" id="{0B1EF7F0-B13E-764B-AA8A-D4BF0E78C6ED}"/>
              </a:ext>
            </a:extLst>
          </p:cNvPr>
          <p:cNvCxnSpPr>
            <a:cxnSpLocks/>
          </p:cNvCxnSpPr>
          <p:nvPr/>
        </p:nvCxnSpPr>
        <p:spPr>
          <a:xfrm>
            <a:off x="5794821" y="4129484"/>
            <a:ext cx="0" cy="210749"/>
          </a:xfrm>
          <a:prstGeom prst="line">
            <a:avLst/>
          </a:prstGeom>
          <a:ln w="25400">
            <a:solidFill>
              <a:schemeClr val="tx1"/>
            </a:solidFill>
            <a:prstDash val="soli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36" name="直線コネクタ 135">
            <a:extLst>
              <a:ext uri="{FF2B5EF4-FFF2-40B4-BE49-F238E27FC236}">
                <a16:creationId xmlns:a16="http://schemas.microsoft.com/office/drawing/2014/main" id="{7925969D-A89D-424A-80DB-46E16A3230B1}"/>
              </a:ext>
            </a:extLst>
          </p:cNvPr>
          <p:cNvCxnSpPr>
            <a:cxnSpLocks/>
          </p:cNvCxnSpPr>
          <p:nvPr/>
        </p:nvCxnSpPr>
        <p:spPr>
          <a:xfrm>
            <a:off x="6410888" y="4129484"/>
            <a:ext cx="0" cy="210749"/>
          </a:xfrm>
          <a:prstGeom prst="line">
            <a:avLst/>
          </a:prstGeom>
          <a:ln w="25400">
            <a:solidFill>
              <a:schemeClr val="tx1"/>
            </a:solidFill>
            <a:prstDash val="soli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140" name="円柱 139">
            <a:extLst>
              <a:ext uri="{FF2B5EF4-FFF2-40B4-BE49-F238E27FC236}">
                <a16:creationId xmlns:a16="http://schemas.microsoft.com/office/drawing/2014/main" id="{6F3F2D19-57B9-FE46-8163-3193227208E1}"/>
              </a:ext>
            </a:extLst>
          </p:cNvPr>
          <p:cNvSpPr/>
          <p:nvPr/>
        </p:nvSpPr>
        <p:spPr>
          <a:xfrm>
            <a:off x="6826269" y="4439201"/>
            <a:ext cx="380436" cy="228600"/>
          </a:xfrm>
          <a:prstGeom prst="can">
            <a:avLst/>
          </a:prstGeom>
          <a:solidFill>
            <a:schemeClr val="bg2">
              <a:lumMod val="90000"/>
            </a:scheme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円柱 140">
            <a:extLst>
              <a:ext uri="{FF2B5EF4-FFF2-40B4-BE49-F238E27FC236}">
                <a16:creationId xmlns:a16="http://schemas.microsoft.com/office/drawing/2014/main" id="{5B310B3F-B902-5A45-8411-930B86F241D8}"/>
              </a:ext>
            </a:extLst>
          </p:cNvPr>
          <p:cNvSpPr/>
          <p:nvPr/>
        </p:nvSpPr>
        <p:spPr>
          <a:xfrm>
            <a:off x="7437811" y="4439201"/>
            <a:ext cx="380436" cy="228600"/>
          </a:xfrm>
          <a:prstGeom prst="can">
            <a:avLst/>
          </a:prstGeom>
          <a:solidFill>
            <a:schemeClr val="bg2">
              <a:lumMod val="90000"/>
            </a:scheme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42" name="直線コネクタ 141">
            <a:extLst>
              <a:ext uri="{FF2B5EF4-FFF2-40B4-BE49-F238E27FC236}">
                <a16:creationId xmlns:a16="http://schemas.microsoft.com/office/drawing/2014/main" id="{AF05BA76-81FA-6A49-A8C9-FAFAF7481FE1}"/>
              </a:ext>
            </a:extLst>
          </p:cNvPr>
          <p:cNvCxnSpPr>
            <a:cxnSpLocks/>
          </p:cNvCxnSpPr>
          <p:nvPr/>
        </p:nvCxnSpPr>
        <p:spPr>
          <a:xfrm>
            <a:off x="7016487" y="4131713"/>
            <a:ext cx="0" cy="210749"/>
          </a:xfrm>
          <a:prstGeom prst="line">
            <a:avLst/>
          </a:prstGeom>
          <a:ln w="25400">
            <a:solidFill>
              <a:schemeClr val="tx1"/>
            </a:solidFill>
            <a:prstDash val="soli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43" name="直線コネクタ 142">
            <a:extLst>
              <a:ext uri="{FF2B5EF4-FFF2-40B4-BE49-F238E27FC236}">
                <a16:creationId xmlns:a16="http://schemas.microsoft.com/office/drawing/2014/main" id="{67CD215E-18D3-E047-8151-76DDFFD61B8D}"/>
              </a:ext>
            </a:extLst>
          </p:cNvPr>
          <p:cNvCxnSpPr>
            <a:cxnSpLocks/>
          </p:cNvCxnSpPr>
          <p:nvPr/>
        </p:nvCxnSpPr>
        <p:spPr>
          <a:xfrm>
            <a:off x="7632554" y="4131713"/>
            <a:ext cx="0" cy="210749"/>
          </a:xfrm>
          <a:prstGeom prst="line">
            <a:avLst/>
          </a:prstGeom>
          <a:ln w="25400">
            <a:solidFill>
              <a:schemeClr val="tx1"/>
            </a:solidFill>
            <a:prstDash val="soli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45" name="直線コネクタ 144">
            <a:extLst>
              <a:ext uri="{FF2B5EF4-FFF2-40B4-BE49-F238E27FC236}">
                <a16:creationId xmlns:a16="http://schemas.microsoft.com/office/drawing/2014/main" id="{72839E84-EEB5-494D-AE7B-F20E4830F2DA}"/>
              </a:ext>
            </a:extLst>
          </p:cNvPr>
          <p:cNvCxnSpPr>
            <a:cxnSpLocks/>
          </p:cNvCxnSpPr>
          <p:nvPr/>
        </p:nvCxnSpPr>
        <p:spPr>
          <a:xfrm>
            <a:off x="5782331" y="4806538"/>
            <a:ext cx="0" cy="210749"/>
          </a:xfrm>
          <a:prstGeom prst="line">
            <a:avLst/>
          </a:prstGeom>
          <a:ln w="25400">
            <a:solidFill>
              <a:schemeClr val="tx1"/>
            </a:solidFill>
            <a:prstDash val="soli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46" name="直線コネクタ 145">
            <a:extLst>
              <a:ext uri="{FF2B5EF4-FFF2-40B4-BE49-F238E27FC236}">
                <a16:creationId xmlns:a16="http://schemas.microsoft.com/office/drawing/2014/main" id="{2D514EF2-C7BF-E34A-82A1-953B4795F8F1}"/>
              </a:ext>
            </a:extLst>
          </p:cNvPr>
          <p:cNvCxnSpPr>
            <a:cxnSpLocks/>
          </p:cNvCxnSpPr>
          <p:nvPr/>
        </p:nvCxnSpPr>
        <p:spPr>
          <a:xfrm>
            <a:off x="6398398" y="4806538"/>
            <a:ext cx="0" cy="210749"/>
          </a:xfrm>
          <a:prstGeom prst="line">
            <a:avLst/>
          </a:prstGeom>
          <a:ln w="25400">
            <a:solidFill>
              <a:schemeClr val="tx1"/>
            </a:solidFill>
            <a:prstDash val="soli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47" name="直線コネクタ 146">
            <a:extLst>
              <a:ext uri="{FF2B5EF4-FFF2-40B4-BE49-F238E27FC236}">
                <a16:creationId xmlns:a16="http://schemas.microsoft.com/office/drawing/2014/main" id="{51A20FE9-71C4-254D-9D2C-B40F5E8606A3}"/>
              </a:ext>
            </a:extLst>
          </p:cNvPr>
          <p:cNvCxnSpPr>
            <a:cxnSpLocks/>
          </p:cNvCxnSpPr>
          <p:nvPr/>
        </p:nvCxnSpPr>
        <p:spPr>
          <a:xfrm>
            <a:off x="7003997" y="4808767"/>
            <a:ext cx="0" cy="210749"/>
          </a:xfrm>
          <a:prstGeom prst="line">
            <a:avLst/>
          </a:prstGeom>
          <a:ln w="25400">
            <a:solidFill>
              <a:schemeClr val="tx1"/>
            </a:solidFill>
            <a:prstDash val="soli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48" name="直線コネクタ 147">
            <a:extLst>
              <a:ext uri="{FF2B5EF4-FFF2-40B4-BE49-F238E27FC236}">
                <a16:creationId xmlns:a16="http://schemas.microsoft.com/office/drawing/2014/main" id="{2462FC7E-6290-EF43-B9C7-AE2FA969DA04}"/>
              </a:ext>
            </a:extLst>
          </p:cNvPr>
          <p:cNvCxnSpPr>
            <a:cxnSpLocks/>
          </p:cNvCxnSpPr>
          <p:nvPr/>
        </p:nvCxnSpPr>
        <p:spPr>
          <a:xfrm>
            <a:off x="7620064" y="4808767"/>
            <a:ext cx="0" cy="210749"/>
          </a:xfrm>
          <a:prstGeom prst="line">
            <a:avLst/>
          </a:prstGeom>
          <a:ln w="25400">
            <a:solidFill>
              <a:schemeClr val="tx1"/>
            </a:solidFill>
            <a:prstDash val="solid"/>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149" name="正方形/長方形 148">
            <a:extLst>
              <a:ext uri="{FF2B5EF4-FFF2-40B4-BE49-F238E27FC236}">
                <a16:creationId xmlns:a16="http://schemas.microsoft.com/office/drawing/2014/main" id="{E1F2E5FE-3C2D-5B4A-A37E-523C7C056C7A}"/>
              </a:ext>
            </a:extLst>
          </p:cNvPr>
          <p:cNvSpPr/>
          <p:nvPr/>
        </p:nvSpPr>
        <p:spPr>
          <a:xfrm>
            <a:off x="5627767" y="5099377"/>
            <a:ext cx="342618" cy="218044"/>
          </a:xfrm>
          <a:prstGeom prst="rect">
            <a:avLst/>
          </a:prstGeom>
          <a:solidFill>
            <a:schemeClr val="bg2">
              <a:lumMod val="9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0" name="正方形/長方形 149">
            <a:extLst>
              <a:ext uri="{FF2B5EF4-FFF2-40B4-BE49-F238E27FC236}">
                <a16:creationId xmlns:a16="http://schemas.microsoft.com/office/drawing/2014/main" id="{26C78066-89A5-9644-9A94-95D0854BEADC}"/>
              </a:ext>
            </a:extLst>
          </p:cNvPr>
          <p:cNvSpPr/>
          <p:nvPr/>
        </p:nvSpPr>
        <p:spPr>
          <a:xfrm>
            <a:off x="6226144" y="5099377"/>
            <a:ext cx="342618" cy="218044"/>
          </a:xfrm>
          <a:prstGeom prst="rect">
            <a:avLst/>
          </a:prstGeom>
          <a:solidFill>
            <a:schemeClr val="bg2">
              <a:lumMod val="9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1" name="正方形/長方形 150">
            <a:extLst>
              <a:ext uri="{FF2B5EF4-FFF2-40B4-BE49-F238E27FC236}">
                <a16:creationId xmlns:a16="http://schemas.microsoft.com/office/drawing/2014/main" id="{8794DFA7-B710-D249-9B8A-0E20D3BECE20}"/>
              </a:ext>
            </a:extLst>
          </p:cNvPr>
          <p:cNvSpPr/>
          <p:nvPr/>
        </p:nvSpPr>
        <p:spPr>
          <a:xfrm>
            <a:off x="6824521" y="5115552"/>
            <a:ext cx="342618" cy="218044"/>
          </a:xfrm>
          <a:prstGeom prst="rect">
            <a:avLst/>
          </a:prstGeom>
          <a:solidFill>
            <a:schemeClr val="bg2">
              <a:lumMod val="9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正方形/長方形 151">
            <a:extLst>
              <a:ext uri="{FF2B5EF4-FFF2-40B4-BE49-F238E27FC236}">
                <a16:creationId xmlns:a16="http://schemas.microsoft.com/office/drawing/2014/main" id="{47DAAF42-E734-4145-99C2-6E69E5FCB4D0}"/>
              </a:ext>
            </a:extLst>
          </p:cNvPr>
          <p:cNvSpPr/>
          <p:nvPr/>
        </p:nvSpPr>
        <p:spPr>
          <a:xfrm>
            <a:off x="7418779" y="5115552"/>
            <a:ext cx="342618" cy="218044"/>
          </a:xfrm>
          <a:prstGeom prst="rect">
            <a:avLst/>
          </a:prstGeom>
          <a:solidFill>
            <a:schemeClr val="bg2">
              <a:lumMod val="9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3" name="テキスト ボックス 152">
            <a:extLst>
              <a:ext uri="{FF2B5EF4-FFF2-40B4-BE49-F238E27FC236}">
                <a16:creationId xmlns:a16="http://schemas.microsoft.com/office/drawing/2014/main" id="{BAB44839-8851-DF48-9879-05A731D20279}"/>
              </a:ext>
            </a:extLst>
          </p:cNvPr>
          <p:cNvSpPr txBox="1"/>
          <p:nvPr/>
        </p:nvSpPr>
        <p:spPr>
          <a:xfrm>
            <a:off x="4537445" y="4321246"/>
            <a:ext cx="922047" cy="369332"/>
          </a:xfrm>
          <a:prstGeom prst="rect">
            <a:avLst/>
          </a:prstGeom>
          <a:noFill/>
        </p:spPr>
        <p:txBody>
          <a:bodyPr wrap="none" rtlCol="0">
            <a:spAutoFit/>
          </a:bodyPr>
          <a:lstStyle/>
          <a:p>
            <a:r>
              <a:rPr kumimoji="1" lang="en-US" altLang="ja-JP" dirty="0"/>
              <a:t>Caching</a:t>
            </a:r>
            <a:endParaRPr kumimoji="1" lang="ja-JP" altLang="en-US"/>
          </a:p>
        </p:txBody>
      </p:sp>
      <p:sp>
        <p:nvSpPr>
          <p:cNvPr id="154" name="テキスト ボックス 153">
            <a:extLst>
              <a:ext uri="{FF2B5EF4-FFF2-40B4-BE49-F238E27FC236}">
                <a16:creationId xmlns:a16="http://schemas.microsoft.com/office/drawing/2014/main" id="{1AA9BB3F-712D-5146-A2BA-60FBFCC74567}"/>
              </a:ext>
            </a:extLst>
          </p:cNvPr>
          <p:cNvSpPr txBox="1"/>
          <p:nvPr/>
        </p:nvSpPr>
        <p:spPr>
          <a:xfrm>
            <a:off x="4379305" y="4996227"/>
            <a:ext cx="1268296" cy="369332"/>
          </a:xfrm>
          <a:prstGeom prst="rect">
            <a:avLst/>
          </a:prstGeom>
          <a:noFill/>
        </p:spPr>
        <p:txBody>
          <a:bodyPr wrap="none" rtlCol="0">
            <a:spAutoFit/>
          </a:bodyPr>
          <a:lstStyle/>
          <a:p>
            <a:r>
              <a:rPr lang="en-US" altLang="ja-JP" dirty="0"/>
              <a:t>Rendering</a:t>
            </a:r>
            <a:endParaRPr kumimoji="1" lang="ja-JP" altLang="en-US"/>
          </a:p>
        </p:txBody>
      </p:sp>
      <p:sp>
        <p:nvSpPr>
          <p:cNvPr id="156" name="正方形/長方形 155">
            <a:extLst>
              <a:ext uri="{FF2B5EF4-FFF2-40B4-BE49-F238E27FC236}">
                <a16:creationId xmlns:a16="http://schemas.microsoft.com/office/drawing/2014/main" id="{AE76C402-9245-924E-AEFC-3BFE77D6E0A5}"/>
              </a:ext>
            </a:extLst>
          </p:cNvPr>
          <p:cNvSpPr/>
          <p:nvPr/>
        </p:nvSpPr>
        <p:spPr>
          <a:xfrm>
            <a:off x="6228644" y="5641517"/>
            <a:ext cx="342618" cy="218044"/>
          </a:xfrm>
          <a:prstGeom prst="rect">
            <a:avLst/>
          </a:prstGeom>
          <a:solidFill>
            <a:schemeClr val="bg2">
              <a:lumMod val="9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7" name="正方形/長方形 156">
            <a:extLst>
              <a:ext uri="{FF2B5EF4-FFF2-40B4-BE49-F238E27FC236}">
                <a16:creationId xmlns:a16="http://schemas.microsoft.com/office/drawing/2014/main" id="{84ED379D-61CB-124C-A502-CE52DC67215F}"/>
              </a:ext>
            </a:extLst>
          </p:cNvPr>
          <p:cNvSpPr/>
          <p:nvPr/>
        </p:nvSpPr>
        <p:spPr>
          <a:xfrm>
            <a:off x="7421279" y="5657692"/>
            <a:ext cx="342618" cy="218044"/>
          </a:xfrm>
          <a:prstGeom prst="rect">
            <a:avLst/>
          </a:prstGeom>
          <a:solidFill>
            <a:schemeClr val="bg2">
              <a:lumMod val="9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6" name="グループ化 5">
            <a:extLst>
              <a:ext uri="{FF2B5EF4-FFF2-40B4-BE49-F238E27FC236}">
                <a16:creationId xmlns:a16="http://schemas.microsoft.com/office/drawing/2014/main" id="{B0D13D5B-25A4-454C-981B-7D30F7F39082}"/>
              </a:ext>
            </a:extLst>
          </p:cNvPr>
          <p:cNvGrpSpPr/>
          <p:nvPr/>
        </p:nvGrpSpPr>
        <p:grpSpPr>
          <a:xfrm>
            <a:off x="7863508" y="5039572"/>
            <a:ext cx="731290" cy="1474863"/>
            <a:chOff x="3385026" y="5039572"/>
            <a:chExt cx="731290" cy="1474863"/>
          </a:xfrm>
        </p:grpSpPr>
        <p:sp>
          <p:nvSpPr>
            <p:cNvPr id="144" name="テキスト ボックス 143">
              <a:extLst>
                <a:ext uri="{FF2B5EF4-FFF2-40B4-BE49-F238E27FC236}">
                  <a16:creationId xmlns:a16="http://schemas.microsoft.com/office/drawing/2014/main" id="{D69D08B6-CD7B-6244-A5BA-B4CB1F7EE6EF}"/>
                </a:ext>
              </a:extLst>
            </p:cNvPr>
            <p:cNvSpPr txBox="1"/>
            <p:nvPr/>
          </p:nvSpPr>
          <p:spPr>
            <a:xfrm>
              <a:off x="3385026" y="5039572"/>
              <a:ext cx="731290" cy="369332"/>
            </a:xfrm>
            <a:prstGeom prst="rect">
              <a:avLst/>
            </a:prstGeom>
            <a:noFill/>
          </p:spPr>
          <p:txBody>
            <a:bodyPr wrap="none" rtlCol="0">
              <a:spAutoFit/>
            </a:bodyPr>
            <a:lstStyle/>
            <a:p>
              <a:r>
                <a:rPr kumimoji="1" lang="en-US" altLang="ja-JP" i="1" dirty="0">
                  <a:latin typeface="Cambria Math" panose="02040503050406030204" pitchFamily="18" charset="0"/>
                  <a:ea typeface="Cambria Math" panose="02040503050406030204" pitchFamily="18" charset="0"/>
                </a:rPr>
                <a:t>R</a:t>
              </a:r>
              <a:r>
                <a:rPr kumimoji="1" lang="en-US" altLang="ja-JP" dirty="0">
                  <a:latin typeface="Cambria Math" panose="02040503050406030204" pitchFamily="18" charset="0"/>
                  <a:ea typeface="Cambria Math" panose="02040503050406030204" pitchFamily="18" charset="0"/>
                </a:rPr>
                <a:t> = 1</a:t>
              </a:r>
              <a:endParaRPr kumimoji="1" lang="ja-JP" altLang="en-US">
                <a:latin typeface="Cambria Math" panose="02040503050406030204" pitchFamily="18" charset="0"/>
              </a:endParaRPr>
            </a:p>
          </p:txBody>
        </p:sp>
        <p:sp>
          <p:nvSpPr>
            <p:cNvPr id="155" name="テキスト ボックス 154">
              <a:extLst>
                <a:ext uri="{FF2B5EF4-FFF2-40B4-BE49-F238E27FC236}">
                  <a16:creationId xmlns:a16="http://schemas.microsoft.com/office/drawing/2014/main" id="{4768D893-8C51-A54F-A105-84F9CA539552}"/>
                </a:ext>
              </a:extLst>
            </p:cNvPr>
            <p:cNvSpPr txBox="1"/>
            <p:nvPr/>
          </p:nvSpPr>
          <p:spPr>
            <a:xfrm>
              <a:off x="3385026" y="5587610"/>
              <a:ext cx="731290" cy="369332"/>
            </a:xfrm>
            <a:prstGeom prst="rect">
              <a:avLst/>
            </a:prstGeom>
            <a:noFill/>
          </p:spPr>
          <p:txBody>
            <a:bodyPr wrap="none" rtlCol="0">
              <a:spAutoFit/>
            </a:bodyPr>
            <a:lstStyle/>
            <a:p>
              <a:r>
                <a:rPr kumimoji="1" lang="en-US" altLang="ja-JP" i="1" dirty="0">
                  <a:latin typeface="Cambria Math" panose="02040503050406030204" pitchFamily="18" charset="0"/>
                  <a:ea typeface="Cambria Math" panose="02040503050406030204" pitchFamily="18" charset="0"/>
                </a:rPr>
                <a:t>R</a:t>
              </a:r>
              <a:r>
                <a:rPr kumimoji="1" lang="en-US" altLang="ja-JP" dirty="0">
                  <a:latin typeface="Cambria Math" panose="02040503050406030204" pitchFamily="18" charset="0"/>
                  <a:ea typeface="Cambria Math" panose="02040503050406030204" pitchFamily="18" charset="0"/>
                </a:rPr>
                <a:t> = 2</a:t>
              </a:r>
              <a:endParaRPr kumimoji="1" lang="ja-JP" altLang="en-US">
                <a:latin typeface="Cambria Math" panose="02040503050406030204" pitchFamily="18" charset="0"/>
              </a:endParaRPr>
            </a:p>
          </p:txBody>
        </p:sp>
        <p:sp>
          <p:nvSpPr>
            <p:cNvPr id="158" name="テキスト ボックス 157">
              <a:extLst>
                <a:ext uri="{FF2B5EF4-FFF2-40B4-BE49-F238E27FC236}">
                  <a16:creationId xmlns:a16="http://schemas.microsoft.com/office/drawing/2014/main" id="{E2301100-2E37-274E-9372-3C8B0DA94DE6}"/>
                </a:ext>
              </a:extLst>
            </p:cNvPr>
            <p:cNvSpPr txBox="1"/>
            <p:nvPr/>
          </p:nvSpPr>
          <p:spPr>
            <a:xfrm>
              <a:off x="3385026" y="6145103"/>
              <a:ext cx="731290" cy="369332"/>
            </a:xfrm>
            <a:prstGeom prst="rect">
              <a:avLst/>
            </a:prstGeom>
            <a:noFill/>
          </p:spPr>
          <p:txBody>
            <a:bodyPr wrap="none" rtlCol="0">
              <a:spAutoFit/>
            </a:bodyPr>
            <a:lstStyle/>
            <a:p>
              <a:r>
                <a:rPr kumimoji="1" lang="en-US" altLang="ja-JP" i="1" dirty="0">
                  <a:latin typeface="Cambria Math" panose="02040503050406030204" pitchFamily="18" charset="0"/>
                  <a:ea typeface="Cambria Math" panose="02040503050406030204" pitchFamily="18" charset="0"/>
                </a:rPr>
                <a:t>R</a:t>
              </a:r>
              <a:r>
                <a:rPr kumimoji="1" lang="en-US" altLang="ja-JP" dirty="0">
                  <a:latin typeface="Cambria Math" panose="02040503050406030204" pitchFamily="18" charset="0"/>
                  <a:ea typeface="Cambria Math" panose="02040503050406030204" pitchFamily="18" charset="0"/>
                </a:rPr>
                <a:t> = 4</a:t>
              </a:r>
              <a:endParaRPr kumimoji="1" lang="ja-JP" altLang="en-US">
                <a:latin typeface="Cambria Math" panose="02040503050406030204" pitchFamily="18" charset="0"/>
              </a:endParaRPr>
            </a:p>
          </p:txBody>
        </p:sp>
      </p:grpSp>
      <p:sp>
        <p:nvSpPr>
          <p:cNvPr id="159" name="正方形/長方形 158">
            <a:extLst>
              <a:ext uri="{FF2B5EF4-FFF2-40B4-BE49-F238E27FC236}">
                <a16:creationId xmlns:a16="http://schemas.microsoft.com/office/drawing/2014/main" id="{8156FAE3-3DBB-624A-BB72-A8D3EB41E6C1}"/>
              </a:ext>
            </a:extLst>
          </p:cNvPr>
          <p:cNvSpPr/>
          <p:nvPr/>
        </p:nvSpPr>
        <p:spPr>
          <a:xfrm>
            <a:off x="7423045" y="6214355"/>
            <a:ext cx="342618" cy="218044"/>
          </a:xfrm>
          <a:prstGeom prst="rect">
            <a:avLst/>
          </a:prstGeom>
          <a:solidFill>
            <a:schemeClr val="bg2">
              <a:lumMod val="9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7" name="グループ化 6">
            <a:extLst>
              <a:ext uri="{FF2B5EF4-FFF2-40B4-BE49-F238E27FC236}">
                <a16:creationId xmlns:a16="http://schemas.microsoft.com/office/drawing/2014/main" id="{DBCEC091-B8B8-C440-9A05-D9F86682E9B8}"/>
              </a:ext>
            </a:extLst>
          </p:cNvPr>
          <p:cNvGrpSpPr/>
          <p:nvPr/>
        </p:nvGrpSpPr>
        <p:grpSpPr>
          <a:xfrm>
            <a:off x="8665790" y="4879368"/>
            <a:ext cx="821892" cy="1769987"/>
            <a:chOff x="2229796" y="4983585"/>
            <a:chExt cx="821892" cy="1769987"/>
          </a:xfrm>
        </p:grpSpPr>
        <p:sp>
          <p:nvSpPr>
            <p:cNvPr id="160" name="左右矢印 159">
              <a:extLst>
                <a:ext uri="{FF2B5EF4-FFF2-40B4-BE49-F238E27FC236}">
                  <a16:creationId xmlns:a16="http://schemas.microsoft.com/office/drawing/2014/main" id="{49AB1C0F-C131-724C-8B0F-69E668A1ADA2}"/>
                </a:ext>
              </a:extLst>
            </p:cNvPr>
            <p:cNvSpPr/>
            <p:nvPr/>
          </p:nvSpPr>
          <p:spPr>
            <a:xfrm rot="5400000">
              <a:off x="2171049" y="5681474"/>
              <a:ext cx="939387" cy="410917"/>
            </a:xfrm>
            <a:prstGeom prst="leftRightArrow">
              <a:avLst/>
            </a:prstGeom>
            <a:gradFill>
              <a:gsLst>
                <a:gs pos="0">
                  <a:schemeClr val="accent5">
                    <a:lumMod val="20000"/>
                    <a:lumOff val="80000"/>
                  </a:schemeClr>
                </a:gs>
                <a:gs pos="100000">
                  <a:schemeClr val="tx2">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1" name="テキスト ボックス 160">
              <a:extLst>
                <a:ext uri="{FF2B5EF4-FFF2-40B4-BE49-F238E27FC236}">
                  <a16:creationId xmlns:a16="http://schemas.microsoft.com/office/drawing/2014/main" id="{167AF95B-1E72-524E-9011-F1608EA92F12}"/>
                </a:ext>
              </a:extLst>
            </p:cNvPr>
            <p:cNvSpPr txBox="1"/>
            <p:nvPr/>
          </p:nvSpPr>
          <p:spPr>
            <a:xfrm>
              <a:off x="2350440" y="4983585"/>
              <a:ext cx="580607" cy="369332"/>
            </a:xfrm>
            <a:prstGeom prst="rect">
              <a:avLst/>
            </a:prstGeom>
            <a:noFill/>
          </p:spPr>
          <p:txBody>
            <a:bodyPr wrap="none" rtlCol="0">
              <a:spAutoFit/>
            </a:bodyPr>
            <a:lstStyle/>
            <a:p>
              <a:pPr algn="ctr"/>
              <a:r>
                <a:rPr kumimoji="1" lang="en-US" altLang="ja-JP" dirty="0"/>
                <a:t>Fine</a:t>
              </a:r>
              <a:endParaRPr kumimoji="1" lang="ja-JP" altLang="en-US"/>
            </a:p>
          </p:txBody>
        </p:sp>
        <p:sp>
          <p:nvSpPr>
            <p:cNvPr id="162" name="テキスト ボックス 161">
              <a:extLst>
                <a:ext uri="{FF2B5EF4-FFF2-40B4-BE49-F238E27FC236}">
                  <a16:creationId xmlns:a16="http://schemas.microsoft.com/office/drawing/2014/main" id="{35BE0438-88ED-7343-9189-B1CC0A323096}"/>
                </a:ext>
              </a:extLst>
            </p:cNvPr>
            <p:cNvSpPr txBox="1"/>
            <p:nvPr/>
          </p:nvSpPr>
          <p:spPr>
            <a:xfrm>
              <a:off x="2229796" y="6384240"/>
              <a:ext cx="821892" cy="369332"/>
            </a:xfrm>
            <a:prstGeom prst="rect">
              <a:avLst/>
            </a:prstGeom>
            <a:noFill/>
          </p:spPr>
          <p:txBody>
            <a:bodyPr wrap="none" rtlCol="0">
              <a:spAutoFit/>
            </a:bodyPr>
            <a:lstStyle/>
            <a:p>
              <a:pPr algn="ctr"/>
              <a:r>
                <a:rPr kumimoji="1" lang="en-US" altLang="ja-JP" dirty="0"/>
                <a:t>Coarse</a:t>
              </a:r>
              <a:endParaRPr kumimoji="1" lang="ja-JP" altLang="en-US"/>
            </a:p>
          </p:txBody>
        </p:sp>
      </p:grpSp>
      <mc:AlternateContent xmlns:mc="http://schemas.openxmlformats.org/markup-compatibility/2006" xmlns:a14="http://schemas.microsoft.com/office/drawing/2010/main">
        <mc:Choice Requires="a14">
          <p:sp>
            <p:nvSpPr>
              <p:cNvPr id="163" name="正方形/長方形 162">
                <a:extLst>
                  <a:ext uri="{FF2B5EF4-FFF2-40B4-BE49-F238E27FC236}">
                    <a16:creationId xmlns:a16="http://schemas.microsoft.com/office/drawing/2014/main" id="{FE019B42-2CEF-4A43-9C3B-F3D874A38BEA}"/>
                  </a:ext>
                </a:extLst>
              </p:cNvPr>
              <p:cNvSpPr/>
              <p:nvPr/>
            </p:nvSpPr>
            <p:spPr>
              <a:xfrm>
                <a:off x="1336987" y="5171026"/>
                <a:ext cx="2353208" cy="1015663"/>
              </a:xfrm>
              <a:prstGeom prst="rect">
                <a:avLst/>
              </a:prstGeom>
            </p:spPr>
            <p:txBody>
              <a:bodyPr wrap="none">
                <a:spAutoFit/>
              </a:bodyPr>
              <a:lstStyle/>
              <a:p>
                <a:r>
                  <a:rPr lang="en-US" altLang="ja-JP" sz="2000" dirty="0">
                    <a:ea typeface="Cambria Math" panose="02040503050406030204" pitchFamily="18" charset="0"/>
                  </a:rPr>
                  <a:t>Visualization Interval</a:t>
                </a:r>
              </a:p>
              <a:p>
                <a:pPr/>
                <a14:m>
                  <m:oMathPara xmlns:m="http://schemas.openxmlformats.org/officeDocument/2006/math">
                    <m:oMathParaPr>
                      <m:jc m:val="centerGroup"/>
                    </m:oMathParaPr>
                    <m:oMath xmlns:m="http://schemas.openxmlformats.org/officeDocument/2006/math">
                      <m:r>
                        <a:rPr lang="en-US" altLang="ja-JP" sz="2000" i="1">
                          <a:latin typeface="Cambria Math" panose="02040503050406030204" pitchFamily="18" charset="0"/>
                          <a:ea typeface="Cambria Math" panose="02040503050406030204" pitchFamily="18" charset="0"/>
                        </a:rPr>
                        <m:t>𝑅</m:t>
                      </m:r>
                      <m:r>
                        <a:rPr lang="en-US" altLang="ja-JP" sz="2000" i="1">
                          <a:latin typeface="Cambria Math" panose="02040503050406030204" pitchFamily="18" charset="0"/>
                          <a:ea typeface="Cambria Math" panose="02040503050406030204" pitchFamily="18" charset="0"/>
                        </a:rPr>
                        <m:t>∙∆</m:t>
                      </m:r>
                      <m:r>
                        <a:rPr lang="en-US" altLang="ja-JP" sz="2000" i="1">
                          <a:latin typeface="Cambria Math" panose="02040503050406030204" pitchFamily="18" charset="0"/>
                          <a:ea typeface="Cambria Math" panose="02040503050406030204" pitchFamily="18" charset="0"/>
                        </a:rPr>
                        <m:t>𝑡</m:t>
                      </m:r>
                      <m:r>
                        <a:rPr lang="en-US" altLang="ja-JP" sz="2000" i="1">
                          <a:latin typeface="Cambria Math" panose="02040503050406030204" pitchFamily="18" charset="0"/>
                          <a:ea typeface="Cambria Math" panose="02040503050406030204" pitchFamily="18" charset="0"/>
                        </a:rPr>
                        <m:t>′</m:t>
                      </m:r>
                    </m:oMath>
                  </m:oMathPara>
                </a14:m>
                <a:endParaRPr lang="en-US" altLang="ja-JP" sz="2000"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ja-JP" sz="2000" b="0" i="1" smtClean="0">
                          <a:latin typeface="Cambria Math" panose="02040503050406030204" pitchFamily="18" charset="0"/>
                          <a:ea typeface="Cambria Math" panose="02040503050406030204" pitchFamily="18" charset="0"/>
                        </a:rPr>
                        <m:t>1≤</m:t>
                      </m:r>
                      <m:r>
                        <a:rPr lang="en-US" altLang="ja-JP" sz="2000" i="1">
                          <a:latin typeface="Cambria Math" panose="02040503050406030204" pitchFamily="18" charset="0"/>
                          <a:ea typeface="Cambria Math" panose="02040503050406030204" pitchFamily="18" charset="0"/>
                        </a:rPr>
                        <m:t>𝑅</m:t>
                      </m:r>
                      <m:r>
                        <a:rPr lang="en-US" altLang="ja-JP" sz="2000" i="1" smtClean="0">
                          <a:latin typeface="Cambria Math" panose="02040503050406030204" pitchFamily="18" charset="0"/>
                          <a:ea typeface="Cambria Math" panose="02040503050406030204" pitchFamily="18" charset="0"/>
                        </a:rPr>
                        <m:t>≤</m:t>
                      </m:r>
                      <m:r>
                        <a:rPr lang="en-US" altLang="ja-JP" sz="2000" b="0" i="1" smtClean="0">
                          <a:latin typeface="Cambria Math" panose="02040503050406030204" pitchFamily="18" charset="0"/>
                          <a:ea typeface="Cambria Math" panose="02040503050406030204" pitchFamily="18" charset="0"/>
                        </a:rPr>
                        <m:t>𝐿</m:t>
                      </m:r>
                    </m:oMath>
                  </m:oMathPara>
                </a14:m>
                <a:endParaRPr lang="en-US" altLang="ja-JP" sz="2000" dirty="0">
                  <a:ea typeface="Cambria Math" panose="02040503050406030204" pitchFamily="18" charset="0"/>
                </a:endParaRPr>
              </a:p>
            </p:txBody>
          </p:sp>
        </mc:Choice>
        <mc:Fallback xmlns="">
          <p:sp>
            <p:nvSpPr>
              <p:cNvPr id="163" name="正方形/長方形 162">
                <a:extLst>
                  <a:ext uri="{FF2B5EF4-FFF2-40B4-BE49-F238E27FC236}">
                    <a16:creationId xmlns:a16="http://schemas.microsoft.com/office/drawing/2014/main" id="{FE019B42-2CEF-4A43-9C3B-F3D874A38BEA}"/>
                  </a:ext>
                </a:extLst>
              </p:cNvPr>
              <p:cNvSpPr>
                <a:spLocks noRot="1" noChangeAspect="1" noMove="1" noResize="1" noEditPoints="1" noAdjustHandles="1" noChangeArrowheads="1" noChangeShapeType="1" noTextEdit="1"/>
              </p:cNvSpPr>
              <p:nvPr/>
            </p:nvSpPr>
            <p:spPr>
              <a:xfrm>
                <a:off x="1336987" y="5171026"/>
                <a:ext cx="2353208" cy="1015663"/>
              </a:xfrm>
              <a:prstGeom prst="rect">
                <a:avLst/>
              </a:prstGeom>
              <a:blipFill>
                <a:blip r:embed="rId3"/>
                <a:stretch>
                  <a:fillRect l="-2688" t="-3704" r="-1613"/>
                </a:stretch>
              </a:blipFill>
            </p:spPr>
            <p:txBody>
              <a:bodyPr/>
              <a:lstStyle/>
              <a:p>
                <a:r>
                  <a:rPr lang="ja-JP" altLang="en-US">
                    <a:noFill/>
                  </a:rPr>
                  <a:t> </a:t>
                </a:r>
              </a:p>
            </p:txBody>
          </p:sp>
        </mc:Fallback>
      </mc:AlternateContent>
      <p:sp>
        <p:nvSpPr>
          <p:cNvPr id="8" name="左中かっこ 7">
            <a:extLst>
              <a:ext uri="{FF2B5EF4-FFF2-40B4-BE49-F238E27FC236}">
                <a16:creationId xmlns:a16="http://schemas.microsoft.com/office/drawing/2014/main" id="{506CFEDE-6B40-AF4E-90D9-D9C216C4B9C1}"/>
              </a:ext>
            </a:extLst>
          </p:cNvPr>
          <p:cNvSpPr/>
          <p:nvPr/>
        </p:nvSpPr>
        <p:spPr>
          <a:xfrm>
            <a:off x="3951871" y="5102967"/>
            <a:ext cx="233234" cy="1420297"/>
          </a:xfrm>
          <a:prstGeom prst="leftBrace">
            <a:avLst>
              <a:gd name="adj1" fmla="val 44729"/>
              <a:gd name="adj2" fmla="val 50000"/>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0768850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A16F4A-486F-EC41-9F76-573885C553B1}"/>
              </a:ext>
            </a:extLst>
          </p:cNvPr>
          <p:cNvSpPr>
            <a:spLocks noGrp="1"/>
          </p:cNvSpPr>
          <p:nvPr>
            <p:ph type="title"/>
          </p:nvPr>
        </p:nvSpPr>
        <p:spPr/>
        <p:txBody>
          <a:bodyPr/>
          <a:lstStyle/>
          <a:p>
            <a:r>
              <a:rPr kumimoji="1" lang="en-US" altLang="ja-JP" dirty="0"/>
              <a:t>Visualization Interval</a:t>
            </a:r>
            <a:endParaRPr kumimoji="1" lang="ja-JP" altLang="en-US" dirty="0"/>
          </a:p>
        </p:txBody>
      </p:sp>
      <p:sp>
        <p:nvSpPr>
          <p:cNvPr id="3" name="コンテンツ プレースホルダー 2">
            <a:extLst>
              <a:ext uri="{FF2B5EF4-FFF2-40B4-BE49-F238E27FC236}">
                <a16:creationId xmlns:a16="http://schemas.microsoft.com/office/drawing/2014/main" id="{91B36D6E-5A9B-B743-A457-F4A90A47B6EC}"/>
              </a:ext>
            </a:extLst>
          </p:cNvPr>
          <p:cNvSpPr>
            <a:spLocks noGrp="1"/>
          </p:cNvSpPr>
          <p:nvPr>
            <p:ph idx="1"/>
          </p:nvPr>
        </p:nvSpPr>
        <p:spPr/>
        <p:txBody>
          <a:bodyPr/>
          <a:lstStyle/>
          <a:p>
            <a:r>
              <a:rPr kumimoji="1" lang="en-US" altLang="ja-JP" b="1" dirty="0"/>
              <a:t>Granularity for each pattern</a:t>
            </a:r>
          </a:p>
          <a:p>
            <a:pPr lvl="1"/>
            <a:r>
              <a:rPr kumimoji="1" lang="en-US" altLang="ja-JP" dirty="0"/>
              <a:t>Pattern A</a:t>
            </a:r>
          </a:p>
          <a:p>
            <a:pPr lvl="2"/>
            <a:r>
              <a:rPr lang="en-US" altLang="ja-JP" dirty="0"/>
              <a:t>Coarse sampling</a:t>
            </a:r>
          </a:p>
          <a:p>
            <a:pPr lvl="2"/>
            <a:r>
              <a:rPr lang="en-US" altLang="ja-JP" dirty="0"/>
              <a:t>Using specified R</a:t>
            </a:r>
          </a:p>
          <a:p>
            <a:pPr lvl="1"/>
            <a:r>
              <a:rPr kumimoji="1" lang="en-US" altLang="ja-JP" dirty="0"/>
              <a:t>Pattern B</a:t>
            </a:r>
          </a:p>
          <a:p>
            <a:pPr lvl="2"/>
            <a:r>
              <a:rPr kumimoji="1" lang="en-US" altLang="ja-JP" dirty="0"/>
              <a:t>Fine sampling</a:t>
            </a:r>
          </a:p>
          <a:p>
            <a:pPr lvl="2"/>
            <a:r>
              <a:rPr lang="en-US" altLang="ja-JP" dirty="0"/>
              <a:t>Using R = 1</a:t>
            </a:r>
          </a:p>
          <a:p>
            <a:pPr lvl="1"/>
            <a:r>
              <a:rPr kumimoji="1" lang="en-US" altLang="ja-JP" dirty="0"/>
              <a:t>Pattern C</a:t>
            </a:r>
          </a:p>
          <a:p>
            <a:pPr lvl="2"/>
            <a:r>
              <a:rPr lang="en-US" altLang="ja-JP" dirty="0"/>
              <a:t>Combined sampling</a:t>
            </a:r>
          </a:p>
          <a:p>
            <a:pPr lvl="2"/>
            <a:r>
              <a:rPr kumimoji="1" lang="en-US" altLang="ja-JP" dirty="0"/>
              <a:t>Using R = 1 (fine) in the first half</a:t>
            </a:r>
            <a:br>
              <a:rPr kumimoji="1" lang="en-US" altLang="ja-JP" dirty="0"/>
            </a:br>
            <a:r>
              <a:rPr kumimoji="1" lang="en-US" altLang="ja-JP" dirty="0"/>
              <a:t>and specified R in the other half</a:t>
            </a:r>
            <a:endParaRPr kumimoji="1" lang="ja-JP" altLang="en-US"/>
          </a:p>
        </p:txBody>
      </p:sp>
      <p:sp>
        <p:nvSpPr>
          <p:cNvPr id="4" name="正方形/長方形 3">
            <a:extLst>
              <a:ext uri="{FF2B5EF4-FFF2-40B4-BE49-F238E27FC236}">
                <a16:creationId xmlns:a16="http://schemas.microsoft.com/office/drawing/2014/main" id="{F1A551E5-9099-B842-9F4D-82B9E9BC0BEE}"/>
              </a:ext>
            </a:extLst>
          </p:cNvPr>
          <p:cNvSpPr/>
          <p:nvPr/>
        </p:nvSpPr>
        <p:spPr>
          <a:xfrm>
            <a:off x="6685673" y="2565563"/>
            <a:ext cx="1256082" cy="1797422"/>
          </a:xfrm>
          <a:prstGeom prst="rect">
            <a:avLst/>
          </a:prstGeom>
          <a:solidFill>
            <a:schemeClr val="tx2">
              <a:lumMod val="20000"/>
              <a:lumOff val="80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11BC11FF-4BC7-6744-B66D-FB9057E6D187}"/>
              </a:ext>
            </a:extLst>
          </p:cNvPr>
          <p:cNvSpPr/>
          <p:nvPr/>
        </p:nvSpPr>
        <p:spPr>
          <a:xfrm>
            <a:off x="7924715" y="2565563"/>
            <a:ext cx="2438272" cy="1797422"/>
          </a:xfrm>
          <a:prstGeom prst="rect">
            <a:avLst/>
          </a:prstGeom>
          <a:solidFill>
            <a:schemeClr val="accent5">
              <a:lumMod val="20000"/>
              <a:lumOff val="80000"/>
            </a:schemeClr>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A04B2593-A40F-5F41-AC29-97DA10E8FDF1}"/>
              </a:ext>
            </a:extLst>
          </p:cNvPr>
          <p:cNvSpPr/>
          <p:nvPr/>
        </p:nvSpPr>
        <p:spPr>
          <a:xfrm>
            <a:off x="10362987" y="2565563"/>
            <a:ext cx="1238132" cy="1797422"/>
          </a:xfrm>
          <a:prstGeom prst="rect">
            <a:avLst/>
          </a:prstGeom>
          <a:solidFill>
            <a:schemeClr val="accent6">
              <a:lumMod val="20000"/>
              <a:lumOff val="80000"/>
            </a:schemeClr>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18" name="直線コネクタ 17">
            <a:extLst>
              <a:ext uri="{FF2B5EF4-FFF2-40B4-BE49-F238E27FC236}">
                <a16:creationId xmlns:a16="http://schemas.microsoft.com/office/drawing/2014/main" id="{6E097FAD-1B13-CE45-91E5-547A90B66E9C}"/>
              </a:ext>
            </a:extLst>
          </p:cNvPr>
          <p:cNvCxnSpPr>
            <a:cxnSpLocks/>
          </p:cNvCxnSpPr>
          <p:nvPr/>
        </p:nvCxnSpPr>
        <p:spPr>
          <a:xfrm>
            <a:off x="6677683" y="3547646"/>
            <a:ext cx="4932000" cy="0"/>
          </a:xfrm>
          <a:prstGeom prst="line">
            <a:avLst/>
          </a:prstGeom>
          <a:ln>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sp>
        <p:nvSpPr>
          <p:cNvPr id="22" name="円/楕円 21">
            <a:extLst>
              <a:ext uri="{FF2B5EF4-FFF2-40B4-BE49-F238E27FC236}">
                <a16:creationId xmlns:a16="http://schemas.microsoft.com/office/drawing/2014/main" id="{29C5915E-661C-704A-9C18-F8D95B71F104}"/>
              </a:ext>
            </a:extLst>
          </p:cNvPr>
          <p:cNvSpPr/>
          <p:nvPr/>
        </p:nvSpPr>
        <p:spPr>
          <a:xfrm>
            <a:off x="6596692" y="3669747"/>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3" name="円/楕円 22">
            <a:extLst>
              <a:ext uri="{FF2B5EF4-FFF2-40B4-BE49-F238E27FC236}">
                <a16:creationId xmlns:a16="http://schemas.microsoft.com/office/drawing/2014/main" id="{1F34004C-AEAE-3B44-8CF3-154E593CBBF1}"/>
              </a:ext>
            </a:extLst>
          </p:cNvPr>
          <p:cNvSpPr/>
          <p:nvPr/>
        </p:nvSpPr>
        <p:spPr>
          <a:xfrm>
            <a:off x="7824300" y="3859752"/>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4" name="円/楕円 23">
            <a:extLst>
              <a:ext uri="{FF2B5EF4-FFF2-40B4-BE49-F238E27FC236}">
                <a16:creationId xmlns:a16="http://schemas.microsoft.com/office/drawing/2014/main" id="{43C4E504-5628-774C-A1EF-3F2992A77E40}"/>
              </a:ext>
            </a:extLst>
          </p:cNvPr>
          <p:cNvSpPr/>
          <p:nvPr/>
        </p:nvSpPr>
        <p:spPr>
          <a:xfrm>
            <a:off x="9044904" y="2802852"/>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5" name="円/楕円 24">
            <a:extLst>
              <a:ext uri="{FF2B5EF4-FFF2-40B4-BE49-F238E27FC236}">
                <a16:creationId xmlns:a16="http://schemas.microsoft.com/office/drawing/2014/main" id="{DF89DEF2-B720-7D44-8468-ACE2EAE3ACAF}"/>
              </a:ext>
            </a:extLst>
          </p:cNvPr>
          <p:cNvSpPr/>
          <p:nvPr/>
        </p:nvSpPr>
        <p:spPr>
          <a:xfrm>
            <a:off x="10264191" y="3170983"/>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6" name="円/楕円 25">
            <a:extLst>
              <a:ext uri="{FF2B5EF4-FFF2-40B4-BE49-F238E27FC236}">
                <a16:creationId xmlns:a16="http://schemas.microsoft.com/office/drawing/2014/main" id="{5B23E6FC-0195-3A49-9051-EBA267CF16FE}"/>
              </a:ext>
            </a:extLst>
          </p:cNvPr>
          <p:cNvSpPr/>
          <p:nvPr/>
        </p:nvSpPr>
        <p:spPr>
          <a:xfrm>
            <a:off x="11491799" y="3669747"/>
            <a:ext cx="193640" cy="193640"/>
          </a:xfrm>
          <a:prstGeom prst="ellipse">
            <a:avLst/>
          </a:prstGeom>
          <a:solidFill>
            <a:schemeClr val="accent4"/>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9" name="テキスト ボックス 28">
            <a:extLst>
              <a:ext uri="{FF2B5EF4-FFF2-40B4-BE49-F238E27FC236}">
                <a16:creationId xmlns:a16="http://schemas.microsoft.com/office/drawing/2014/main" id="{2F0702D8-8008-CF40-820D-2D9DA904FB96}"/>
              </a:ext>
            </a:extLst>
          </p:cNvPr>
          <p:cNvSpPr txBox="1"/>
          <p:nvPr/>
        </p:nvSpPr>
        <p:spPr>
          <a:xfrm>
            <a:off x="6706006" y="2576321"/>
            <a:ext cx="362600" cy="461665"/>
          </a:xfrm>
          <a:prstGeom prst="rect">
            <a:avLst/>
          </a:prstGeom>
          <a:noFill/>
        </p:spPr>
        <p:txBody>
          <a:bodyPr wrap="none" rtlCol="0">
            <a:spAutoFit/>
          </a:bodyPr>
          <a:lstStyle/>
          <a:p>
            <a:r>
              <a:rPr kumimoji="1" lang="en-US" altLang="ja-JP" sz="2400" dirty="0">
                <a:solidFill>
                  <a:schemeClr val="tx2"/>
                </a:solidFill>
              </a:rPr>
              <a:t>A</a:t>
            </a:r>
            <a:endParaRPr kumimoji="1" lang="ja-JP" altLang="en-US" sz="2400">
              <a:solidFill>
                <a:schemeClr val="tx2"/>
              </a:solidFill>
            </a:endParaRPr>
          </a:p>
        </p:txBody>
      </p:sp>
      <p:sp>
        <p:nvSpPr>
          <p:cNvPr id="30" name="テキスト ボックス 29">
            <a:extLst>
              <a:ext uri="{FF2B5EF4-FFF2-40B4-BE49-F238E27FC236}">
                <a16:creationId xmlns:a16="http://schemas.microsoft.com/office/drawing/2014/main" id="{D48CD3C1-C099-8C49-B093-EA32846DE7FD}"/>
              </a:ext>
            </a:extLst>
          </p:cNvPr>
          <p:cNvSpPr txBox="1"/>
          <p:nvPr/>
        </p:nvSpPr>
        <p:spPr>
          <a:xfrm>
            <a:off x="7931691" y="2578598"/>
            <a:ext cx="362600" cy="461665"/>
          </a:xfrm>
          <a:prstGeom prst="rect">
            <a:avLst/>
          </a:prstGeom>
          <a:noFill/>
        </p:spPr>
        <p:txBody>
          <a:bodyPr wrap="none" rtlCol="0">
            <a:spAutoFit/>
          </a:bodyPr>
          <a:lstStyle/>
          <a:p>
            <a:r>
              <a:rPr kumimoji="1" lang="en-US" altLang="ja-JP" sz="2400" dirty="0">
                <a:solidFill>
                  <a:schemeClr val="accent5"/>
                </a:solidFill>
              </a:rPr>
              <a:t>B</a:t>
            </a:r>
            <a:endParaRPr kumimoji="1" lang="ja-JP" altLang="en-US" sz="2400">
              <a:solidFill>
                <a:schemeClr val="accent5"/>
              </a:solidFill>
            </a:endParaRPr>
          </a:p>
        </p:txBody>
      </p:sp>
      <p:sp>
        <p:nvSpPr>
          <p:cNvPr id="31" name="テキスト ボックス 30">
            <a:extLst>
              <a:ext uri="{FF2B5EF4-FFF2-40B4-BE49-F238E27FC236}">
                <a16:creationId xmlns:a16="http://schemas.microsoft.com/office/drawing/2014/main" id="{9C60093A-B629-4247-8EF0-A56DD4E728A2}"/>
              </a:ext>
            </a:extLst>
          </p:cNvPr>
          <p:cNvSpPr txBox="1"/>
          <p:nvPr/>
        </p:nvSpPr>
        <p:spPr>
          <a:xfrm>
            <a:off x="10372007" y="2578569"/>
            <a:ext cx="348172" cy="461665"/>
          </a:xfrm>
          <a:prstGeom prst="rect">
            <a:avLst/>
          </a:prstGeom>
          <a:noFill/>
        </p:spPr>
        <p:txBody>
          <a:bodyPr wrap="none" rtlCol="0">
            <a:spAutoFit/>
          </a:bodyPr>
          <a:lstStyle/>
          <a:p>
            <a:r>
              <a:rPr kumimoji="1" lang="en-US" altLang="ja-JP" sz="2400" dirty="0">
                <a:solidFill>
                  <a:schemeClr val="accent6"/>
                </a:solidFill>
              </a:rPr>
              <a:t>C</a:t>
            </a:r>
            <a:endParaRPr kumimoji="1" lang="ja-JP" altLang="en-US" sz="2400">
              <a:solidFill>
                <a:schemeClr val="accent6"/>
              </a:solidFill>
            </a:endParaRPr>
          </a:p>
        </p:txBody>
      </p:sp>
      <p:sp>
        <p:nvSpPr>
          <p:cNvPr id="33" name="フリーフォーム 32">
            <a:extLst>
              <a:ext uri="{FF2B5EF4-FFF2-40B4-BE49-F238E27FC236}">
                <a16:creationId xmlns:a16="http://schemas.microsoft.com/office/drawing/2014/main" id="{3A57123E-E501-AA4C-80E2-387BBAEC2881}"/>
              </a:ext>
            </a:extLst>
          </p:cNvPr>
          <p:cNvSpPr/>
          <p:nvPr/>
        </p:nvSpPr>
        <p:spPr>
          <a:xfrm>
            <a:off x="6708619" y="2898160"/>
            <a:ext cx="4883971" cy="1065007"/>
          </a:xfrm>
          <a:custGeom>
            <a:avLst/>
            <a:gdLst>
              <a:gd name="connsiteX0" fmla="*/ 0 w 6110343"/>
              <a:gd name="connsiteY0" fmla="*/ 860611 h 1129553"/>
              <a:gd name="connsiteX1" fmla="*/ 1226371 w 6110343"/>
              <a:gd name="connsiteY1" fmla="*/ 1065007 h 1129553"/>
              <a:gd name="connsiteX2" fmla="*/ 2431228 w 6110343"/>
              <a:gd name="connsiteY2" fmla="*/ 0 h 1129553"/>
              <a:gd name="connsiteX3" fmla="*/ 3668357 w 6110343"/>
              <a:gd name="connsiteY3" fmla="*/ 376517 h 1129553"/>
              <a:gd name="connsiteX4" fmla="*/ 4883971 w 6110343"/>
              <a:gd name="connsiteY4" fmla="*/ 882127 h 1129553"/>
              <a:gd name="connsiteX5" fmla="*/ 6110343 w 6110343"/>
              <a:gd name="connsiteY5" fmla="*/ 1129553 h 1129553"/>
              <a:gd name="connsiteX0" fmla="*/ 0 w 4883971"/>
              <a:gd name="connsiteY0" fmla="*/ 860611 h 1065007"/>
              <a:gd name="connsiteX1" fmla="*/ 1226371 w 4883971"/>
              <a:gd name="connsiteY1" fmla="*/ 1065007 h 1065007"/>
              <a:gd name="connsiteX2" fmla="*/ 2431228 w 4883971"/>
              <a:gd name="connsiteY2" fmla="*/ 0 h 1065007"/>
              <a:gd name="connsiteX3" fmla="*/ 3668357 w 4883971"/>
              <a:gd name="connsiteY3" fmla="*/ 376517 h 1065007"/>
              <a:gd name="connsiteX4" fmla="*/ 4883971 w 4883971"/>
              <a:gd name="connsiteY4" fmla="*/ 882127 h 1065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3971" h="1065007">
                <a:moveTo>
                  <a:pt x="0" y="860611"/>
                </a:moveTo>
                <a:lnTo>
                  <a:pt x="1226371" y="1065007"/>
                </a:lnTo>
                <a:lnTo>
                  <a:pt x="2431228" y="0"/>
                </a:lnTo>
                <a:lnTo>
                  <a:pt x="3668357" y="376517"/>
                </a:lnTo>
                <a:lnTo>
                  <a:pt x="4883971" y="882127"/>
                </a:lnTo>
              </a:path>
            </a:pathLst>
          </a:cu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7" name="テキスト ボックス 36">
            <a:extLst>
              <a:ext uri="{FF2B5EF4-FFF2-40B4-BE49-F238E27FC236}">
                <a16:creationId xmlns:a16="http://schemas.microsoft.com/office/drawing/2014/main" id="{8B9D368D-41D1-9741-8E06-C7973123BC9C}"/>
              </a:ext>
            </a:extLst>
          </p:cNvPr>
          <p:cNvSpPr txBox="1"/>
          <p:nvPr/>
        </p:nvSpPr>
        <p:spPr>
          <a:xfrm>
            <a:off x="6527281" y="4497922"/>
            <a:ext cx="1572866" cy="646331"/>
          </a:xfrm>
          <a:prstGeom prst="rect">
            <a:avLst/>
          </a:prstGeom>
          <a:noFill/>
        </p:spPr>
        <p:txBody>
          <a:bodyPr wrap="none" rtlCol="0">
            <a:spAutoFit/>
          </a:bodyPr>
          <a:lstStyle/>
          <a:p>
            <a:pPr algn="ctr"/>
            <a:r>
              <a:rPr kumimoji="1" lang="en-US" altLang="ja-JP" dirty="0"/>
              <a:t>Coarse</a:t>
            </a:r>
          </a:p>
          <a:p>
            <a:pPr algn="ctr"/>
            <a:r>
              <a:rPr lang="en-US" altLang="ja-JP" dirty="0"/>
              <a:t>(Specified R)</a:t>
            </a:r>
            <a:endParaRPr kumimoji="1" lang="ja-JP" altLang="en-US"/>
          </a:p>
        </p:txBody>
      </p:sp>
      <p:sp>
        <p:nvSpPr>
          <p:cNvPr id="38" name="テキスト ボックス 37">
            <a:extLst>
              <a:ext uri="{FF2B5EF4-FFF2-40B4-BE49-F238E27FC236}">
                <a16:creationId xmlns:a16="http://schemas.microsoft.com/office/drawing/2014/main" id="{0B2EA0E6-FD74-AB4A-B216-C0173A98AAB6}"/>
              </a:ext>
            </a:extLst>
          </p:cNvPr>
          <p:cNvSpPr txBox="1"/>
          <p:nvPr/>
        </p:nvSpPr>
        <p:spPr>
          <a:xfrm>
            <a:off x="8678360" y="4500573"/>
            <a:ext cx="944489" cy="646331"/>
          </a:xfrm>
          <a:prstGeom prst="rect">
            <a:avLst/>
          </a:prstGeom>
          <a:noFill/>
        </p:spPr>
        <p:txBody>
          <a:bodyPr wrap="none" rtlCol="0">
            <a:spAutoFit/>
          </a:bodyPr>
          <a:lstStyle/>
          <a:p>
            <a:pPr algn="ctr"/>
            <a:r>
              <a:rPr kumimoji="1" lang="en-US" altLang="ja-JP" dirty="0"/>
              <a:t>Fine</a:t>
            </a:r>
          </a:p>
          <a:p>
            <a:pPr algn="ctr"/>
            <a:r>
              <a:rPr lang="en-US" altLang="ja-JP" dirty="0"/>
              <a:t>(R = 1)</a:t>
            </a:r>
            <a:endParaRPr kumimoji="1" lang="ja-JP" altLang="en-US"/>
          </a:p>
        </p:txBody>
      </p:sp>
      <p:sp>
        <p:nvSpPr>
          <p:cNvPr id="39" name="右中かっこ 38">
            <a:extLst>
              <a:ext uri="{FF2B5EF4-FFF2-40B4-BE49-F238E27FC236}">
                <a16:creationId xmlns:a16="http://schemas.microsoft.com/office/drawing/2014/main" id="{C850E3E0-3A11-C74D-98EF-3C05AD7D4E0A}"/>
              </a:ext>
            </a:extLst>
          </p:cNvPr>
          <p:cNvSpPr/>
          <p:nvPr/>
        </p:nvSpPr>
        <p:spPr>
          <a:xfrm rot="5400000">
            <a:off x="10595262" y="4333035"/>
            <a:ext cx="141502" cy="583594"/>
          </a:xfrm>
          <a:prstGeom prst="rightBrace">
            <a:avLst>
              <a:gd name="adj1" fmla="val 43101"/>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40" name="右中かっこ 39">
            <a:extLst>
              <a:ext uri="{FF2B5EF4-FFF2-40B4-BE49-F238E27FC236}">
                <a16:creationId xmlns:a16="http://schemas.microsoft.com/office/drawing/2014/main" id="{A84C3552-E8E1-9641-8679-8D1D8AFBA8EA}"/>
              </a:ext>
            </a:extLst>
          </p:cNvPr>
          <p:cNvSpPr/>
          <p:nvPr/>
        </p:nvSpPr>
        <p:spPr>
          <a:xfrm rot="5400000">
            <a:off x="11256051" y="4336721"/>
            <a:ext cx="141502" cy="583594"/>
          </a:xfrm>
          <a:prstGeom prst="rightBrace">
            <a:avLst>
              <a:gd name="adj1" fmla="val 43101"/>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41" name="テキスト ボックス 40">
            <a:extLst>
              <a:ext uri="{FF2B5EF4-FFF2-40B4-BE49-F238E27FC236}">
                <a16:creationId xmlns:a16="http://schemas.microsoft.com/office/drawing/2014/main" id="{E1BC3368-D8F2-9A4D-9894-ACCE36F3D440}"/>
              </a:ext>
            </a:extLst>
          </p:cNvPr>
          <p:cNvSpPr txBox="1"/>
          <p:nvPr/>
        </p:nvSpPr>
        <p:spPr>
          <a:xfrm>
            <a:off x="10248572" y="5727921"/>
            <a:ext cx="1572866" cy="646331"/>
          </a:xfrm>
          <a:prstGeom prst="rect">
            <a:avLst/>
          </a:prstGeom>
          <a:noFill/>
        </p:spPr>
        <p:txBody>
          <a:bodyPr wrap="none" rtlCol="0">
            <a:spAutoFit/>
          </a:bodyPr>
          <a:lstStyle/>
          <a:p>
            <a:pPr algn="ctr"/>
            <a:r>
              <a:rPr kumimoji="1" lang="en-US" altLang="ja-JP" dirty="0"/>
              <a:t>Coarse</a:t>
            </a:r>
          </a:p>
          <a:p>
            <a:pPr algn="ctr"/>
            <a:r>
              <a:rPr lang="en-US" altLang="ja-JP" dirty="0"/>
              <a:t>(Specified R)</a:t>
            </a:r>
            <a:endParaRPr kumimoji="1" lang="ja-JP" altLang="en-US"/>
          </a:p>
        </p:txBody>
      </p:sp>
      <p:sp>
        <p:nvSpPr>
          <p:cNvPr id="42" name="テキスト ボックス 41">
            <a:extLst>
              <a:ext uri="{FF2B5EF4-FFF2-40B4-BE49-F238E27FC236}">
                <a16:creationId xmlns:a16="http://schemas.microsoft.com/office/drawing/2014/main" id="{07294235-F008-7B44-810E-14162CD05BBB}"/>
              </a:ext>
            </a:extLst>
          </p:cNvPr>
          <p:cNvSpPr txBox="1"/>
          <p:nvPr/>
        </p:nvSpPr>
        <p:spPr>
          <a:xfrm>
            <a:off x="9856682" y="4973587"/>
            <a:ext cx="944489" cy="646331"/>
          </a:xfrm>
          <a:prstGeom prst="rect">
            <a:avLst/>
          </a:prstGeom>
          <a:noFill/>
        </p:spPr>
        <p:txBody>
          <a:bodyPr wrap="none" rtlCol="0">
            <a:spAutoFit/>
          </a:bodyPr>
          <a:lstStyle/>
          <a:p>
            <a:pPr algn="ctr"/>
            <a:r>
              <a:rPr kumimoji="1" lang="en-US" altLang="ja-JP" dirty="0"/>
              <a:t>Fine</a:t>
            </a:r>
          </a:p>
          <a:p>
            <a:pPr algn="ctr"/>
            <a:r>
              <a:rPr lang="en-US" altLang="ja-JP" dirty="0"/>
              <a:t>(R = 1)</a:t>
            </a:r>
            <a:endParaRPr kumimoji="1" lang="ja-JP" altLang="en-US"/>
          </a:p>
        </p:txBody>
      </p:sp>
      <p:cxnSp>
        <p:nvCxnSpPr>
          <p:cNvPr id="56" name="直線矢印コネクタ 55">
            <a:extLst>
              <a:ext uri="{FF2B5EF4-FFF2-40B4-BE49-F238E27FC236}">
                <a16:creationId xmlns:a16="http://schemas.microsoft.com/office/drawing/2014/main" id="{D1D85BD3-2B78-C94C-B2DC-20B7A21C818B}"/>
              </a:ext>
            </a:extLst>
          </p:cNvPr>
          <p:cNvCxnSpPr>
            <a:stCxn id="39" idx="1"/>
            <a:endCxn id="42" idx="0"/>
          </p:cNvCxnSpPr>
          <p:nvPr/>
        </p:nvCxnSpPr>
        <p:spPr>
          <a:xfrm flipH="1">
            <a:off x="10328927" y="4695583"/>
            <a:ext cx="337086" cy="2780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線矢印コネクタ 56">
            <a:extLst>
              <a:ext uri="{FF2B5EF4-FFF2-40B4-BE49-F238E27FC236}">
                <a16:creationId xmlns:a16="http://schemas.microsoft.com/office/drawing/2014/main" id="{52F7737D-29D2-264B-8AB7-82E3C36EE079}"/>
              </a:ext>
            </a:extLst>
          </p:cNvPr>
          <p:cNvCxnSpPr>
            <a:cxnSpLocks/>
            <a:stCxn id="40" idx="1"/>
            <a:endCxn id="41" idx="0"/>
          </p:cNvCxnSpPr>
          <p:nvPr/>
        </p:nvCxnSpPr>
        <p:spPr>
          <a:xfrm flipH="1">
            <a:off x="11035005" y="4699269"/>
            <a:ext cx="291797" cy="10286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84654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D8EBA6C-FF30-2841-BC5D-09223595F963}"/>
              </a:ext>
            </a:extLst>
          </p:cNvPr>
          <p:cNvSpPr>
            <a:spLocks noGrp="1"/>
          </p:cNvSpPr>
          <p:nvPr>
            <p:ph type="title"/>
          </p:nvPr>
        </p:nvSpPr>
        <p:spPr/>
        <p:txBody>
          <a:bodyPr/>
          <a:lstStyle/>
          <a:p>
            <a:r>
              <a:rPr kumimoji="1" lang="en-US" altLang="ja-JP" dirty="0"/>
              <a:t>Experiment</a:t>
            </a:r>
            <a:endParaRPr kumimoji="1" lang="ja-JP" altLang="en-US"/>
          </a:p>
        </p:txBody>
      </p:sp>
      <p:sp>
        <p:nvSpPr>
          <p:cNvPr id="3" name="コンテンツ プレースホルダー 2">
            <a:extLst>
              <a:ext uri="{FF2B5EF4-FFF2-40B4-BE49-F238E27FC236}">
                <a16:creationId xmlns:a16="http://schemas.microsoft.com/office/drawing/2014/main" id="{B6DE8DD1-5EC1-EA42-AB2E-DEE52538EDB8}"/>
              </a:ext>
            </a:extLst>
          </p:cNvPr>
          <p:cNvSpPr>
            <a:spLocks noGrp="1"/>
          </p:cNvSpPr>
          <p:nvPr>
            <p:ph idx="1"/>
          </p:nvPr>
        </p:nvSpPr>
        <p:spPr/>
        <p:txBody>
          <a:bodyPr>
            <a:normAutofit/>
          </a:bodyPr>
          <a:lstStyle/>
          <a:p>
            <a:r>
              <a:rPr lang="en-US" altLang="ja-JP" b="1" dirty="0"/>
              <a:t>Numerical simulation of sibilant fricatives</a:t>
            </a:r>
          </a:p>
          <a:p>
            <a:pPr lvl="1"/>
            <a:r>
              <a:rPr kumimoji="1" lang="en-US" altLang="ja-JP" dirty="0"/>
              <a:t>Implicit compressible flow solver based on </a:t>
            </a:r>
            <a:r>
              <a:rPr kumimoji="1" lang="en-US" altLang="ja-JP" dirty="0" err="1"/>
              <a:t>OpenFOAM</a:t>
            </a:r>
            <a:br>
              <a:rPr kumimoji="1" lang="en-US" altLang="ja-JP" dirty="0"/>
            </a:br>
            <a:endParaRPr kumimoji="1" lang="en-US" altLang="ja-JP" dirty="0"/>
          </a:p>
          <a:p>
            <a:pPr lvl="1"/>
            <a:endParaRPr lang="en-US" altLang="ja-JP" dirty="0"/>
          </a:p>
          <a:p>
            <a:pPr lvl="1"/>
            <a:endParaRPr kumimoji="1" lang="en-US" altLang="ja-JP" dirty="0"/>
          </a:p>
          <a:p>
            <a:pPr lvl="1"/>
            <a:endParaRPr lang="en-US" altLang="ja-JP" dirty="0"/>
          </a:p>
          <a:p>
            <a:pPr marL="457200" lvl="1" indent="0">
              <a:buNone/>
            </a:pPr>
            <a:endParaRPr kumimoji="1" lang="en-US" altLang="ja-JP" dirty="0"/>
          </a:p>
          <a:p>
            <a:pPr lvl="1"/>
            <a:r>
              <a:rPr lang="en-US" altLang="ja-JP" dirty="0"/>
              <a:t>Unstructured volumes</a:t>
            </a:r>
          </a:p>
          <a:p>
            <a:pPr lvl="2"/>
            <a:r>
              <a:rPr kumimoji="1" lang="en-US" altLang="ja-JP" dirty="0"/>
              <a:t>3,197,279 hexahedrons</a:t>
            </a:r>
          </a:p>
          <a:p>
            <a:pPr lvl="2"/>
            <a:r>
              <a:rPr lang="en-US" altLang="ja-JP" dirty="0"/>
              <a:t>48 sub-volumes</a:t>
            </a:r>
          </a:p>
          <a:p>
            <a:pPr lvl="2"/>
            <a:r>
              <a:rPr kumimoji="1" lang="en-US" altLang="ja-JP" dirty="0"/>
              <a:t>20,000 timesteps</a:t>
            </a:r>
          </a:p>
        </p:txBody>
      </p:sp>
      <p:grpSp>
        <p:nvGrpSpPr>
          <p:cNvPr id="4" name="Group 55">
            <a:extLst>
              <a:ext uri="{FF2B5EF4-FFF2-40B4-BE49-F238E27FC236}">
                <a16:creationId xmlns:a16="http://schemas.microsoft.com/office/drawing/2014/main" id="{97798C75-4E10-8D4A-A1BA-02889157A4E2}"/>
              </a:ext>
            </a:extLst>
          </p:cNvPr>
          <p:cNvGrpSpPr>
            <a:grpSpLocks/>
          </p:cNvGrpSpPr>
          <p:nvPr/>
        </p:nvGrpSpPr>
        <p:grpSpPr bwMode="auto">
          <a:xfrm>
            <a:off x="1642596" y="2763694"/>
            <a:ext cx="3646945" cy="1622039"/>
            <a:chOff x="1136" y="1316"/>
            <a:chExt cx="8878" cy="3949"/>
          </a:xfrm>
        </p:grpSpPr>
        <p:pic>
          <p:nvPicPr>
            <p:cNvPr id="5" name="Picture 56" descr="Fig">
              <a:extLst>
                <a:ext uri="{FF2B5EF4-FFF2-40B4-BE49-F238E27FC236}">
                  <a16:creationId xmlns:a16="http://schemas.microsoft.com/office/drawing/2014/main" id="{522ED010-5922-7C4C-8117-516EFF6AE7D7}"/>
                </a:ext>
              </a:extLst>
            </p:cNvPr>
            <p:cNvPicPr>
              <a:picLocks noChangeAspect="1" noChangeArrowheads="1"/>
            </p:cNvPicPr>
            <p:nvPr/>
          </p:nvPicPr>
          <p:blipFill>
            <a:blip r:embed="rId5" cstate="print">
              <a:extLst>
                <a:ext uri="{28A0092B-C50C-407E-A947-70E740481C1C}">
                  <a14:useLocalDpi xmlns:a14="http://schemas.microsoft.com/office/drawing/2010/main"/>
                </a:ext>
              </a:extLst>
            </a:blip>
            <a:srcRect/>
            <a:stretch>
              <a:fillRect/>
            </a:stretch>
          </p:blipFill>
          <p:spPr bwMode="auto">
            <a:xfrm>
              <a:off x="1136" y="1316"/>
              <a:ext cx="3761" cy="3949"/>
            </a:xfrm>
            <a:prstGeom prst="rect">
              <a:avLst/>
            </a:prstGeom>
            <a:noFill/>
            <a:ln w="9525">
              <a:noFill/>
              <a:miter lim="800000"/>
              <a:headEnd/>
              <a:tailEnd/>
            </a:ln>
          </p:spPr>
        </p:pic>
        <p:pic>
          <p:nvPicPr>
            <p:cNvPr id="6" name="Picture 57" descr="Fig4">
              <a:extLst>
                <a:ext uri="{FF2B5EF4-FFF2-40B4-BE49-F238E27FC236}">
                  <a16:creationId xmlns:a16="http://schemas.microsoft.com/office/drawing/2014/main" id="{34F62024-DBA2-DC4B-BA62-8532EA635364}"/>
                </a:ext>
              </a:extLst>
            </p:cNvPr>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5258" y="1772"/>
              <a:ext cx="4756" cy="3108"/>
            </a:xfrm>
            <a:prstGeom prst="rect">
              <a:avLst/>
            </a:prstGeom>
            <a:noFill/>
            <a:ln w="19050">
              <a:solidFill>
                <a:srgbClr val="E36C0A"/>
              </a:solidFill>
              <a:miter lim="800000"/>
              <a:headEnd/>
              <a:tailEnd/>
            </a:ln>
          </p:spPr>
        </p:pic>
        <p:sp>
          <p:nvSpPr>
            <p:cNvPr id="7" name="Freeform 58">
              <a:extLst>
                <a:ext uri="{FF2B5EF4-FFF2-40B4-BE49-F238E27FC236}">
                  <a16:creationId xmlns:a16="http://schemas.microsoft.com/office/drawing/2014/main" id="{56D98028-2DDC-1949-A204-95131C3C2BFD}"/>
                </a:ext>
              </a:extLst>
            </p:cNvPr>
            <p:cNvSpPr>
              <a:spLocks/>
            </p:cNvSpPr>
            <p:nvPr/>
          </p:nvSpPr>
          <p:spPr bwMode="auto">
            <a:xfrm>
              <a:off x="2904" y="1772"/>
              <a:ext cx="2354" cy="343"/>
            </a:xfrm>
            <a:custGeom>
              <a:avLst/>
              <a:gdLst>
                <a:gd name="T0" fmla="*/ 0 w 4958"/>
                <a:gd name="T1" fmla="*/ 0 h 2001"/>
                <a:gd name="T2" fmla="*/ 1 w 4958"/>
                <a:gd name="T3" fmla="*/ 0 h 2001"/>
                <a:gd name="T4" fmla="*/ 0 60000 65536"/>
                <a:gd name="T5" fmla="*/ 0 60000 65536"/>
                <a:gd name="T6" fmla="*/ 0 w 4958"/>
                <a:gd name="T7" fmla="*/ 0 h 2001"/>
                <a:gd name="T8" fmla="*/ 4958 w 4958"/>
                <a:gd name="T9" fmla="*/ 2001 h 2001"/>
              </a:gdLst>
              <a:ahLst/>
              <a:cxnLst>
                <a:cxn ang="T4">
                  <a:pos x="T0" y="T1"/>
                </a:cxn>
                <a:cxn ang="T5">
                  <a:pos x="T2" y="T3"/>
                </a:cxn>
              </a:cxnLst>
              <a:rect l="T6" t="T7" r="T8" b="T9"/>
              <a:pathLst>
                <a:path w="4958" h="2001">
                  <a:moveTo>
                    <a:pt x="0" y="2001"/>
                  </a:moveTo>
                  <a:cubicBezTo>
                    <a:pt x="0" y="2001"/>
                    <a:pt x="2479" y="1000"/>
                    <a:pt x="4958" y="0"/>
                  </a:cubicBezTo>
                </a:path>
              </a:pathLst>
            </a:custGeom>
            <a:noFill/>
            <a:ln w="12700">
              <a:solidFill>
                <a:srgbClr val="E36C0A"/>
              </a:solidFill>
              <a:round/>
              <a:headEnd/>
              <a:tailEnd/>
            </a:ln>
          </p:spPr>
          <p:txBody>
            <a:bodyPr lIns="74295" tIns="8890" rIns="74295" bIns="8890">
              <a:prstTxWarp prst="textNoShape">
                <a:avLst/>
              </a:prstTxWarp>
            </a:bodyPr>
            <a:lstStyle/>
            <a:p>
              <a:endParaRPr lang="ja-JP" altLang="en-US"/>
            </a:p>
          </p:txBody>
        </p:sp>
        <p:sp>
          <p:nvSpPr>
            <p:cNvPr id="8" name="Freeform 59">
              <a:extLst>
                <a:ext uri="{FF2B5EF4-FFF2-40B4-BE49-F238E27FC236}">
                  <a16:creationId xmlns:a16="http://schemas.microsoft.com/office/drawing/2014/main" id="{408A58AF-60A3-3F45-B301-49B105914425}"/>
                </a:ext>
              </a:extLst>
            </p:cNvPr>
            <p:cNvSpPr>
              <a:spLocks/>
            </p:cNvSpPr>
            <p:nvPr/>
          </p:nvSpPr>
          <p:spPr bwMode="auto">
            <a:xfrm flipV="1">
              <a:off x="2904" y="3212"/>
              <a:ext cx="2354" cy="1668"/>
            </a:xfrm>
            <a:custGeom>
              <a:avLst/>
              <a:gdLst>
                <a:gd name="T0" fmla="*/ 0 w 4958"/>
                <a:gd name="T1" fmla="*/ 26 h 2001"/>
                <a:gd name="T2" fmla="*/ 1 w 4958"/>
                <a:gd name="T3" fmla="*/ 0 h 2001"/>
                <a:gd name="T4" fmla="*/ 0 60000 65536"/>
                <a:gd name="T5" fmla="*/ 0 60000 65536"/>
                <a:gd name="T6" fmla="*/ 0 w 4958"/>
                <a:gd name="T7" fmla="*/ 0 h 2001"/>
                <a:gd name="T8" fmla="*/ 4958 w 4958"/>
                <a:gd name="T9" fmla="*/ 2001 h 2001"/>
              </a:gdLst>
              <a:ahLst/>
              <a:cxnLst>
                <a:cxn ang="T4">
                  <a:pos x="T0" y="T1"/>
                </a:cxn>
                <a:cxn ang="T5">
                  <a:pos x="T2" y="T3"/>
                </a:cxn>
              </a:cxnLst>
              <a:rect l="T6" t="T7" r="T8" b="T9"/>
              <a:pathLst>
                <a:path w="4958" h="2001">
                  <a:moveTo>
                    <a:pt x="0" y="2001"/>
                  </a:moveTo>
                  <a:cubicBezTo>
                    <a:pt x="0" y="2001"/>
                    <a:pt x="2479" y="1000"/>
                    <a:pt x="4958" y="0"/>
                  </a:cubicBezTo>
                </a:path>
              </a:pathLst>
            </a:custGeom>
            <a:noFill/>
            <a:ln w="12700">
              <a:solidFill>
                <a:srgbClr val="E36C0A"/>
              </a:solidFill>
              <a:round/>
              <a:headEnd/>
              <a:tailEnd/>
            </a:ln>
          </p:spPr>
          <p:txBody>
            <a:bodyPr lIns="74295" tIns="8890" rIns="74295" bIns="8890">
              <a:prstTxWarp prst="textNoShape">
                <a:avLst/>
              </a:prstTxWarp>
            </a:bodyPr>
            <a:lstStyle/>
            <a:p>
              <a:endParaRPr lang="ja-JP" altLang="en-US"/>
            </a:p>
          </p:txBody>
        </p:sp>
      </p:grpSp>
      <p:pic>
        <p:nvPicPr>
          <p:cNvPr id="9" name="relistic_p_movie_cropped">
            <a:hlinkClick r:id="" action="ppaction://media"/>
            <a:extLst>
              <a:ext uri="{FF2B5EF4-FFF2-40B4-BE49-F238E27FC236}">
                <a16:creationId xmlns:a16="http://schemas.microsoft.com/office/drawing/2014/main" id="{AE50AA15-6323-4D40-B42D-3A60616CEF8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4738" t="20625" b="26846"/>
          <a:stretch/>
        </p:blipFill>
        <p:spPr>
          <a:xfrm>
            <a:off x="5976817" y="3092741"/>
            <a:ext cx="4689706" cy="2585984"/>
          </a:xfrm>
          <a:prstGeom prst="rect">
            <a:avLst/>
          </a:prstGeom>
        </p:spPr>
      </p:pic>
      <p:sp>
        <p:nvSpPr>
          <p:cNvPr id="10" name="テキスト ボックス 9">
            <a:extLst>
              <a:ext uri="{FF2B5EF4-FFF2-40B4-BE49-F238E27FC236}">
                <a16:creationId xmlns:a16="http://schemas.microsoft.com/office/drawing/2014/main" id="{99D13B08-59C5-7E48-B6A6-966A276E1FBF}"/>
              </a:ext>
            </a:extLst>
          </p:cNvPr>
          <p:cNvSpPr txBox="1"/>
          <p:nvPr/>
        </p:nvSpPr>
        <p:spPr>
          <a:xfrm>
            <a:off x="0" y="6451995"/>
            <a:ext cx="7324441" cy="400110"/>
          </a:xfrm>
          <a:prstGeom prst="rect">
            <a:avLst/>
          </a:prstGeom>
          <a:noFill/>
        </p:spPr>
        <p:txBody>
          <a:bodyPr wrap="none" rtlCol="0">
            <a:spAutoFit/>
          </a:bodyPr>
          <a:lstStyle/>
          <a:p>
            <a:r>
              <a:rPr lang="en" altLang="ja-JP" sz="1000" dirty="0"/>
              <a:t>Tsukasa Yoshinaga, Kazunori Nozaki, and Shigeo Wada. Experimental and numerical investigation of the sound generation mechanisms of</a:t>
            </a:r>
            <a:br>
              <a:rPr lang="en" altLang="ja-JP" sz="1000" dirty="0"/>
            </a:br>
            <a:r>
              <a:rPr lang="en" altLang="ja-JP" sz="1000" dirty="0"/>
              <a:t>sibilant fricatives using a simplified vocal tract model. Physics of Fluids 30, 3, 2018). </a:t>
            </a:r>
          </a:p>
        </p:txBody>
      </p:sp>
    </p:spTree>
    <p:extLst>
      <p:ext uri="{BB962C8B-B14F-4D97-AF65-F5344CB8AC3E}">
        <p14:creationId xmlns:p14="http://schemas.microsoft.com/office/powerpoint/2010/main" val="3497660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325"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vol="0">
                <p:cTn id="12" repeatCount="indefinite" fill="remove" display="0">
                  <p:stCondLst>
                    <p:cond delay="indefinite"/>
                  </p:stCondLst>
                </p:cTn>
                <p:tgtEl>
                  <p:spTgt spid="9"/>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A3F89C-11BF-6140-890D-1B27019DFE09}"/>
              </a:ext>
            </a:extLst>
          </p:cNvPr>
          <p:cNvSpPr>
            <a:spLocks noGrp="1"/>
          </p:cNvSpPr>
          <p:nvPr>
            <p:ph type="title"/>
          </p:nvPr>
        </p:nvSpPr>
        <p:spPr/>
        <p:txBody>
          <a:bodyPr/>
          <a:lstStyle/>
          <a:p>
            <a:r>
              <a:rPr kumimoji="1" lang="en-US" altLang="ja-JP" dirty="0"/>
              <a:t>Experiment</a:t>
            </a:r>
            <a:endParaRPr kumimoji="1" lang="ja-JP" altLang="en-US"/>
          </a:p>
        </p:txBody>
      </p:sp>
      <p:sp>
        <p:nvSpPr>
          <p:cNvPr id="3" name="コンテンツ プレースホルダー 2">
            <a:extLst>
              <a:ext uri="{FF2B5EF4-FFF2-40B4-BE49-F238E27FC236}">
                <a16:creationId xmlns:a16="http://schemas.microsoft.com/office/drawing/2014/main" id="{443247CB-4465-8849-B091-FF60B949A836}"/>
              </a:ext>
            </a:extLst>
          </p:cNvPr>
          <p:cNvSpPr>
            <a:spLocks noGrp="1"/>
          </p:cNvSpPr>
          <p:nvPr>
            <p:ph idx="1"/>
          </p:nvPr>
        </p:nvSpPr>
        <p:spPr/>
        <p:txBody>
          <a:bodyPr>
            <a:normAutofit fontScale="92500" lnSpcReduction="10000"/>
          </a:bodyPr>
          <a:lstStyle/>
          <a:p>
            <a:r>
              <a:rPr kumimoji="1" lang="en-US" altLang="ja-JP" b="1" dirty="0"/>
              <a:t>Environment</a:t>
            </a:r>
          </a:p>
          <a:p>
            <a:pPr lvl="1"/>
            <a:r>
              <a:rPr lang="en-US" altLang="ja-JP" dirty="0"/>
              <a:t>K pre-post cloud system</a:t>
            </a:r>
          </a:p>
          <a:p>
            <a:pPr lvl="2"/>
            <a:r>
              <a:rPr lang="en-US" altLang="ja-JP" dirty="0"/>
              <a:t>X86 based on-premise could system</a:t>
            </a:r>
          </a:p>
          <a:p>
            <a:pPr lvl="2"/>
            <a:r>
              <a:rPr lang="en-US" altLang="ja-JP" dirty="0"/>
              <a:t>Dual </a:t>
            </a:r>
            <a:r>
              <a:rPr kumimoji="1" lang="en-US" altLang="ja-JP" dirty="0"/>
              <a:t>Intel Xeon Platinum 8168 (Skylake)</a:t>
            </a:r>
            <a:br>
              <a:rPr kumimoji="1" lang="en-US" altLang="ja-JP" dirty="0"/>
            </a:br>
            <a:r>
              <a:rPr kumimoji="1" lang="en-US" altLang="ja-JP" dirty="0"/>
              <a:t>24cores/2.7GHz</a:t>
            </a:r>
          </a:p>
          <a:p>
            <a:pPr lvl="2"/>
            <a:r>
              <a:rPr lang="en-US" altLang="ja-JP" dirty="0"/>
              <a:t>48 vCPUs on the VM for the evaluation</a:t>
            </a:r>
          </a:p>
          <a:p>
            <a:r>
              <a:rPr kumimoji="1" lang="en-US" altLang="ja-JP" b="1" dirty="0"/>
              <a:t>Software</a:t>
            </a:r>
          </a:p>
          <a:p>
            <a:pPr lvl="1"/>
            <a:r>
              <a:rPr kumimoji="1" lang="en-US" altLang="ja-JP" dirty="0"/>
              <a:t>Simulation: </a:t>
            </a:r>
            <a:r>
              <a:rPr kumimoji="1" lang="en-US" altLang="ja-JP" dirty="0" err="1"/>
              <a:t>OpenFOAM</a:t>
            </a:r>
            <a:endParaRPr kumimoji="1" lang="en-US" altLang="ja-JP" dirty="0"/>
          </a:p>
          <a:p>
            <a:pPr lvl="1"/>
            <a:r>
              <a:rPr lang="en-US" altLang="ja-JP" dirty="0"/>
              <a:t>Visualization framework: KVS</a:t>
            </a:r>
            <a:r>
              <a:rPr lang="en-US" altLang="ja-JP" baseline="30000" dirty="0"/>
              <a:t>1</a:t>
            </a:r>
          </a:p>
          <a:p>
            <a:pPr lvl="1"/>
            <a:r>
              <a:rPr lang="en-US" altLang="ja-JP" dirty="0"/>
              <a:t>Software rasterizer: OSMesa (</a:t>
            </a:r>
            <a:r>
              <a:rPr lang="en-US" altLang="ja-JP" dirty="0" err="1"/>
              <a:t>LLVMpipe</a:t>
            </a:r>
            <a:r>
              <a:rPr lang="en-US" altLang="ja-JP" dirty="0"/>
              <a:t>)</a:t>
            </a:r>
          </a:p>
          <a:p>
            <a:pPr lvl="1"/>
            <a:r>
              <a:rPr kumimoji="1" lang="en-US" altLang="ja-JP" dirty="0"/>
              <a:t>R</a:t>
            </a:r>
            <a:r>
              <a:rPr lang="en-US" altLang="ja-JP" dirty="0"/>
              <a:t>endering method:</a:t>
            </a:r>
          </a:p>
          <a:p>
            <a:pPr lvl="2"/>
            <a:r>
              <a:rPr lang="en-US" altLang="ja-JP" dirty="0"/>
              <a:t>Parallel particle-based rendering</a:t>
            </a:r>
            <a:r>
              <a:rPr lang="en-US" altLang="ja-JP" baseline="30000" dirty="0"/>
              <a:t>1</a:t>
            </a:r>
          </a:p>
          <a:p>
            <a:pPr lvl="2"/>
            <a:r>
              <a:rPr lang="en-US" altLang="ja-JP" dirty="0"/>
              <a:t>234 image composition</a:t>
            </a:r>
            <a:r>
              <a:rPr lang="en-US" altLang="ja-JP" baseline="30000" dirty="0"/>
              <a:t>2</a:t>
            </a:r>
            <a:endParaRPr kumimoji="1" lang="ja-JP" altLang="en-US" baseline="30000" dirty="0"/>
          </a:p>
        </p:txBody>
      </p:sp>
      <p:sp>
        <p:nvSpPr>
          <p:cNvPr id="4" name="テキスト ボックス 3">
            <a:extLst>
              <a:ext uri="{FF2B5EF4-FFF2-40B4-BE49-F238E27FC236}">
                <a16:creationId xmlns:a16="http://schemas.microsoft.com/office/drawing/2014/main" id="{0E02CA68-1A09-9C45-AEB6-643CF755F0A2}"/>
              </a:ext>
            </a:extLst>
          </p:cNvPr>
          <p:cNvSpPr txBox="1"/>
          <p:nvPr/>
        </p:nvSpPr>
        <p:spPr>
          <a:xfrm>
            <a:off x="6555341" y="1774349"/>
            <a:ext cx="5393764" cy="1815882"/>
          </a:xfrm>
          <a:prstGeom prst="rect">
            <a:avLst/>
          </a:prstGeom>
          <a:noFill/>
        </p:spPr>
        <p:txBody>
          <a:bodyPr wrap="square" rtlCol="0">
            <a:spAutoFit/>
          </a:bodyPr>
          <a:lstStyle/>
          <a:p>
            <a:pPr marL="342900" indent="-342900" algn="l">
              <a:buFont typeface="Arial" panose="020B0604020202020204" pitchFamily="34" charset="0"/>
              <a:buChar char="•"/>
            </a:pPr>
            <a:r>
              <a:rPr lang="en-US" altLang="ja-JP" sz="2400" b="1" dirty="0"/>
              <a:t>Simple framework for in-situ vis.</a:t>
            </a:r>
            <a:r>
              <a:rPr lang="en-US" altLang="ja-JP" sz="2400" baseline="30000" dirty="0"/>
              <a:t>3</a:t>
            </a:r>
          </a:p>
          <a:p>
            <a:pPr marL="800100" lvl="1" indent="-342900">
              <a:buFont typeface="Wingdings" pitchFamily="2" charset="2"/>
              <a:buChar char="ü"/>
            </a:pPr>
            <a:r>
              <a:rPr lang="en-US" altLang="ja-JP" sz="2200" dirty="0"/>
              <a:t>Adaptive </a:t>
            </a:r>
            <a:r>
              <a:rPr lang="en-US" altLang="ja-JP" sz="2200" dirty="0" err="1"/>
              <a:t>timestep</a:t>
            </a:r>
            <a:r>
              <a:rPr lang="en-US" altLang="ja-JP" sz="2200" dirty="0"/>
              <a:t> selection</a:t>
            </a:r>
          </a:p>
          <a:p>
            <a:pPr marL="800100" lvl="1" indent="-342900">
              <a:buFont typeface="Wingdings" pitchFamily="2" charset="2"/>
              <a:buChar char="ü"/>
            </a:pPr>
            <a:r>
              <a:rPr lang="en-US" altLang="ja-JP" sz="2200" dirty="0"/>
              <a:t>Multi-viewpoint rendering</a:t>
            </a:r>
          </a:p>
          <a:p>
            <a:pPr marL="800100" lvl="1" indent="-342900">
              <a:buFont typeface="Wingdings" pitchFamily="2" charset="2"/>
              <a:buChar char="ü"/>
            </a:pPr>
            <a:r>
              <a:rPr lang="en-US" altLang="ja-JP" sz="2200" dirty="0"/>
              <a:t>Omni-directional rendering</a:t>
            </a:r>
          </a:p>
          <a:p>
            <a:pPr marL="800100" lvl="1" indent="-342900">
              <a:buFont typeface="Wingdings" pitchFamily="2" charset="2"/>
              <a:buChar char="ü"/>
            </a:pPr>
            <a:r>
              <a:rPr lang="en-US" altLang="ja-JP" sz="2200" dirty="0"/>
              <a:t>Parallel irregular volume rendering</a:t>
            </a:r>
          </a:p>
        </p:txBody>
      </p:sp>
      <p:grpSp>
        <p:nvGrpSpPr>
          <p:cNvPr id="9" name="グループ化 8">
            <a:extLst>
              <a:ext uri="{FF2B5EF4-FFF2-40B4-BE49-F238E27FC236}">
                <a16:creationId xmlns:a16="http://schemas.microsoft.com/office/drawing/2014/main" id="{4530843B-6421-2146-BBDD-43F65766291B}"/>
              </a:ext>
            </a:extLst>
          </p:cNvPr>
          <p:cNvGrpSpPr/>
          <p:nvPr/>
        </p:nvGrpSpPr>
        <p:grpSpPr>
          <a:xfrm>
            <a:off x="6909987" y="3662822"/>
            <a:ext cx="4717440" cy="2767707"/>
            <a:chOff x="6909987" y="3725168"/>
            <a:chExt cx="4717440" cy="2767707"/>
          </a:xfrm>
        </p:grpSpPr>
        <p:sp>
          <p:nvSpPr>
            <p:cNvPr id="7" name="正方形/長方形 6">
              <a:extLst>
                <a:ext uri="{FF2B5EF4-FFF2-40B4-BE49-F238E27FC236}">
                  <a16:creationId xmlns:a16="http://schemas.microsoft.com/office/drawing/2014/main" id="{4C42F835-3C21-444F-95A9-9842AC9F05C5}"/>
                </a:ext>
              </a:extLst>
            </p:cNvPr>
            <p:cNvSpPr/>
            <p:nvPr/>
          </p:nvSpPr>
          <p:spPr>
            <a:xfrm>
              <a:off x="6909987" y="3725168"/>
              <a:ext cx="4717440" cy="276770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900" dirty="0">
                  <a:solidFill>
                    <a:sysClr val="windowText" lastClr="000000"/>
                  </a:solidFill>
                  <a:latin typeface="Courier" pitchFamily="2" charset="0"/>
                </a:rPr>
                <a:t>InSituVis::TimestepControlledAdaptor vis( MPI_COMM_WORLD );</a:t>
              </a:r>
            </a:p>
            <a:p>
              <a:r>
                <a:rPr kumimoji="1" lang="en-US" altLang="ja-JP" sz="900" dirty="0" err="1">
                  <a:solidFill>
                    <a:sysClr val="windowText" lastClr="000000"/>
                  </a:solidFill>
                  <a:latin typeface="Courier" pitchFamily="2" charset="0"/>
                </a:rPr>
                <a:t>vis.setImageSize</a:t>
              </a:r>
              <a:r>
                <a:rPr kumimoji="1" lang="en-US" altLang="ja-JP" sz="900" dirty="0">
                  <a:solidFill>
                    <a:sysClr val="windowText" lastClr="000000"/>
                  </a:solidFill>
                  <a:latin typeface="Courier" pitchFamily="2" charset="0"/>
                </a:rPr>
                <a:t>( 1024, 1024 );</a:t>
              </a:r>
            </a:p>
            <a:p>
              <a:r>
                <a:rPr kumimoji="1" lang="en-US" altLang="ja-JP" sz="900" dirty="0" err="1">
                  <a:solidFill>
                    <a:sysClr val="windowText" lastClr="000000"/>
                  </a:solidFill>
                  <a:latin typeface="Courier" pitchFamily="2" charset="0"/>
                </a:rPr>
                <a:t>vis.setAnalysisInterval</a:t>
              </a:r>
              <a:r>
                <a:rPr kumimoji="1" lang="en-US" altLang="ja-JP" sz="900" dirty="0">
                  <a:solidFill>
                    <a:sysClr val="windowText" lastClr="000000"/>
                  </a:solidFill>
                  <a:latin typeface="Courier" pitchFamily="2" charset="0"/>
                </a:rPr>
                <a:t>( l );</a:t>
              </a:r>
            </a:p>
            <a:p>
              <a:r>
                <a:rPr kumimoji="1" lang="en-US" altLang="ja-JP" sz="900" dirty="0" err="1">
                  <a:solidFill>
                    <a:sysClr val="windowText" lastClr="000000"/>
                  </a:solidFill>
                  <a:latin typeface="Courier" pitchFamily="2" charset="0"/>
                </a:rPr>
                <a:t>vis.setValidationInterval</a:t>
              </a:r>
              <a:r>
                <a:rPr kumimoji="1" lang="en-US" altLang="ja-JP" sz="900" dirty="0">
                  <a:solidFill>
                    <a:sysClr val="windowText" lastClr="000000"/>
                  </a:solidFill>
                  <a:latin typeface="Courier" pitchFamily="2" charset="0"/>
                </a:rPr>
                <a:t>( L );</a:t>
              </a:r>
            </a:p>
            <a:p>
              <a:r>
                <a:rPr kumimoji="1" lang="en-US" altLang="ja-JP" sz="900" dirty="0" err="1">
                  <a:solidFill>
                    <a:sysClr val="windowText" lastClr="000000"/>
                  </a:solidFill>
                  <a:latin typeface="Courier" pitchFamily="2" charset="0"/>
                </a:rPr>
                <a:t>vis.setGranularity</a:t>
              </a:r>
              <a:r>
                <a:rPr kumimoji="1" lang="en-US" altLang="ja-JP" sz="900" dirty="0">
                  <a:solidFill>
                    <a:sysClr val="windowText" lastClr="000000"/>
                  </a:solidFill>
                  <a:latin typeface="Courier" pitchFamily="2" charset="0"/>
                </a:rPr>
                <a:t>( R );</a:t>
              </a:r>
            </a:p>
            <a:p>
              <a:r>
                <a:rPr kumimoji="1" lang="en-US" altLang="ja-JP" sz="900" dirty="0" err="1">
                  <a:solidFill>
                    <a:sysClr val="windowText" lastClr="000000"/>
                  </a:solidFill>
                  <a:latin typeface="Courier" pitchFamily="2" charset="0"/>
                </a:rPr>
                <a:t>vis.setDivergenceThreshold</a:t>
              </a:r>
              <a:r>
                <a:rPr kumimoji="1" lang="en-US" altLang="ja-JP" sz="900" dirty="0">
                  <a:solidFill>
                    <a:sysClr val="windowText" lastClr="000000"/>
                  </a:solidFill>
                  <a:latin typeface="Courier" pitchFamily="2" charset="0"/>
                </a:rPr>
                <a:t>( </a:t>
              </a:r>
              <a:r>
                <a:rPr kumimoji="1" lang="en-US" altLang="ja-JP" sz="900" dirty="0" err="1">
                  <a:solidFill>
                    <a:sysClr val="windowText" lastClr="000000"/>
                  </a:solidFill>
                  <a:latin typeface="Courier" pitchFamily="2" charset="0"/>
                </a:rPr>
                <a:t>D_thr</a:t>
              </a:r>
              <a:r>
                <a:rPr kumimoji="1" lang="en-US" altLang="ja-JP" sz="900" dirty="0">
                  <a:solidFill>
                    <a:sysClr val="windowText" lastClr="000000"/>
                  </a:solidFill>
                  <a:latin typeface="Courier" pitchFamily="2" charset="0"/>
                </a:rPr>
                <a:t> );</a:t>
              </a:r>
            </a:p>
            <a:p>
              <a:r>
                <a:rPr kumimoji="1" lang="en-US" altLang="ja-JP" sz="900" dirty="0" err="1">
                  <a:solidFill>
                    <a:sysClr val="windowText" lastClr="000000"/>
                  </a:solidFill>
                  <a:latin typeface="Courier" pitchFamily="2" charset="0"/>
                </a:rPr>
                <a:t>vis.setViewpoint</a:t>
              </a:r>
              <a:r>
                <a:rPr kumimoji="1" lang="en-US" altLang="ja-JP" sz="900" dirty="0">
                  <a:solidFill>
                    <a:sysClr val="windowText" lastClr="000000"/>
                  </a:solidFill>
                  <a:latin typeface="Courier" pitchFamily="2" charset="0"/>
                </a:rPr>
                <a:t>( { {p} } );</a:t>
              </a:r>
            </a:p>
            <a:p>
              <a:r>
                <a:rPr kumimoji="1" lang="en-US" altLang="ja-JP" sz="900" dirty="0" err="1">
                  <a:solidFill>
                    <a:sysClr val="windowText" lastClr="000000"/>
                  </a:solidFill>
                  <a:latin typeface="Courier" pitchFamily="2" charset="0"/>
                </a:rPr>
                <a:t>vis.setPipeline</a:t>
              </a:r>
              <a:r>
                <a:rPr kumimoji="1" lang="en-US" altLang="ja-JP" sz="900" dirty="0">
                  <a:solidFill>
                    <a:sysClr val="windowText" lastClr="000000"/>
                  </a:solidFill>
                  <a:latin typeface="Courier" pitchFamily="2" charset="0"/>
                </a:rPr>
                <a:t>( [](Screen&amp; s, Object&amp; o) { ... } );</a:t>
              </a:r>
            </a:p>
            <a:p>
              <a:r>
                <a:rPr kumimoji="1" lang="en-US" altLang="ja-JP" sz="900" dirty="0">
                  <a:solidFill>
                    <a:sysClr val="windowText" lastClr="000000"/>
                  </a:solidFill>
                  <a:latin typeface="Courier" pitchFamily="2" charset="0"/>
                </a:rPr>
                <a:t>...</a:t>
              </a:r>
            </a:p>
            <a:p>
              <a:r>
                <a:rPr kumimoji="1" lang="en-US" altLang="ja-JP" sz="900" dirty="0">
                  <a:solidFill>
                    <a:sysClr val="windowText" lastClr="000000"/>
                  </a:solidFill>
                  <a:latin typeface="Courier" pitchFamily="2" charset="0"/>
                </a:rPr>
                <a:t>while ( </a:t>
              </a:r>
              <a:r>
                <a:rPr kumimoji="1" lang="en-US" altLang="ja-JP" sz="900" dirty="0" err="1">
                  <a:solidFill>
                    <a:sysClr val="windowText" lastClr="000000"/>
                  </a:solidFill>
                  <a:latin typeface="Courier" pitchFamily="2" charset="0"/>
                </a:rPr>
                <a:t>runTime.run</a:t>
              </a:r>
              <a:r>
                <a:rPr kumimoji="1" lang="en-US" altLang="ja-JP" sz="900" dirty="0">
                  <a:solidFill>
                    <a:sysClr val="windowText" lastClr="000000"/>
                  </a:solidFill>
                  <a:latin typeface="Courier" pitchFamily="2" charset="0"/>
                </a:rPr>
                <a:t>() )</a:t>
              </a:r>
            </a:p>
            <a:p>
              <a:r>
                <a:rPr kumimoji="1" lang="en-US" altLang="ja-JP" sz="900" dirty="0">
                  <a:solidFill>
                    <a:sysClr val="windowText" lastClr="000000"/>
                  </a:solidFill>
                  <a:latin typeface="Courier" pitchFamily="2" charset="0"/>
                </a:rPr>
                <a:t>{</a:t>
              </a:r>
            </a:p>
            <a:p>
              <a:r>
                <a:rPr kumimoji="1" lang="en-US" altLang="ja-JP" sz="900" dirty="0">
                  <a:solidFill>
                    <a:sysClr val="windowText" lastClr="000000"/>
                  </a:solidFill>
                  <a:latin typeface="Courier" pitchFamily="2" charset="0"/>
                </a:rPr>
                <a:t>  auto field = </a:t>
              </a:r>
              <a:r>
                <a:rPr kumimoji="1" lang="en-US" altLang="ja-JP" sz="900" dirty="0" err="1">
                  <a:solidFill>
                    <a:sysClr val="windowText" lastClr="000000"/>
                  </a:solidFill>
                  <a:latin typeface="Courier" pitchFamily="2" charset="0"/>
                </a:rPr>
                <a:t>sim.exec</a:t>
              </a:r>
              <a:r>
                <a:rPr kumimoji="1" lang="en-US" altLang="ja-JP" sz="900" dirty="0">
                  <a:solidFill>
                    <a:sysClr val="windowText" lastClr="000000"/>
                  </a:solidFill>
                  <a:latin typeface="Courier" pitchFamily="2" charset="0"/>
                </a:rPr>
                <a:t>(t);</a:t>
              </a:r>
            </a:p>
            <a:p>
              <a:r>
                <a:rPr kumimoji="1" lang="en-US" altLang="ja-JP" sz="900" dirty="0">
                  <a:solidFill>
                    <a:sysClr val="windowText" lastClr="000000"/>
                  </a:solidFill>
                  <a:latin typeface="Courier" pitchFamily="2" charset="0"/>
                </a:rPr>
                <a:t>  ...</a:t>
              </a:r>
            </a:p>
            <a:p>
              <a:r>
                <a:rPr kumimoji="1" lang="en-US" altLang="ja-JP" sz="900" dirty="0">
                  <a:solidFill>
                    <a:sysClr val="windowText" lastClr="000000"/>
                  </a:solidFill>
                  <a:latin typeface="Courier" pitchFamily="2" charset="0"/>
                </a:rPr>
                <a:t>  </a:t>
              </a:r>
              <a:r>
                <a:rPr kumimoji="1" lang="en-US" altLang="ja-JP" sz="900" dirty="0" err="1">
                  <a:solidFill>
                    <a:sysClr val="windowText" lastClr="000000"/>
                  </a:solidFill>
                  <a:latin typeface="Courier" pitchFamily="2" charset="0"/>
                </a:rPr>
                <a:t>InSituVis</a:t>
              </a:r>
              <a:r>
                <a:rPr kumimoji="1" lang="en-US" altLang="ja-JP" sz="900" dirty="0">
                  <a:solidFill>
                    <a:sysClr val="windowText" lastClr="000000"/>
                  </a:solidFill>
                  <a:latin typeface="Courier" pitchFamily="2" charset="0"/>
                </a:rPr>
                <a:t>::Converter conv( </a:t>
              </a:r>
              <a:r>
                <a:rPr kumimoji="1" lang="en-US" altLang="ja-JP" sz="900" dirty="0" err="1">
                  <a:solidFill>
                    <a:sysClr val="windowText" lastClr="000000"/>
                  </a:solidFill>
                  <a:latin typeface="Courier" pitchFamily="2" charset="0"/>
                </a:rPr>
                <a:t>vis.world</a:t>
              </a:r>
              <a:r>
                <a:rPr kumimoji="1" lang="en-US" altLang="ja-JP" sz="900" dirty="0">
                  <a:solidFill>
                    <a:sysClr val="windowText" lastClr="000000"/>
                  </a:solidFill>
                  <a:latin typeface="Courier" pitchFamily="2" charset="0"/>
                </a:rPr>
                <a:t>() );</a:t>
              </a:r>
            </a:p>
            <a:p>
              <a:r>
                <a:rPr kumimoji="1" lang="en-US" altLang="ja-JP" sz="900" dirty="0">
                  <a:solidFill>
                    <a:sysClr val="windowText" lastClr="000000"/>
                  </a:solidFill>
                  <a:latin typeface="Courier" pitchFamily="2" charset="0"/>
                </a:rPr>
                <a:t>  </a:t>
              </a:r>
              <a:r>
                <a:rPr kumimoji="1" lang="en-US" altLang="ja-JP" sz="900" dirty="0" err="1">
                  <a:solidFill>
                    <a:sysClr val="windowText" lastClr="000000"/>
                  </a:solidFill>
                  <a:latin typeface="Courier" pitchFamily="2" charset="0"/>
                </a:rPr>
                <a:t>vis.put</a:t>
              </a:r>
              <a:r>
                <a:rPr kumimoji="1" lang="en-US" altLang="ja-JP" sz="900" dirty="0">
                  <a:solidFill>
                    <a:sysClr val="windowText" lastClr="000000"/>
                  </a:solidFill>
                  <a:latin typeface="Courier" pitchFamily="2" charset="0"/>
                </a:rPr>
                <a:t>( </a:t>
              </a:r>
              <a:r>
                <a:rPr kumimoji="1" lang="en-US" altLang="ja-JP" sz="900" dirty="0" err="1">
                  <a:solidFill>
                    <a:sysClr val="windowText" lastClr="000000"/>
                  </a:solidFill>
                  <a:latin typeface="Courier" pitchFamily="2" charset="0"/>
                </a:rPr>
                <a:t>conv.exec</a:t>
              </a:r>
              <a:r>
                <a:rPr kumimoji="1" lang="en-US" altLang="ja-JP" sz="900" dirty="0">
                  <a:solidFill>
                    <a:sysClr val="windowText" lastClr="000000"/>
                  </a:solidFill>
                  <a:latin typeface="Courier" pitchFamily="2" charset="0"/>
                </a:rPr>
                <a:t>( field ) );</a:t>
              </a:r>
            </a:p>
            <a:p>
              <a:r>
                <a:rPr kumimoji="1" lang="en-US" altLang="ja-JP" sz="900" dirty="0">
                  <a:solidFill>
                    <a:sysClr val="windowText" lastClr="000000"/>
                  </a:solidFill>
                  <a:latin typeface="Courier" pitchFamily="2" charset="0"/>
                </a:rPr>
                <a:t>  </a:t>
              </a:r>
              <a:r>
                <a:rPr kumimoji="1" lang="en-US" altLang="ja-JP" sz="900" dirty="0" err="1">
                  <a:solidFill>
                    <a:sysClr val="windowText" lastClr="000000"/>
                  </a:solidFill>
                  <a:latin typeface="Courier" pitchFamily="2" charset="0"/>
                </a:rPr>
                <a:t>vis.exec</a:t>
              </a:r>
              <a:r>
                <a:rPr kumimoji="1" lang="en-US" altLang="ja-JP" sz="900" dirty="0">
                  <a:solidFill>
                    <a:sysClr val="windowText" lastClr="000000"/>
                  </a:solidFill>
                  <a:latin typeface="Courier" pitchFamily="2" charset="0"/>
                </a:rPr>
                <a:t>( {</a:t>
              </a:r>
              <a:r>
                <a:rPr kumimoji="1" lang="en-US" altLang="ja-JP" sz="900" dirty="0" err="1">
                  <a:solidFill>
                    <a:sysClr val="windowText" lastClr="000000"/>
                  </a:solidFill>
                  <a:latin typeface="Courier" pitchFamily="2" charset="0"/>
                </a:rPr>
                <a:t>runTime.value</a:t>
              </a:r>
              <a:r>
                <a:rPr kumimoji="1" lang="en-US" altLang="ja-JP" sz="900" dirty="0">
                  <a:solidFill>
                    <a:sysClr val="windowText" lastClr="000000"/>
                  </a:solidFill>
                  <a:latin typeface="Courier" pitchFamily="2" charset="0"/>
                </a:rPr>
                <a:t>(), </a:t>
              </a:r>
              <a:r>
                <a:rPr kumimoji="1" lang="en-US" altLang="ja-JP" sz="900" dirty="0" err="1">
                  <a:solidFill>
                    <a:sysClr val="windowText" lastClr="000000"/>
                  </a:solidFill>
                  <a:latin typeface="Courier" pitchFamily="2" charset="0"/>
                </a:rPr>
                <a:t>runTime.timeIndex</a:t>
              </a:r>
              <a:r>
                <a:rPr kumimoji="1" lang="en-US" altLang="ja-JP" sz="900" dirty="0">
                  <a:solidFill>
                    <a:sysClr val="windowText" lastClr="000000"/>
                  </a:solidFill>
                  <a:latin typeface="Courier" pitchFamily="2" charset="0"/>
                </a:rPr>
                <a:t>()} );</a:t>
              </a:r>
            </a:p>
            <a:p>
              <a:r>
                <a:rPr kumimoji="1" lang="en-US" altLang="ja-JP" sz="900" dirty="0">
                  <a:solidFill>
                    <a:sysClr val="windowText" lastClr="000000"/>
                  </a:solidFill>
                  <a:latin typeface="Courier" pitchFamily="2" charset="0"/>
                </a:rPr>
                <a:t>  ...</a:t>
              </a:r>
            </a:p>
            <a:p>
              <a:r>
                <a:rPr kumimoji="1" lang="en-US" altLang="ja-JP" sz="900" dirty="0">
                  <a:solidFill>
                    <a:sysClr val="windowText" lastClr="000000"/>
                  </a:solidFill>
                  <a:latin typeface="Courier" pitchFamily="2" charset="0"/>
                </a:rPr>
                <a:t>}</a:t>
              </a:r>
            </a:p>
            <a:p>
              <a:r>
                <a:rPr kumimoji="1" lang="en-US" altLang="ja-JP" sz="900" dirty="0">
                  <a:solidFill>
                    <a:sysClr val="windowText" lastClr="000000"/>
                  </a:solidFill>
                  <a:latin typeface="Courier" pitchFamily="2" charset="0"/>
                </a:rPr>
                <a:t>...</a:t>
              </a:r>
            </a:p>
          </p:txBody>
        </p:sp>
        <p:sp>
          <p:nvSpPr>
            <p:cNvPr id="8" name="テキスト ボックス 7">
              <a:extLst>
                <a:ext uri="{FF2B5EF4-FFF2-40B4-BE49-F238E27FC236}">
                  <a16:creationId xmlns:a16="http://schemas.microsoft.com/office/drawing/2014/main" id="{9D2956C5-E8E3-A34A-95DC-AFF499434807}"/>
                </a:ext>
              </a:extLst>
            </p:cNvPr>
            <p:cNvSpPr txBox="1"/>
            <p:nvPr/>
          </p:nvSpPr>
          <p:spPr>
            <a:xfrm>
              <a:off x="10430325" y="6185098"/>
              <a:ext cx="1196225" cy="307777"/>
            </a:xfrm>
            <a:prstGeom prst="rect">
              <a:avLst/>
            </a:prstGeom>
            <a:noFill/>
          </p:spPr>
          <p:txBody>
            <a:bodyPr wrap="none" rtlCol="0">
              <a:spAutoFit/>
            </a:bodyPr>
            <a:lstStyle/>
            <a:p>
              <a:pPr algn="r"/>
              <a:r>
                <a:rPr kumimoji="1" lang="en-US" altLang="ja-JP" sz="1400" dirty="0"/>
                <a:t>Example code</a:t>
              </a:r>
              <a:endParaRPr kumimoji="1" lang="ja-JP" altLang="en-US" sz="1400" dirty="0"/>
            </a:p>
          </p:txBody>
        </p:sp>
      </p:grpSp>
      <p:sp>
        <p:nvSpPr>
          <p:cNvPr id="10" name="テキスト ボックス 9">
            <a:extLst>
              <a:ext uri="{FF2B5EF4-FFF2-40B4-BE49-F238E27FC236}">
                <a16:creationId xmlns:a16="http://schemas.microsoft.com/office/drawing/2014/main" id="{D4F9A613-7721-6E45-8F60-B37916297286}"/>
              </a:ext>
            </a:extLst>
          </p:cNvPr>
          <p:cNvSpPr txBox="1"/>
          <p:nvPr/>
        </p:nvSpPr>
        <p:spPr>
          <a:xfrm>
            <a:off x="0" y="6304002"/>
            <a:ext cx="3021981" cy="553998"/>
          </a:xfrm>
          <a:prstGeom prst="rect">
            <a:avLst/>
          </a:prstGeom>
          <a:noFill/>
        </p:spPr>
        <p:txBody>
          <a:bodyPr wrap="none" rtlCol="0">
            <a:spAutoFit/>
          </a:bodyPr>
          <a:lstStyle/>
          <a:p>
            <a:pPr marL="228600" indent="-228600">
              <a:buAutoNum type="arabicParenR"/>
            </a:pPr>
            <a:r>
              <a:rPr kumimoji="1" lang="en" altLang="ja-JP" sz="1000" dirty="0"/>
              <a:t>https://</a:t>
            </a:r>
            <a:r>
              <a:rPr kumimoji="1" lang="en" altLang="ja-JP" sz="1000" dirty="0" err="1"/>
              <a:t>github.com</a:t>
            </a:r>
            <a:r>
              <a:rPr kumimoji="1" lang="en" altLang="ja-JP" sz="1000" dirty="0"/>
              <a:t>/</a:t>
            </a:r>
            <a:r>
              <a:rPr kumimoji="1" lang="en" altLang="ja-JP" sz="1000" dirty="0" err="1"/>
              <a:t>naohisas</a:t>
            </a:r>
            <a:r>
              <a:rPr kumimoji="1" lang="en" altLang="ja-JP" sz="1000" dirty="0"/>
              <a:t>/KVS</a:t>
            </a:r>
          </a:p>
          <a:p>
            <a:pPr marL="228600" indent="-228600">
              <a:buAutoNum type="arabicParenR"/>
            </a:pPr>
            <a:r>
              <a:rPr kumimoji="1" lang="en" altLang="ja-JP" sz="1000" dirty="0"/>
              <a:t>https://</a:t>
            </a:r>
            <a:r>
              <a:rPr kumimoji="1" lang="en" altLang="ja-JP" sz="1000" dirty="0" err="1"/>
              <a:t>github.com</a:t>
            </a:r>
            <a:r>
              <a:rPr kumimoji="1" lang="en" altLang="ja-JP" sz="1000" dirty="0"/>
              <a:t>/</a:t>
            </a:r>
            <a:r>
              <a:rPr kumimoji="1" lang="en" altLang="ja-JP" sz="1000" dirty="0" err="1"/>
              <a:t>avr-aics-riken</a:t>
            </a:r>
            <a:r>
              <a:rPr kumimoji="1" lang="en" altLang="ja-JP" sz="1000" dirty="0"/>
              <a:t>/234Compositor</a:t>
            </a:r>
          </a:p>
          <a:p>
            <a:pPr marL="228600" indent="-228600">
              <a:buAutoNum type="arabicParenR"/>
            </a:pPr>
            <a:r>
              <a:rPr kumimoji="1" lang="en" altLang="ja-JP" sz="1000" dirty="0"/>
              <a:t>https://</a:t>
            </a:r>
            <a:r>
              <a:rPr kumimoji="1" lang="en" altLang="ja-JP" sz="1000" dirty="0" err="1"/>
              <a:t>github.com</a:t>
            </a:r>
            <a:r>
              <a:rPr kumimoji="1" lang="en" altLang="ja-JP" sz="1000" dirty="0"/>
              <a:t>/</a:t>
            </a:r>
            <a:r>
              <a:rPr kumimoji="1" lang="en" altLang="ja-JP" sz="1000" dirty="0" err="1"/>
              <a:t>vizlab-kobe</a:t>
            </a:r>
            <a:r>
              <a:rPr kumimoji="1" lang="en" altLang="ja-JP" sz="1000" dirty="0"/>
              <a:t>/</a:t>
            </a:r>
            <a:r>
              <a:rPr kumimoji="1" lang="en" altLang="ja-JP" sz="1000" dirty="0" err="1"/>
              <a:t>InSituVis</a:t>
            </a:r>
            <a:r>
              <a:rPr kumimoji="1" lang="en" altLang="ja-JP" sz="1000" dirty="0"/>
              <a:t> (private)</a:t>
            </a:r>
            <a:endParaRPr kumimoji="1" lang="ja-JP" altLang="en-US" sz="1000"/>
          </a:p>
        </p:txBody>
      </p:sp>
    </p:spTree>
    <p:extLst>
      <p:ext uri="{BB962C8B-B14F-4D97-AF65-F5344CB8AC3E}">
        <p14:creationId xmlns:p14="http://schemas.microsoft.com/office/powerpoint/2010/main" val="30695559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0A292F-1E38-E94B-8463-902B726389D8}"/>
              </a:ext>
            </a:extLst>
          </p:cNvPr>
          <p:cNvSpPr>
            <a:spLocks noGrp="1"/>
          </p:cNvSpPr>
          <p:nvPr>
            <p:ph type="title"/>
          </p:nvPr>
        </p:nvSpPr>
        <p:spPr/>
        <p:txBody>
          <a:bodyPr/>
          <a:lstStyle/>
          <a:p>
            <a:r>
              <a:rPr kumimoji="1" lang="en-US" altLang="ja-JP" dirty="0"/>
              <a:t>Result</a:t>
            </a:r>
            <a:endParaRPr kumimoji="1" lang="ja-JP" altLang="en-US"/>
          </a:p>
        </p:txBody>
      </p:sp>
      <p:sp>
        <p:nvSpPr>
          <p:cNvPr id="3" name="コンテンツ プレースホルダー 2">
            <a:extLst>
              <a:ext uri="{FF2B5EF4-FFF2-40B4-BE49-F238E27FC236}">
                <a16:creationId xmlns:a16="http://schemas.microsoft.com/office/drawing/2014/main" id="{B5B65010-1FD3-B845-9EF3-145FA61A7810}"/>
              </a:ext>
            </a:extLst>
          </p:cNvPr>
          <p:cNvSpPr>
            <a:spLocks noGrp="1"/>
          </p:cNvSpPr>
          <p:nvPr>
            <p:ph idx="1"/>
          </p:nvPr>
        </p:nvSpPr>
        <p:spPr/>
        <p:txBody>
          <a:bodyPr/>
          <a:lstStyle/>
          <a:p>
            <a:r>
              <a:rPr kumimoji="1" lang="en-US" altLang="ja-JP" b="1" dirty="0"/>
              <a:t>Changes of KL divergence (D)</a:t>
            </a:r>
          </a:p>
          <a:p>
            <a:pPr lvl="1"/>
            <a:r>
              <a:rPr lang="en-US" altLang="ja-JP" dirty="0"/>
              <a:t>Simulation timesteps: 20,000</a:t>
            </a:r>
          </a:p>
          <a:p>
            <a:pPr lvl="1"/>
            <a:r>
              <a:rPr lang="en-US" altLang="ja-JP" dirty="0"/>
              <a:t>Validation time interval for </a:t>
            </a:r>
            <a:r>
              <a:rPr kumimoji="1" lang="en-US" altLang="ja-JP" dirty="0"/>
              <a:t>KL divergence (</a:t>
            </a:r>
            <a:r>
              <a:rPr kumimoji="1" lang="en-US" altLang="ja-JP" dirty="0">
                <a:latin typeface="Times New Roman" panose="02020603050405020304" pitchFamily="18" charset="0"/>
                <a:cs typeface="Times New Roman" panose="02020603050405020304" pitchFamily="18" charset="0"/>
              </a:rPr>
              <a:t>Δ</a:t>
            </a:r>
            <a:r>
              <a:rPr kumimoji="1" lang="en-US" altLang="ja-JP" i="1" dirty="0">
                <a:latin typeface="Times New Roman" panose="02020603050405020304" pitchFamily="18" charset="0"/>
                <a:cs typeface="Times New Roman" panose="02020603050405020304" pitchFamily="18" charset="0"/>
              </a:rPr>
              <a:t>T</a:t>
            </a:r>
            <a:r>
              <a:rPr lang="en-US" altLang="ja-JP" dirty="0">
                <a:latin typeface="Times New Roman" panose="02020603050405020304" pitchFamily="18" charset="0"/>
                <a:cs typeface="Times New Roman" panose="02020603050405020304" pitchFamily="18" charset="0"/>
              </a:rPr>
              <a:t> /</a:t>
            </a:r>
            <a:r>
              <a:rPr lang="en-US" altLang="ja-JP" dirty="0" err="1">
                <a:latin typeface="Times New Roman" panose="02020603050405020304" pitchFamily="18" charset="0"/>
                <a:cs typeface="Times New Roman" panose="02020603050405020304" pitchFamily="18" charset="0"/>
              </a:rPr>
              <a:t>Δ</a:t>
            </a:r>
            <a:r>
              <a:rPr lang="en-US" altLang="ja-JP" i="1" dirty="0" err="1">
                <a:latin typeface="Times New Roman" panose="02020603050405020304" pitchFamily="18" charset="0"/>
                <a:cs typeface="Times New Roman" panose="02020603050405020304" pitchFamily="18" charset="0"/>
              </a:rPr>
              <a:t>t</a:t>
            </a:r>
            <a:r>
              <a:rPr kumimoji="1" lang="en-US" altLang="ja-JP" dirty="0"/>
              <a:t>) : 100</a:t>
            </a:r>
          </a:p>
          <a:p>
            <a:pPr lvl="2"/>
            <a:r>
              <a:rPr lang="en-US" altLang="ja-JP" dirty="0"/>
              <a:t>Visualization timestep intervals (</a:t>
            </a:r>
            <a:r>
              <a:rPr lang="en-US" altLang="ja-JP" i="1" dirty="0">
                <a:latin typeface="Times New Roman" panose="02020603050405020304" pitchFamily="18" charset="0"/>
                <a:cs typeface="Times New Roman" panose="02020603050405020304" pitchFamily="18" charset="0"/>
              </a:rPr>
              <a:t>l</a:t>
            </a:r>
            <a:r>
              <a:rPr lang="en-US" altLang="ja-JP" dirty="0"/>
              <a:t>) : </a:t>
            </a:r>
            <a:r>
              <a:rPr kumimoji="1" lang="en-US" altLang="ja-JP" dirty="0"/>
              <a:t>5</a:t>
            </a:r>
          </a:p>
          <a:p>
            <a:pPr lvl="2"/>
            <a:r>
              <a:rPr lang="en-US" altLang="ja-JP" dirty="0"/>
              <a:t>Validation timestep intervals</a:t>
            </a:r>
            <a:r>
              <a:rPr kumimoji="1" lang="en-US" altLang="ja-JP" dirty="0"/>
              <a:t> (</a:t>
            </a:r>
            <a:r>
              <a:rPr kumimoji="1" lang="en-US" altLang="ja-JP" i="1" dirty="0">
                <a:latin typeface="Times New Roman" panose="02020603050405020304" pitchFamily="18" charset="0"/>
                <a:cs typeface="Times New Roman" panose="02020603050405020304" pitchFamily="18" charset="0"/>
              </a:rPr>
              <a:t>L</a:t>
            </a:r>
            <a:r>
              <a:rPr kumimoji="1" lang="en-US" altLang="ja-JP" dirty="0"/>
              <a:t>) : 20</a:t>
            </a:r>
            <a:endParaRPr kumimoji="1" lang="ja-JP" altLang="en-US"/>
          </a:p>
        </p:txBody>
      </p:sp>
      <p:sp>
        <p:nvSpPr>
          <p:cNvPr id="7" name="テキスト ボックス 6">
            <a:extLst>
              <a:ext uri="{FF2B5EF4-FFF2-40B4-BE49-F238E27FC236}">
                <a16:creationId xmlns:a16="http://schemas.microsoft.com/office/drawing/2014/main" id="{C36D114F-9E61-0B4F-B88C-2D9FDAFA90C6}"/>
              </a:ext>
            </a:extLst>
          </p:cNvPr>
          <p:cNvSpPr txBox="1"/>
          <p:nvPr/>
        </p:nvSpPr>
        <p:spPr>
          <a:xfrm>
            <a:off x="5810527" y="6409871"/>
            <a:ext cx="1245854" cy="369332"/>
          </a:xfrm>
          <a:prstGeom prst="rect">
            <a:avLst/>
          </a:prstGeom>
          <a:noFill/>
        </p:spPr>
        <p:txBody>
          <a:bodyPr wrap="none" rtlCol="0">
            <a:spAutoFit/>
          </a:bodyPr>
          <a:lstStyle/>
          <a:p>
            <a:r>
              <a:rPr kumimoji="1" lang="en-US" altLang="ja-JP" dirty="0"/>
              <a:t>Time step</a:t>
            </a:r>
            <a:endParaRPr kumimoji="1" lang="ja-JP" altLang="en-US"/>
          </a:p>
        </p:txBody>
      </p:sp>
      <p:sp>
        <p:nvSpPr>
          <p:cNvPr id="8" name="テキスト ボックス 7">
            <a:extLst>
              <a:ext uri="{FF2B5EF4-FFF2-40B4-BE49-F238E27FC236}">
                <a16:creationId xmlns:a16="http://schemas.microsoft.com/office/drawing/2014/main" id="{E10C1245-C4D0-F149-A58E-29734B18C664}"/>
              </a:ext>
            </a:extLst>
          </p:cNvPr>
          <p:cNvSpPr txBox="1"/>
          <p:nvPr/>
        </p:nvSpPr>
        <p:spPr>
          <a:xfrm rot="16200000">
            <a:off x="923404" y="4855036"/>
            <a:ext cx="1702710" cy="369332"/>
          </a:xfrm>
          <a:prstGeom prst="rect">
            <a:avLst/>
          </a:prstGeom>
          <a:noFill/>
        </p:spPr>
        <p:txBody>
          <a:bodyPr wrap="none" rtlCol="0">
            <a:spAutoFit/>
          </a:bodyPr>
          <a:lstStyle/>
          <a:p>
            <a:r>
              <a:rPr lang="en-US" altLang="ja-JP" dirty="0"/>
              <a:t>KL divergence</a:t>
            </a:r>
            <a:endParaRPr kumimoji="1" lang="ja-JP" altLang="en-US"/>
          </a:p>
        </p:txBody>
      </p:sp>
      <p:pic>
        <p:nvPicPr>
          <p:cNvPr id="5" name="図 4">
            <a:extLst>
              <a:ext uri="{FF2B5EF4-FFF2-40B4-BE49-F238E27FC236}">
                <a16:creationId xmlns:a16="http://schemas.microsoft.com/office/drawing/2014/main" id="{542E749A-C074-6E4A-A124-7DAA5DFEFD33}"/>
              </a:ext>
            </a:extLst>
          </p:cNvPr>
          <p:cNvPicPr>
            <a:picLocks noChangeAspect="1"/>
          </p:cNvPicPr>
          <p:nvPr/>
        </p:nvPicPr>
        <p:blipFill>
          <a:blip r:embed="rId3"/>
          <a:stretch>
            <a:fillRect/>
          </a:stretch>
        </p:blipFill>
        <p:spPr>
          <a:xfrm>
            <a:off x="1959425" y="3901372"/>
            <a:ext cx="8454571" cy="2508499"/>
          </a:xfrm>
          <a:prstGeom prst="rect">
            <a:avLst/>
          </a:prstGeom>
        </p:spPr>
      </p:pic>
    </p:spTree>
    <p:extLst>
      <p:ext uri="{BB962C8B-B14F-4D97-AF65-F5344CB8AC3E}">
        <p14:creationId xmlns:p14="http://schemas.microsoft.com/office/powerpoint/2010/main" val="1116171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A843A6-0680-0844-AFC5-2CC950D051A9}"/>
              </a:ext>
            </a:extLst>
          </p:cNvPr>
          <p:cNvSpPr>
            <a:spLocks noGrp="1"/>
          </p:cNvSpPr>
          <p:nvPr>
            <p:ph type="title"/>
          </p:nvPr>
        </p:nvSpPr>
        <p:spPr/>
        <p:txBody>
          <a:bodyPr/>
          <a:lstStyle/>
          <a:p>
            <a:r>
              <a:rPr kumimoji="1" lang="en-US" altLang="ja-JP" dirty="0"/>
              <a:t>High Performance Computing Systems</a:t>
            </a:r>
            <a:endParaRPr kumimoji="1" lang="ja-JP" altLang="en-US" dirty="0"/>
          </a:p>
        </p:txBody>
      </p:sp>
      <p:sp>
        <p:nvSpPr>
          <p:cNvPr id="3" name="コンテンツ プレースホルダー 2">
            <a:extLst>
              <a:ext uri="{FF2B5EF4-FFF2-40B4-BE49-F238E27FC236}">
                <a16:creationId xmlns:a16="http://schemas.microsoft.com/office/drawing/2014/main" id="{51CA66E2-B39E-7D48-8131-5FD76B93DCE8}"/>
              </a:ext>
            </a:extLst>
          </p:cNvPr>
          <p:cNvSpPr>
            <a:spLocks noGrp="1"/>
          </p:cNvSpPr>
          <p:nvPr>
            <p:ph idx="1"/>
          </p:nvPr>
        </p:nvSpPr>
        <p:spPr/>
        <p:txBody>
          <a:bodyPr/>
          <a:lstStyle/>
          <a:p>
            <a:r>
              <a:rPr lang="en-US" altLang="ja-JP" b="1" dirty="0"/>
              <a:t>Supercomputer </a:t>
            </a:r>
            <a:r>
              <a:rPr lang="en-US" altLang="ja-JP" b="1" dirty="0" err="1"/>
              <a:t>Fugaku</a:t>
            </a:r>
            <a:endParaRPr lang="en-US" altLang="ja-JP" b="1" dirty="0"/>
          </a:p>
          <a:p>
            <a:pPr lvl="1"/>
            <a:r>
              <a:rPr kumimoji="1" lang="en-US" altLang="ja-JP" dirty="0"/>
              <a:t>158</a:t>
            </a:r>
            <a:r>
              <a:rPr lang="en-US" altLang="ja-JP" dirty="0"/>
              <a:t>,976 processing nodes</a:t>
            </a:r>
          </a:p>
          <a:p>
            <a:pPr lvl="1"/>
            <a:r>
              <a:rPr kumimoji="1" lang="en-US" altLang="ja-JP" dirty="0"/>
              <a:t>537 PFLOPS</a:t>
            </a:r>
          </a:p>
          <a:p>
            <a:pPr lvl="1"/>
            <a:r>
              <a:rPr lang="en-US" altLang="ja-JP" dirty="0"/>
              <a:t>Awarded</a:t>
            </a:r>
          </a:p>
          <a:p>
            <a:pPr lvl="2"/>
            <a:r>
              <a:rPr kumimoji="1" lang="en-US" altLang="ja-JP" dirty="0"/>
              <a:t>Top500, HPCG, HPL-AI, Graph500</a:t>
            </a:r>
            <a:endParaRPr kumimoji="1" lang="ja-JP" altLang="en-US"/>
          </a:p>
        </p:txBody>
      </p:sp>
      <p:grpSp>
        <p:nvGrpSpPr>
          <p:cNvPr id="9" name="グループ化 8">
            <a:extLst>
              <a:ext uri="{FF2B5EF4-FFF2-40B4-BE49-F238E27FC236}">
                <a16:creationId xmlns:a16="http://schemas.microsoft.com/office/drawing/2014/main" id="{9A96E79D-33B0-9B48-9244-BD0863FAF9DE}"/>
              </a:ext>
            </a:extLst>
          </p:cNvPr>
          <p:cNvGrpSpPr/>
          <p:nvPr/>
        </p:nvGrpSpPr>
        <p:grpSpPr>
          <a:xfrm>
            <a:off x="6911111" y="4443627"/>
            <a:ext cx="3600344" cy="1933864"/>
            <a:chOff x="1651467" y="4378036"/>
            <a:chExt cx="3600344" cy="1933864"/>
          </a:xfrm>
        </p:grpSpPr>
        <p:pic>
          <p:nvPicPr>
            <p:cNvPr id="4" name="図 3">
              <a:extLst>
                <a:ext uri="{FF2B5EF4-FFF2-40B4-BE49-F238E27FC236}">
                  <a16:creationId xmlns:a16="http://schemas.microsoft.com/office/drawing/2014/main" id="{CE9F7E45-E554-C647-86BA-E04AE785DEED}"/>
                </a:ext>
              </a:extLst>
            </p:cNvPr>
            <p:cNvPicPr>
              <a:picLocks noChangeAspect="1"/>
            </p:cNvPicPr>
            <p:nvPr/>
          </p:nvPicPr>
          <p:blipFill rotWithShape="1">
            <a:blip r:embed="rId3"/>
            <a:srcRect t="15709" b="3720"/>
            <a:stretch/>
          </p:blipFill>
          <p:spPr>
            <a:xfrm>
              <a:off x="1651467" y="4378036"/>
              <a:ext cx="3600344" cy="1933864"/>
            </a:xfrm>
            <a:prstGeom prst="rect">
              <a:avLst/>
            </a:prstGeom>
            <a:ln>
              <a:noFill/>
            </a:ln>
            <a:effectLst>
              <a:softEdge rad="112500"/>
            </a:effectLst>
          </p:spPr>
        </p:pic>
        <p:sp>
          <p:nvSpPr>
            <p:cNvPr id="6" name="テキスト ボックス 5">
              <a:extLst>
                <a:ext uri="{FF2B5EF4-FFF2-40B4-BE49-F238E27FC236}">
                  <a16:creationId xmlns:a16="http://schemas.microsoft.com/office/drawing/2014/main" id="{E4588822-5A10-4745-8E66-D9B8E40EC1F8}"/>
                </a:ext>
              </a:extLst>
            </p:cNvPr>
            <p:cNvSpPr txBox="1"/>
            <p:nvPr/>
          </p:nvSpPr>
          <p:spPr>
            <a:xfrm>
              <a:off x="1757595" y="5583945"/>
              <a:ext cx="2335511" cy="646331"/>
            </a:xfrm>
            <a:prstGeom prst="rect">
              <a:avLst/>
            </a:prstGeom>
            <a:noFill/>
            <a:effectLst>
              <a:glow rad="63500">
                <a:schemeClr val="tx1">
                  <a:alpha val="40000"/>
                </a:schemeClr>
              </a:glow>
            </a:effectLst>
          </p:spPr>
          <p:txBody>
            <a:bodyPr wrap="none" rtlCol="0">
              <a:spAutoFit/>
            </a:bodyPr>
            <a:lstStyle/>
            <a:p>
              <a:r>
                <a:rPr kumimoji="1" lang="en-US" altLang="ja-JP" b="1" dirty="0">
                  <a:solidFill>
                    <a:schemeClr val="bg1"/>
                  </a:solidFill>
                  <a:effectLst>
                    <a:glow rad="63500">
                      <a:schemeClr val="tx1">
                        <a:alpha val="40000"/>
                      </a:schemeClr>
                    </a:glow>
                  </a:effectLst>
                </a:rPr>
                <a:t>K computer (SPARK64)</a:t>
              </a:r>
            </a:p>
            <a:p>
              <a:r>
                <a:rPr kumimoji="1" lang="en-US" altLang="ja-JP" dirty="0">
                  <a:solidFill>
                    <a:schemeClr val="bg1"/>
                  </a:solidFill>
                  <a:effectLst>
                    <a:glow rad="63500">
                      <a:schemeClr val="tx1">
                        <a:alpha val="40000"/>
                      </a:schemeClr>
                    </a:glow>
                  </a:effectLst>
                </a:rPr>
                <a:t>Sep.2012 to Aug.2019</a:t>
              </a:r>
              <a:endParaRPr kumimoji="1" lang="ja-JP" altLang="en-US">
                <a:solidFill>
                  <a:schemeClr val="bg1"/>
                </a:solidFill>
                <a:effectLst>
                  <a:glow rad="63500">
                    <a:schemeClr val="tx1">
                      <a:alpha val="40000"/>
                    </a:schemeClr>
                  </a:glow>
                </a:effectLst>
              </a:endParaRPr>
            </a:p>
          </p:txBody>
        </p:sp>
      </p:grpSp>
      <p:grpSp>
        <p:nvGrpSpPr>
          <p:cNvPr id="10" name="グループ化 9">
            <a:extLst>
              <a:ext uri="{FF2B5EF4-FFF2-40B4-BE49-F238E27FC236}">
                <a16:creationId xmlns:a16="http://schemas.microsoft.com/office/drawing/2014/main" id="{119E1228-A539-3541-AEE4-30E4B55DDAAA}"/>
              </a:ext>
            </a:extLst>
          </p:cNvPr>
          <p:cNvGrpSpPr/>
          <p:nvPr/>
        </p:nvGrpSpPr>
        <p:grpSpPr>
          <a:xfrm>
            <a:off x="6891198" y="1896102"/>
            <a:ext cx="3598056" cy="1933864"/>
            <a:chOff x="6946620" y="4378036"/>
            <a:chExt cx="3598056" cy="1933864"/>
          </a:xfrm>
        </p:grpSpPr>
        <p:pic>
          <p:nvPicPr>
            <p:cNvPr id="5" name="図 4">
              <a:extLst>
                <a:ext uri="{FF2B5EF4-FFF2-40B4-BE49-F238E27FC236}">
                  <a16:creationId xmlns:a16="http://schemas.microsoft.com/office/drawing/2014/main" id="{1D107366-DBB3-B34B-ACCF-F69687800C19}"/>
                </a:ext>
              </a:extLst>
            </p:cNvPr>
            <p:cNvPicPr>
              <a:picLocks noChangeAspect="1"/>
            </p:cNvPicPr>
            <p:nvPr/>
          </p:nvPicPr>
          <p:blipFill rotWithShape="1">
            <a:blip r:embed="rId4"/>
            <a:srcRect l="7846" t="11945"/>
            <a:stretch/>
          </p:blipFill>
          <p:spPr>
            <a:xfrm>
              <a:off x="6946620" y="4378036"/>
              <a:ext cx="3598056" cy="1933864"/>
            </a:xfrm>
            <a:prstGeom prst="rect">
              <a:avLst/>
            </a:prstGeom>
            <a:ln>
              <a:noFill/>
            </a:ln>
            <a:effectLst>
              <a:softEdge rad="112500"/>
            </a:effectLst>
          </p:spPr>
        </p:pic>
        <p:sp>
          <p:nvSpPr>
            <p:cNvPr id="7" name="テキスト ボックス 6">
              <a:extLst>
                <a:ext uri="{FF2B5EF4-FFF2-40B4-BE49-F238E27FC236}">
                  <a16:creationId xmlns:a16="http://schemas.microsoft.com/office/drawing/2014/main" id="{94F85312-F2AF-3349-9E44-189D2FFE0845}"/>
                </a:ext>
              </a:extLst>
            </p:cNvPr>
            <p:cNvSpPr txBox="1"/>
            <p:nvPr/>
          </p:nvSpPr>
          <p:spPr>
            <a:xfrm>
              <a:off x="7051679" y="5582774"/>
              <a:ext cx="2826415" cy="646331"/>
            </a:xfrm>
            <a:prstGeom prst="rect">
              <a:avLst/>
            </a:prstGeom>
            <a:noFill/>
            <a:effectLst>
              <a:glow rad="63500">
                <a:schemeClr val="tx1">
                  <a:alpha val="40000"/>
                </a:schemeClr>
              </a:glow>
            </a:effectLst>
          </p:spPr>
          <p:txBody>
            <a:bodyPr wrap="none" rtlCol="0">
              <a:spAutoFit/>
            </a:bodyPr>
            <a:lstStyle/>
            <a:p>
              <a:r>
                <a:rPr kumimoji="1" lang="en-US" altLang="ja-JP" b="1" dirty="0" err="1">
                  <a:solidFill>
                    <a:schemeClr val="bg1"/>
                  </a:solidFill>
                  <a:effectLst>
                    <a:glow rad="63500">
                      <a:schemeClr val="tx1">
                        <a:alpha val="40000"/>
                      </a:schemeClr>
                    </a:glow>
                  </a:effectLst>
                </a:rPr>
                <a:t>Fugaku</a:t>
              </a:r>
              <a:r>
                <a:rPr kumimoji="1" lang="en-US" altLang="ja-JP" b="1" dirty="0">
                  <a:solidFill>
                    <a:schemeClr val="bg1"/>
                  </a:solidFill>
                  <a:effectLst>
                    <a:glow rad="63500">
                      <a:schemeClr val="tx1">
                        <a:alpha val="40000"/>
                      </a:schemeClr>
                    </a:glow>
                  </a:effectLst>
                </a:rPr>
                <a:t> (ARM-based A64FX)</a:t>
              </a:r>
            </a:p>
            <a:p>
              <a:r>
                <a:rPr kumimoji="1" lang="en-US" altLang="ja-JP" dirty="0">
                  <a:solidFill>
                    <a:schemeClr val="bg1"/>
                  </a:solidFill>
                  <a:effectLst>
                    <a:glow rad="63500">
                      <a:schemeClr val="tx1">
                        <a:alpha val="40000"/>
                      </a:schemeClr>
                    </a:glow>
                  </a:effectLst>
                </a:rPr>
                <a:t>Mar.2020 - present </a:t>
              </a:r>
              <a:endParaRPr kumimoji="1" lang="ja-JP" altLang="en-US">
                <a:solidFill>
                  <a:schemeClr val="bg1"/>
                </a:solidFill>
                <a:effectLst>
                  <a:glow rad="63500">
                    <a:schemeClr val="tx1">
                      <a:alpha val="40000"/>
                    </a:schemeClr>
                  </a:glow>
                </a:effectLst>
              </a:endParaRPr>
            </a:p>
          </p:txBody>
        </p:sp>
      </p:grpSp>
      <p:grpSp>
        <p:nvGrpSpPr>
          <p:cNvPr id="15" name="グループ化 14">
            <a:extLst>
              <a:ext uri="{FF2B5EF4-FFF2-40B4-BE49-F238E27FC236}">
                <a16:creationId xmlns:a16="http://schemas.microsoft.com/office/drawing/2014/main" id="{ACDD858A-55CE-B142-AF8B-DEC023A06A06}"/>
              </a:ext>
            </a:extLst>
          </p:cNvPr>
          <p:cNvGrpSpPr/>
          <p:nvPr/>
        </p:nvGrpSpPr>
        <p:grpSpPr>
          <a:xfrm>
            <a:off x="1124072" y="4569403"/>
            <a:ext cx="4971928" cy="954107"/>
            <a:chOff x="1316182" y="4500130"/>
            <a:chExt cx="4971928" cy="954107"/>
          </a:xfrm>
        </p:grpSpPr>
        <p:sp>
          <p:nvSpPr>
            <p:cNvPr id="11" name="テキスト ボックス 10">
              <a:extLst>
                <a:ext uri="{FF2B5EF4-FFF2-40B4-BE49-F238E27FC236}">
                  <a16:creationId xmlns:a16="http://schemas.microsoft.com/office/drawing/2014/main" id="{BE91DC48-F802-0347-97EC-3C7801E7823C}"/>
                </a:ext>
              </a:extLst>
            </p:cNvPr>
            <p:cNvSpPr txBox="1"/>
            <p:nvPr/>
          </p:nvSpPr>
          <p:spPr>
            <a:xfrm>
              <a:off x="1789765" y="4500130"/>
              <a:ext cx="4498345" cy="954107"/>
            </a:xfrm>
            <a:prstGeom prst="rect">
              <a:avLst/>
            </a:prstGeom>
            <a:noFill/>
          </p:spPr>
          <p:txBody>
            <a:bodyPr wrap="square" rtlCol="0">
              <a:spAutoFit/>
            </a:bodyPr>
            <a:lstStyle/>
            <a:p>
              <a:r>
                <a:rPr kumimoji="1" lang="en-US" altLang="ja-JP" sz="2800" b="1" dirty="0"/>
                <a:t>Visualization and analysis tasks even more challenging</a:t>
              </a:r>
              <a:endParaRPr kumimoji="1" lang="ja-JP" altLang="en-US" sz="2800" b="1"/>
            </a:p>
          </p:txBody>
        </p:sp>
        <p:sp>
          <p:nvSpPr>
            <p:cNvPr id="12" name="右矢印 11">
              <a:extLst>
                <a:ext uri="{FF2B5EF4-FFF2-40B4-BE49-F238E27FC236}">
                  <a16:creationId xmlns:a16="http://schemas.microsoft.com/office/drawing/2014/main" id="{1BC2F0D1-3499-3C41-B5D2-1A4A5ECCCF0B}"/>
                </a:ext>
              </a:extLst>
            </p:cNvPr>
            <p:cNvSpPr/>
            <p:nvPr/>
          </p:nvSpPr>
          <p:spPr>
            <a:xfrm>
              <a:off x="1316182" y="4800527"/>
              <a:ext cx="373142" cy="353312"/>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4" name="ストライプ矢印 13">
            <a:extLst>
              <a:ext uri="{FF2B5EF4-FFF2-40B4-BE49-F238E27FC236}">
                <a16:creationId xmlns:a16="http://schemas.microsoft.com/office/drawing/2014/main" id="{134DE3C7-1529-5548-B541-4B279136327C}"/>
              </a:ext>
            </a:extLst>
          </p:cNvPr>
          <p:cNvSpPr/>
          <p:nvPr/>
        </p:nvSpPr>
        <p:spPr>
          <a:xfrm rot="16200000" flipV="1">
            <a:off x="8526197" y="4041226"/>
            <a:ext cx="370170" cy="272181"/>
          </a:xfrm>
          <a:prstGeom prst="striped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146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7EE1F8-61F9-E242-9F0B-51B7EB42E18F}"/>
              </a:ext>
            </a:extLst>
          </p:cNvPr>
          <p:cNvSpPr>
            <a:spLocks noGrp="1"/>
          </p:cNvSpPr>
          <p:nvPr>
            <p:ph type="title"/>
          </p:nvPr>
        </p:nvSpPr>
        <p:spPr/>
        <p:txBody>
          <a:bodyPr/>
          <a:lstStyle/>
          <a:p>
            <a:r>
              <a:rPr kumimoji="1" lang="en-US" altLang="ja-JP" dirty="0"/>
              <a:t>Result</a:t>
            </a:r>
            <a:endParaRPr kumimoji="1" lang="ja-JP" altLang="en-US"/>
          </a:p>
        </p:txBody>
      </p:sp>
      <p:sp>
        <p:nvSpPr>
          <p:cNvPr id="3" name="コンテンツ プレースホルダー 2">
            <a:extLst>
              <a:ext uri="{FF2B5EF4-FFF2-40B4-BE49-F238E27FC236}">
                <a16:creationId xmlns:a16="http://schemas.microsoft.com/office/drawing/2014/main" id="{D13D09C2-BEFA-C24F-8C1C-962DBAD97ACA}"/>
              </a:ext>
            </a:extLst>
          </p:cNvPr>
          <p:cNvSpPr>
            <a:spLocks noGrp="1"/>
          </p:cNvSpPr>
          <p:nvPr>
            <p:ph idx="1"/>
          </p:nvPr>
        </p:nvSpPr>
        <p:spPr/>
        <p:txBody>
          <a:bodyPr/>
          <a:lstStyle/>
          <a:p>
            <a:r>
              <a:rPr lang="en-US" altLang="ja-JP" b="1" dirty="0"/>
              <a:t>Number of vis. i</a:t>
            </a:r>
            <a:r>
              <a:rPr kumimoji="1" lang="en-US" altLang="ja-JP" b="1" dirty="0"/>
              <a:t>mages and reduction rate</a:t>
            </a:r>
          </a:p>
          <a:p>
            <a:pPr lvl="1"/>
            <a:r>
              <a:rPr lang="en-US" altLang="ja-JP" dirty="0"/>
              <a:t>Total number of stacked data: 4,000</a:t>
            </a:r>
          </a:p>
        </p:txBody>
      </p:sp>
      <p:graphicFrame>
        <p:nvGraphicFramePr>
          <p:cNvPr id="4" name="表 3">
            <a:extLst>
              <a:ext uri="{FF2B5EF4-FFF2-40B4-BE49-F238E27FC236}">
                <a16:creationId xmlns:a16="http://schemas.microsoft.com/office/drawing/2014/main" id="{D6E2C117-726D-7543-BAB7-B3FA6731038F}"/>
              </a:ext>
            </a:extLst>
          </p:cNvPr>
          <p:cNvGraphicFramePr>
            <a:graphicFrameLocks noGrp="1"/>
          </p:cNvGraphicFramePr>
          <p:nvPr>
            <p:extLst>
              <p:ext uri="{D42A27DB-BD31-4B8C-83A1-F6EECF244321}">
                <p14:modId xmlns:p14="http://schemas.microsoft.com/office/powerpoint/2010/main" val="3874643069"/>
              </p:ext>
            </p:extLst>
          </p:nvPr>
        </p:nvGraphicFramePr>
        <p:xfrm>
          <a:off x="2887595" y="3114523"/>
          <a:ext cx="6416810" cy="2773680"/>
        </p:xfrm>
        <a:graphic>
          <a:graphicData uri="http://schemas.openxmlformats.org/drawingml/2006/table">
            <a:tbl>
              <a:tblPr firstRow="1" bandRow="1">
                <a:tableStyleId>{00A15C55-8517-42AA-B614-E9B94910E393}</a:tableStyleId>
              </a:tblPr>
              <a:tblGrid>
                <a:gridCol w="1162199">
                  <a:extLst>
                    <a:ext uri="{9D8B030D-6E8A-4147-A177-3AD203B41FA5}">
                      <a16:colId xmlns:a16="http://schemas.microsoft.com/office/drawing/2014/main" val="1239880374"/>
                    </a:ext>
                  </a:extLst>
                </a:gridCol>
                <a:gridCol w="2596398">
                  <a:extLst>
                    <a:ext uri="{9D8B030D-6E8A-4147-A177-3AD203B41FA5}">
                      <a16:colId xmlns:a16="http://schemas.microsoft.com/office/drawing/2014/main" val="1430800787"/>
                    </a:ext>
                  </a:extLst>
                </a:gridCol>
                <a:gridCol w="2658213">
                  <a:extLst>
                    <a:ext uri="{9D8B030D-6E8A-4147-A177-3AD203B41FA5}">
                      <a16:colId xmlns:a16="http://schemas.microsoft.com/office/drawing/2014/main" val="3197107373"/>
                    </a:ext>
                  </a:extLst>
                </a:gridCol>
              </a:tblGrid>
              <a:tr h="370840">
                <a:tc>
                  <a:txBody>
                    <a:bodyPr/>
                    <a:lstStyle/>
                    <a:p>
                      <a:r>
                        <a:rPr kumimoji="1" lang="en-US" altLang="ja-JP" sz="2000" dirty="0"/>
                        <a:t>D</a:t>
                      </a:r>
                      <a:r>
                        <a:rPr kumimoji="1" lang="en-US" altLang="ja-JP" sz="2000" baseline="-25000" dirty="0"/>
                        <a:t>THR</a:t>
                      </a:r>
                      <a:endParaRPr kumimoji="1" lang="ja-JP" altLang="en-US" sz="2000" baseline="-25000"/>
                    </a:p>
                  </a:txBody>
                  <a:tcPr/>
                </a:tc>
                <a:tc>
                  <a:txBody>
                    <a:bodyPr/>
                    <a:lstStyle/>
                    <a:p>
                      <a:r>
                        <a:rPr kumimoji="1" lang="en-US" altLang="ja-JP" sz="2000" dirty="0"/>
                        <a:t>R=5 (fine sampling)</a:t>
                      </a:r>
                      <a:endParaRPr kumimoji="1" lang="ja-JP" altLang="en-US" sz="2000"/>
                    </a:p>
                  </a:txBody>
                  <a:tcPr/>
                </a:tc>
                <a:tc>
                  <a:txBody>
                    <a:bodyPr/>
                    <a:lstStyle/>
                    <a:p>
                      <a:r>
                        <a:rPr kumimoji="1" lang="en-US" altLang="ja-JP" sz="2000" dirty="0"/>
                        <a:t>R=10 (coarse sampling)</a:t>
                      </a:r>
                      <a:endParaRPr kumimoji="1" lang="ja-JP" altLang="en-US" sz="2000"/>
                    </a:p>
                  </a:txBody>
                  <a:tcPr/>
                </a:tc>
                <a:extLst>
                  <a:ext uri="{0D108BD9-81ED-4DB2-BD59-A6C34878D82A}">
                    <a16:rowId xmlns:a16="http://schemas.microsoft.com/office/drawing/2014/main" val="3553388392"/>
                  </a:ext>
                </a:extLst>
              </a:tr>
              <a:tr h="370840">
                <a:tc>
                  <a:txBody>
                    <a:bodyPr/>
                    <a:lstStyle/>
                    <a:p>
                      <a:r>
                        <a:rPr kumimoji="1" lang="en-US" altLang="ja-JP" sz="2000" dirty="0"/>
                        <a:t>0</a:t>
                      </a:r>
                      <a:endParaRPr kumimoji="1" lang="ja-JP" altLang="en-US" sz="2000"/>
                    </a:p>
                  </a:txBody>
                  <a:tcPr/>
                </a:tc>
                <a:tc>
                  <a:txBody>
                    <a:bodyPr/>
                    <a:lstStyle/>
                    <a:p>
                      <a:pPr algn="r"/>
                      <a:r>
                        <a:rPr kumimoji="1" lang="en-US" altLang="ja-JP" sz="2000" dirty="0"/>
                        <a:t>4,000 (0%)</a:t>
                      </a:r>
                      <a:endParaRPr kumimoji="1" lang="ja-JP" altLang="en-US" sz="2000"/>
                    </a:p>
                  </a:txBody>
                  <a:tcPr/>
                </a:tc>
                <a:tc>
                  <a:txBody>
                    <a:bodyPr/>
                    <a:lstStyle/>
                    <a:p>
                      <a:pPr algn="r"/>
                      <a:r>
                        <a:rPr kumimoji="1" lang="en-US" altLang="ja-JP" sz="2000" dirty="0"/>
                        <a:t>4,000 (0%)</a:t>
                      </a:r>
                      <a:endParaRPr kumimoji="1" lang="ja-JP" altLang="en-US" sz="2000"/>
                    </a:p>
                  </a:txBody>
                  <a:tcPr/>
                </a:tc>
                <a:extLst>
                  <a:ext uri="{0D108BD9-81ED-4DB2-BD59-A6C34878D82A}">
                    <a16:rowId xmlns:a16="http://schemas.microsoft.com/office/drawing/2014/main" val="1299485053"/>
                  </a:ext>
                </a:extLst>
              </a:tr>
              <a:tr h="370840">
                <a:tc>
                  <a:txBody>
                    <a:bodyPr/>
                    <a:lstStyle/>
                    <a:p>
                      <a:r>
                        <a:rPr kumimoji="1" lang="en-US" altLang="ja-JP" sz="2000" dirty="0"/>
                        <a:t>0.01</a:t>
                      </a:r>
                      <a:endParaRPr kumimoji="1" lang="ja-JP" altLang="en-US" sz="2000"/>
                    </a:p>
                  </a:txBody>
                  <a:tcPr/>
                </a:tc>
                <a:tc>
                  <a:txBody>
                    <a:bodyPr/>
                    <a:lstStyle/>
                    <a:p>
                      <a:pPr algn="r"/>
                      <a:r>
                        <a:rPr kumimoji="1" lang="en-US" altLang="ja-JP" sz="2000" dirty="0"/>
                        <a:t>3,452 (13.7%)</a:t>
                      </a:r>
                      <a:endParaRPr kumimoji="1" lang="ja-JP" altLang="en-US" sz="2000"/>
                    </a:p>
                  </a:txBody>
                  <a:tcPr/>
                </a:tc>
                <a:tc>
                  <a:txBody>
                    <a:bodyPr/>
                    <a:lstStyle/>
                    <a:p>
                      <a:pPr algn="r"/>
                      <a:r>
                        <a:rPr kumimoji="1" lang="en-US" altLang="ja-JP" sz="2000" dirty="0"/>
                        <a:t>3,384 (15.4%)</a:t>
                      </a:r>
                      <a:endParaRPr kumimoji="1" lang="ja-JP" altLang="en-US" sz="2000"/>
                    </a:p>
                  </a:txBody>
                  <a:tcPr/>
                </a:tc>
                <a:extLst>
                  <a:ext uri="{0D108BD9-81ED-4DB2-BD59-A6C34878D82A}">
                    <a16:rowId xmlns:a16="http://schemas.microsoft.com/office/drawing/2014/main" val="959243641"/>
                  </a:ext>
                </a:extLst>
              </a:tr>
              <a:tr h="370840">
                <a:tc>
                  <a:txBody>
                    <a:bodyPr/>
                    <a:lstStyle/>
                    <a:p>
                      <a:r>
                        <a:rPr kumimoji="1" lang="en-US" altLang="ja-JP" sz="2000" dirty="0"/>
                        <a:t>0.02</a:t>
                      </a:r>
                      <a:endParaRPr kumimoji="1" lang="ja-JP" altLang="en-US" sz="2000"/>
                    </a:p>
                  </a:txBody>
                  <a:tcPr/>
                </a:tc>
                <a:tc>
                  <a:txBody>
                    <a:bodyPr/>
                    <a:lstStyle/>
                    <a:p>
                      <a:pPr algn="r"/>
                      <a:r>
                        <a:rPr kumimoji="1" lang="en-US" altLang="ja-JP" sz="2000" dirty="0"/>
                        <a:t>3,100 (22.5%)</a:t>
                      </a:r>
                      <a:endParaRPr kumimoji="1" lang="ja-JP" altLang="en-US" sz="2000"/>
                    </a:p>
                  </a:txBody>
                  <a:tcPr/>
                </a:tc>
                <a:tc>
                  <a:txBody>
                    <a:bodyPr/>
                    <a:lstStyle/>
                    <a:p>
                      <a:pPr algn="r"/>
                      <a:r>
                        <a:rPr kumimoji="1" lang="en-US" altLang="ja-JP" sz="2000" dirty="0"/>
                        <a:t>2,896 (21.6%)</a:t>
                      </a:r>
                      <a:endParaRPr kumimoji="1" lang="ja-JP" altLang="en-US" sz="2000"/>
                    </a:p>
                  </a:txBody>
                  <a:tcPr/>
                </a:tc>
                <a:extLst>
                  <a:ext uri="{0D108BD9-81ED-4DB2-BD59-A6C34878D82A}">
                    <a16:rowId xmlns:a16="http://schemas.microsoft.com/office/drawing/2014/main" val="1110384172"/>
                  </a:ext>
                </a:extLst>
              </a:tr>
              <a:tr h="370840">
                <a:tc>
                  <a:txBody>
                    <a:bodyPr/>
                    <a:lstStyle/>
                    <a:p>
                      <a:r>
                        <a:rPr kumimoji="1" lang="en-US" altLang="ja-JP" sz="2000" dirty="0"/>
                        <a:t>0.03</a:t>
                      </a:r>
                      <a:endParaRPr kumimoji="1" lang="ja-JP" altLang="en-US" sz="2000"/>
                    </a:p>
                  </a:txBody>
                  <a:tcPr/>
                </a:tc>
                <a:tc>
                  <a:txBody>
                    <a:bodyPr/>
                    <a:lstStyle/>
                    <a:p>
                      <a:pPr algn="r"/>
                      <a:r>
                        <a:rPr kumimoji="1" lang="en-US" altLang="ja-JP" sz="2000" dirty="0"/>
                        <a:t>2,856 (28.6%)</a:t>
                      </a:r>
                      <a:endParaRPr kumimoji="1" lang="ja-JP" altLang="en-US" sz="2000"/>
                    </a:p>
                  </a:txBody>
                  <a:tcPr/>
                </a:tc>
                <a:tc>
                  <a:txBody>
                    <a:bodyPr/>
                    <a:lstStyle/>
                    <a:p>
                      <a:pPr algn="r"/>
                      <a:r>
                        <a:rPr kumimoji="1" lang="en-US" altLang="ja-JP" sz="2000" dirty="0"/>
                        <a:t>2,616 (34.6%)</a:t>
                      </a:r>
                      <a:endParaRPr kumimoji="1" lang="ja-JP" altLang="en-US" sz="2000"/>
                    </a:p>
                  </a:txBody>
                  <a:tcPr/>
                </a:tc>
                <a:extLst>
                  <a:ext uri="{0D108BD9-81ED-4DB2-BD59-A6C34878D82A}">
                    <a16:rowId xmlns:a16="http://schemas.microsoft.com/office/drawing/2014/main" val="2349232631"/>
                  </a:ext>
                </a:extLst>
              </a:tr>
              <a:tr h="370840">
                <a:tc>
                  <a:txBody>
                    <a:bodyPr/>
                    <a:lstStyle/>
                    <a:p>
                      <a:r>
                        <a:rPr kumimoji="1" lang="en-US" altLang="ja-JP" sz="2000" dirty="0"/>
                        <a:t>0.04</a:t>
                      </a:r>
                      <a:endParaRPr kumimoji="1" lang="ja-JP" altLang="en-US" sz="2000"/>
                    </a:p>
                  </a:txBody>
                  <a:tcPr/>
                </a:tc>
                <a:tc>
                  <a:txBody>
                    <a:bodyPr/>
                    <a:lstStyle/>
                    <a:p>
                      <a:pPr algn="r"/>
                      <a:r>
                        <a:rPr kumimoji="1" lang="en-US" altLang="ja-JP" sz="2000" dirty="0"/>
                        <a:t>2,496 (37.6%)</a:t>
                      </a:r>
                      <a:endParaRPr kumimoji="1" lang="ja-JP" altLang="en-US" sz="2000"/>
                    </a:p>
                  </a:txBody>
                  <a:tcPr/>
                </a:tc>
                <a:tc>
                  <a:txBody>
                    <a:bodyPr/>
                    <a:lstStyle/>
                    <a:p>
                      <a:pPr algn="r"/>
                      <a:r>
                        <a:rPr kumimoji="1" lang="en-US" altLang="ja-JP" sz="2000" dirty="0"/>
                        <a:t>2,288 (42.8%)</a:t>
                      </a:r>
                    </a:p>
                  </a:txBody>
                  <a:tcPr/>
                </a:tc>
                <a:extLst>
                  <a:ext uri="{0D108BD9-81ED-4DB2-BD59-A6C34878D82A}">
                    <a16:rowId xmlns:a16="http://schemas.microsoft.com/office/drawing/2014/main" val="4075674843"/>
                  </a:ext>
                </a:extLst>
              </a:tr>
              <a:tr h="370840">
                <a:tc>
                  <a:txBody>
                    <a:bodyPr/>
                    <a:lstStyle/>
                    <a:p>
                      <a:r>
                        <a:rPr kumimoji="1" lang="en-US" altLang="ja-JP" sz="2000" dirty="0"/>
                        <a:t>0.05</a:t>
                      </a:r>
                      <a:endParaRPr kumimoji="1" lang="ja-JP" altLang="en-US" sz="2000"/>
                    </a:p>
                  </a:txBody>
                  <a:tcPr/>
                </a:tc>
                <a:tc>
                  <a:txBody>
                    <a:bodyPr/>
                    <a:lstStyle/>
                    <a:p>
                      <a:pPr algn="r"/>
                      <a:r>
                        <a:rPr kumimoji="1" lang="en-US" altLang="ja-JP" sz="2000" dirty="0"/>
                        <a:t>2,064 (48.4%)</a:t>
                      </a:r>
                      <a:endParaRPr kumimoji="1" lang="ja-JP" altLang="en-US" sz="2000"/>
                    </a:p>
                  </a:txBody>
                  <a:tcPr/>
                </a:tc>
                <a:tc>
                  <a:txBody>
                    <a:bodyPr/>
                    <a:lstStyle/>
                    <a:p>
                      <a:pPr algn="r"/>
                      <a:r>
                        <a:rPr kumimoji="1" lang="en-US" altLang="ja-JP" sz="2000" dirty="0"/>
                        <a:t>1,892 (52.7%)</a:t>
                      </a:r>
                    </a:p>
                  </a:txBody>
                  <a:tcPr/>
                </a:tc>
                <a:extLst>
                  <a:ext uri="{0D108BD9-81ED-4DB2-BD59-A6C34878D82A}">
                    <a16:rowId xmlns:a16="http://schemas.microsoft.com/office/drawing/2014/main" val="3610183376"/>
                  </a:ext>
                </a:extLst>
              </a:tr>
            </a:tbl>
          </a:graphicData>
        </a:graphic>
      </p:graphicFrame>
      <p:sp>
        <p:nvSpPr>
          <p:cNvPr id="6" name="テキスト ボックス 5">
            <a:extLst>
              <a:ext uri="{FF2B5EF4-FFF2-40B4-BE49-F238E27FC236}">
                <a16:creationId xmlns:a16="http://schemas.microsoft.com/office/drawing/2014/main" id="{C1520767-7052-1A4D-984E-6F6F6263DBC3}"/>
              </a:ext>
            </a:extLst>
          </p:cNvPr>
          <p:cNvSpPr txBox="1"/>
          <p:nvPr/>
        </p:nvSpPr>
        <p:spPr>
          <a:xfrm>
            <a:off x="3662970" y="5888203"/>
            <a:ext cx="4893198" cy="523220"/>
          </a:xfrm>
          <a:prstGeom prst="rect">
            <a:avLst/>
          </a:prstGeom>
          <a:noFill/>
        </p:spPr>
        <p:txBody>
          <a:bodyPr wrap="none" rtlCol="0">
            <a:spAutoFit/>
          </a:bodyPr>
          <a:lstStyle/>
          <a:p>
            <a:pPr algn="r"/>
            <a:r>
              <a:rPr lang="en" altLang="ja-JP" sz="1400" dirty="0"/>
              <a:t>D</a:t>
            </a:r>
            <a:r>
              <a:rPr lang="en" altLang="ja-JP" sz="1400" baseline="-25000" dirty="0"/>
              <a:t>THR</a:t>
            </a:r>
            <a:r>
              <a:rPr lang="en" altLang="ja-JP" sz="1400" dirty="0"/>
              <a:t>: Threshold for the KL divergence (D)</a:t>
            </a:r>
          </a:p>
          <a:p>
            <a:pPr algn="r"/>
            <a:r>
              <a:rPr lang="en" altLang="ja-JP" sz="1400" dirty="0"/>
              <a:t>R: Granularity for the time sampling for A and C interval patterns</a:t>
            </a:r>
          </a:p>
        </p:txBody>
      </p:sp>
    </p:spTree>
    <p:extLst>
      <p:ext uri="{BB962C8B-B14F-4D97-AF65-F5344CB8AC3E}">
        <p14:creationId xmlns:p14="http://schemas.microsoft.com/office/powerpoint/2010/main" val="9956462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E57AB1-E0CA-9E4D-AD02-690014B32F2C}"/>
              </a:ext>
            </a:extLst>
          </p:cNvPr>
          <p:cNvSpPr>
            <a:spLocks noGrp="1"/>
          </p:cNvSpPr>
          <p:nvPr>
            <p:ph type="title"/>
          </p:nvPr>
        </p:nvSpPr>
        <p:spPr/>
        <p:txBody>
          <a:bodyPr/>
          <a:lstStyle/>
          <a:p>
            <a:r>
              <a:rPr kumimoji="1" lang="en-US" altLang="ja-JP" dirty="0"/>
              <a:t>Result</a:t>
            </a:r>
            <a:endParaRPr kumimoji="1" lang="ja-JP" altLang="en-US"/>
          </a:p>
        </p:txBody>
      </p:sp>
      <p:sp>
        <p:nvSpPr>
          <p:cNvPr id="3" name="コンテンツ プレースホルダー 2">
            <a:extLst>
              <a:ext uri="{FF2B5EF4-FFF2-40B4-BE49-F238E27FC236}">
                <a16:creationId xmlns:a16="http://schemas.microsoft.com/office/drawing/2014/main" id="{30062AC4-1C49-DA45-A4B6-175DE8F78711}"/>
              </a:ext>
            </a:extLst>
          </p:cNvPr>
          <p:cNvSpPr>
            <a:spLocks noGrp="1"/>
          </p:cNvSpPr>
          <p:nvPr>
            <p:ph idx="1"/>
          </p:nvPr>
        </p:nvSpPr>
        <p:spPr/>
        <p:txBody>
          <a:bodyPr/>
          <a:lstStyle/>
          <a:p>
            <a:r>
              <a:rPr lang="en-US" altLang="ja-JP" dirty="0"/>
              <a:t>In-situ visualization results w/ and w/o our method</a:t>
            </a:r>
          </a:p>
          <a:p>
            <a:pPr lvl="1"/>
            <a:r>
              <a:rPr lang="en-US" altLang="ja-JP" dirty="0"/>
              <a:t>D</a:t>
            </a:r>
            <a:r>
              <a:rPr lang="en-US" altLang="ja-JP" i="1" baseline="-25000" dirty="0"/>
              <a:t>THR</a:t>
            </a:r>
            <a:r>
              <a:rPr lang="en-US" altLang="ja-JP" dirty="0"/>
              <a:t> = 0.05</a:t>
            </a:r>
          </a:p>
        </p:txBody>
      </p:sp>
      <p:pic>
        <p:nvPicPr>
          <p:cNvPr id="4" name="full_ISAVrate100">
            <a:hlinkClick r:id="" action="ppaction://media"/>
            <a:extLst>
              <a:ext uri="{FF2B5EF4-FFF2-40B4-BE49-F238E27FC236}">
                <a16:creationId xmlns:a16="http://schemas.microsoft.com/office/drawing/2014/main" id="{03744C5D-8510-3741-91EB-E12B47535498}"/>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1151825" y="2690533"/>
            <a:ext cx="3148975" cy="3148975"/>
          </a:xfrm>
          <a:prstGeom prst="rect">
            <a:avLst/>
          </a:prstGeom>
          <a:ln>
            <a:noFill/>
          </a:ln>
        </p:spPr>
      </p:pic>
      <p:pic>
        <p:nvPicPr>
          <p:cNvPr id="5" name="MovieR5rate100_ISAV">
            <a:hlinkClick r:id="" action="ppaction://media"/>
            <a:extLst>
              <a:ext uri="{FF2B5EF4-FFF2-40B4-BE49-F238E27FC236}">
                <a16:creationId xmlns:a16="http://schemas.microsoft.com/office/drawing/2014/main" id="{0AF42F2E-CD2A-7A4F-8F9C-21388D000F03}"/>
              </a:ext>
            </a:extLst>
          </p:cNvPr>
          <p:cNvPicPr>
            <a:picLocks noChangeAspect="1"/>
          </p:cNvPicPr>
          <p:nvPr>
            <a:videoFile r:link="rId4"/>
            <p:extLst>
              <p:ext uri="{DAA4B4D4-6D71-4841-9C94-3DE7FCFB9230}">
                <p14:media xmlns:p14="http://schemas.microsoft.com/office/powerpoint/2010/main" r:embed="rId3"/>
              </p:ext>
            </p:extLst>
          </p:nvPr>
        </p:nvPicPr>
        <p:blipFill>
          <a:blip r:embed="rId10"/>
          <a:stretch>
            <a:fillRect/>
          </a:stretch>
        </p:blipFill>
        <p:spPr>
          <a:xfrm>
            <a:off x="4540640" y="2690534"/>
            <a:ext cx="3148975" cy="3148975"/>
          </a:xfrm>
          <a:prstGeom prst="rect">
            <a:avLst/>
          </a:prstGeom>
          <a:ln>
            <a:noFill/>
          </a:ln>
        </p:spPr>
      </p:pic>
      <p:pic>
        <p:nvPicPr>
          <p:cNvPr id="6" name="MovieR10rate100_ISAV">
            <a:hlinkClick r:id="" action="ppaction://media"/>
            <a:extLst>
              <a:ext uri="{FF2B5EF4-FFF2-40B4-BE49-F238E27FC236}">
                <a16:creationId xmlns:a16="http://schemas.microsoft.com/office/drawing/2014/main" id="{A970DD1A-CEF2-8445-99EF-7769D2F4F6FB}"/>
              </a:ext>
            </a:extLst>
          </p:cNvPr>
          <p:cNvPicPr>
            <a:picLocks noChangeAspect="1"/>
          </p:cNvPicPr>
          <p:nvPr>
            <a:videoFile r:link="rId6"/>
            <p:extLst>
              <p:ext uri="{DAA4B4D4-6D71-4841-9C94-3DE7FCFB9230}">
                <p14:media xmlns:p14="http://schemas.microsoft.com/office/powerpoint/2010/main" r:embed="rId5"/>
              </p:ext>
            </p:extLst>
          </p:nvPr>
        </p:nvPicPr>
        <p:blipFill>
          <a:blip r:embed="rId11"/>
          <a:stretch>
            <a:fillRect/>
          </a:stretch>
        </p:blipFill>
        <p:spPr>
          <a:xfrm>
            <a:off x="7689615" y="2690532"/>
            <a:ext cx="3148975" cy="3148975"/>
          </a:xfrm>
          <a:prstGeom prst="rect">
            <a:avLst/>
          </a:prstGeom>
          <a:ln>
            <a:noFill/>
          </a:ln>
        </p:spPr>
      </p:pic>
      <p:sp>
        <p:nvSpPr>
          <p:cNvPr id="7" name="テキスト ボックス 6">
            <a:extLst>
              <a:ext uri="{FF2B5EF4-FFF2-40B4-BE49-F238E27FC236}">
                <a16:creationId xmlns:a16="http://schemas.microsoft.com/office/drawing/2014/main" id="{693A0759-5F63-DE48-91F9-F8FC9EEAC09F}"/>
              </a:ext>
            </a:extLst>
          </p:cNvPr>
          <p:cNvSpPr txBox="1"/>
          <p:nvPr/>
        </p:nvSpPr>
        <p:spPr>
          <a:xfrm>
            <a:off x="1808410" y="5839507"/>
            <a:ext cx="1762021" cy="646331"/>
          </a:xfrm>
          <a:prstGeom prst="rect">
            <a:avLst/>
          </a:prstGeom>
          <a:noFill/>
        </p:spPr>
        <p:txBody>
          <a:bodyPr wrap="none" rtlCol="0">
            <a:spAutoFit/>
          </a:bodyPr>
          <a:lstStyle/>
          <a:p>
            <a:pPr algn="ctr"/>
            <a:r>
              <a:rPr kumimoji="1" lang="en-US" altLang="ja-JP" dirty="0"/>
              <a:t>Original</a:t>
            </a:r>
          </a:p>
          <a:p>
            <a:pPr algn="ctr"/>
            <a:r>
              <a:rPr lang="en-US" altLang="ja-JP" dirty="0"/>
              <a:t>(4,000 images)</a:t>
            </a:r>
            <a:endParaRPr kumimoji="1" lang="ja-JP" altLang="en-US"/>
          </a:p>
        </p:txBody>
      </p:sp>
      <p:sp>
        <p:nvSpPr>
          <p:cNvPr id="8" name="テキスト ボックス 7">
            <a:extLst>
              <a:ext uri="{FF2B5EF4-FFF2-40B4-BE49-F238E27FC236}">
                <a16:creationId xmlns:a16="http://schemas.microsoft.com/office/drawing/2014/main" id="{A3E1E74C-72EA-E047-874C-3786A71AE486}"/>
              </a:ext>
            </a:extLst>
          </p:cNvPr>
          <p:cNvSpPr txBox="1"/>
          <p:nvPr/>
        </p:nvSpPr>
        <p:spPr>
          <a:xfrm>
            <a:off x="4877965" y="5839507"/>
            <a:ext cx="2480166" cy="646331"/>
          </a:xfrm>
          <a:prstGeom prst="rect">
            <a:avLst/>
          </a:prstGeom>
          <a:noFill/>
        </p:spPr>
        <p:txBody>
          <a:bodyPr wrap="none" rtlCol="0">
            <a:spAutoFit/>
          </a:bodyPr>
          <a:lstStyle/>
          <a:p>
            <a:pPr algn="ctr"/>
            <a:r>
              <a:rPr kumimoji="1" lang="en-US" altLang="ja-JP" dirty="0"/>
              <a:t>Our method with R=5</a:t>
            </a:r>
          </a:p>
          <a:p>
            <a:pPr algn="ctr"/>
            <a:r>
              <a:rPr lang="en-US" altLang="ja-JP" dirty="0"/>
              <a:t>(2,064 images)</a:t>
            </a:r>
            <a:endParaRPr kumimoji="1" lang="ja-JP" altLang="en-US"/>
          </a:p>
        </p:txBody>
      </p:sp>
      <p:sp>
        <p:nvSpPr>
          <p:cNvPr id="9" name="テキスト ボックス 8">
            <a:extLst>
              <a:ext uri="{FF2B5EF4-FFF2-40B4-BE49-F238E27FC236}">
                <a16:creationId xmlns:a16="http://schemas.microsoft.com/office/drawing/2014/main" id="{C9D2EC30-3162-A845-8EE9-9503E7AD0C04}"/>
              </a:ext>
            </a:extLst>
          </p:cNvPr>
          <p:cNvSpPr txBox="1"/>
          <p:nvPr/>
        </p:nvSpPr>
        <p:spPr>
          <a:xfrm>
            <a:off x="8266780" y="5839506"/>
            <a:ext cx="2608406" cy="646331"/>
          </a:xfrm>
          <a:prstGeom prst="rect">
            <a:avLst/>
          </a:prstGeom>
          <a:noFill/>
        </p:spPr>
        <p:txBody>
          <a:bodyPr wrap="none" rtlCol="0">
            <a:spAutoFit/>
          </a:bodyPr>
          <a:lstStyle/>
          <a:p>
            <a:pPr algn="ctr"/>
            <a:r>
              <a:rPr kumimoji="1" lang="en-US" altLang="ja-JP" dirty="0"/>
              <a:t>Our method with R=10</a:t>
            </a:r>
          </a:p>
          <a:p>
            <a:pPr algn="ctr"/>
            <a:r>
              <a:rPr lang="en-US" altLang="ja-JP" dirty="0"/>
              <a:t>(1,892 images)</a:t>
            </a:r>
            <a:endParaRPr kumimoji="1" lang="ja-JP" altLang="en-US"/>
          </a:p>
        </p:txBody>
      </p:sp>
    </p:spTree>
    <p:extLst>
      <p:ext uri="{BB962C8B-B14F-4D97-AF65-F5344CB8AC3E}">
        <p14:creationId xmlns:p14="http://schemas.microsoft.com/office/powerpoint/2010/main" val="3701134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0030" fill="hold"/>
                                        <p:tgtEl>
                                          <p:spTgt spid="4"/>
                                        </p:tgtEl>
                                      </p:cBhvr>
                                    </p:cmd>
                                  </p:childTnLst>
                                </p:cTn>
                              </p:par>
                              <p:par>
                                <p:cTn id="7" presetID="1" presetClass="mediacall" presetSubtype="0" fill="hold" nodeType="withEffect">
                                  <p:stCondLst>
                                    <p:cond delay="0"/>
                                  </p:stCondLst>
                                  <p:childTnLst>
                                    <p:cmd type="call" cmd="playFrom(0.0)">
                                      <p:cBhvr>
                                        <p:cTn id="8" dur="40030" fill="hold"/>
                                        <p:tgtEl>
                                          <p:spTgt spid="5"/>
                                        </p:tgtEl>
                                      </p:cBhvr>
                                    </p:cmd>
                                  </p:childTnLst>
                                </p:cTn>
                              </p:par>
                              <p:par>
                                <p:cTn id="9" presetID="1" presetClass="mediacall" presetSubtype="0" fill="hold" nodeType="withEffect">
                                  <p:stCondLst>
                                    <p:cond delay="0"/>
                                  </p:stCondLst>
                                  <p:childTnLst>
                                    <p:cmd type="call" cmd="playFrom(0.0)">
                                      <p:cBhvr>
                                        <p:cTn id="10" dur="4003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video>
              <p:cMediaNode vol="80000">
                <p:cTn id="23" fill="hold" display="0">
                  <p:stCondLst>
                    <p:cond delay="indefinite"/>
                  </p:stCondLst>
                </p:cTn>
                <p:tgtEl>
                  <p:spTgt spid="6"/>
                </p:tgtEl>
              </p:cMediaNode>
            </p:video>
            <p:seq concurrent="1" nextAc="seek">
              <p:cTn id="24" restart="whenNotActive" fill="hold" evtFilter="cancelBubble" nodeType="interactiveSeq">
                <p:stCondLst>
                  <p:cond evt="onClick" delay="0">
                    <p:tgtEl>
                      <p:spTgt spid="6"/>
                    </p:tgtEl>
                  </p:cond>
                </p:stCondLst>
                <p:endSync evt="end" delay="0">
                  <p:rtn val="all"/>
                </p:endSync>
                <p:childTnLst>
                  <p:par>
                    <p:cTn id="25" fill="hold">
                      <p:stCondLst>
                        <p:cond delay="0"/>
                      </p:stCondLst>
                      <p:childTnLst>
                        <p:par>
                          <p:cTn id="26" fill="hold">
                            <p:stCondLst>
                              <p:cond delay="0"/>
                            </p:stCondLst>
                            <p:childTnLst>
                              <p:par>
                                <p:cTn id="27" presetID="2" presetClass="mediacall" presetSubtype="0" fill="hold" nodeType="clickEffect">
                                  <p:stCondLst>
                                    <p:cond delay="0"/>
                                  </p:stCondLst>
                                  <p:childTnLst>
                                    <p:cmd type="call" cmd="togglePause">
                                      <p:cBhvr>
                                        <p:cTn id="28"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AEBBD3A-C56C-A24C-8B08-8C3294BB83E8}"/>
              </a:ext>
            </a:extLst>
          </p:cNvPr>
          <p:cNvSpPr>
            <a:spLocks noGrp="1"/>
          </p:cNvSpPr>
          <p:nvPr>
            <p:ph type="title"/>
          </p:nvPr>
        </p:nvSpPr>
        <p:spPr/>
        <p:txBody>
          <a:bodyPr/>
          <a:lstStyle/>
          <a:p>
            <a:r>
              <a:rPr kumimoji="1" lang="en-US" altLang="ja-JP" dirty="0"/>
              <a:t>Conclusion</a:t>
            </a:r>
            <a:endParaRPr kumimoji="1" lang="ja-JP" altLang="en-US"/>
          </a:p>
        </p:txBody>
      </p:sp>
      <p:sp>
        <p:nvSpPr>
          <p:cNvPr id="3" name="コンテンツ プレースホルダー 2">
            <a:extLst>
              <a:ext uri="{FF2B5EF4-FFF2-40B4-BE49-F238E27FC236}">
                <a16:creationId xmlns:a16="http://schemas.microsoft.com/office/drawing/2014/main" id="{A9CACE2B-B5E7-4148-A053-3C0C8039104B}"/>
              </a:ext>
            </a:extLst>
          </p:cNvPr>
          <p:cNvSpPr>
            <a:spLocks noGrp="1"/>
          </p:cNvSpPr>
          <p:nvPr>
            <p:ph idx="1"/>
          </p:nvPr>
        </p:nvSpPr>
        <p:spPr/>
        <p:txBody>
          <a:bodyPr>
            <a:normAutofit lnSpcReduction="10000"/>
          </a:bodyPr>
          <a:lstStyle/>
          <a:p>
            <a:r>
              <a:rPr lang="en-US" altLang="ja-JP" b="1" dirty="0"/>
              <a:t>Large data visualization on HPC</a:t>
            </a:r>
          </a:p>
          <a:p>
            <a:pPr lvl="1"/>
            <a:r>
              <a:rPr lang="en-US" altLang="ja-JP" dirty="0"/>
              <a:t>Order-independent technique for parallel rendering</a:t>
            </a:r>
          </a:p>
          <a:p>
            <a:pPr lvl="1"/>
            <a:r>
              <a:rPr lang="en-US" altLang="ja-JP" dirty="0"/>
              <a:t>Multi-viewpoint omni-directional rendering for in-situ visualization</a:t>
            </a:r>
          </a:p>
          <a:p>
            <a:r>
              <a:rPr kumimoji="1" lang="en-US" altLang="ja-JP" b="1" dirty="0"/>
              <a:t>Smart In-situ visualization</a:t>
            </a:r>
          </a:p>
          <a:p>
            <a:pPr lvl="1"/>
            <a:r>
              <a:rPr kumimoji="1" lang="en-US" altLang="ja-JP" dirty="0"/>
              <a:t>Focusing on “time-to-discover” not only time-to-solution/rendering</a:t>
            </a:r>
          </a:p>
          <a:p>
            <a:pPr lvl="1"/>
            <a:r>
              <a:rPr kumimoji="1" lang="en-US" altLang="ja-JP" dirty="0"/>
              <a:t>Adaptive timestep selection for </a:t>
            </a:r>
            <a:r>
              <a:rPr lang="en-US" altLang="ja-JP" dirty="0"/>
              <a:t>smart </a:t>
            </a:r>
            <a:r>
              <a:rPr kumimoji="1" lang="en-US" altLang="ja-JP" dirty="0"/>
              <a:t>in-situ visualization</a:t>
            </a:r>
          </a:p>
          <a:p>
            <a:pPr lvl="2"/>
            <a:r>
              <a:rPr kumimoji="1" lang="en-US" altLang="ja-JP" dirty="0" err="1"/>
              <a:t>Spatio</a:t>
            </a:r>
            <a:r>
              <a:rPr kumimoji="1" lang="en-US" altLang="ja-JP" dirty="0"/>
              <a:t>-temporal variations between the simulation results based on the </a:t>
            </a:r>
            <a:r>
              <a:rPr kumimoji="1" lang="en-US" altLang="ja-JP" dirty="0" err="1"/>
              <a:t>Kullback</a:t>
            </a:r>
            <a:r>
              <a:rPr lang="en-US" altLang="ja-JP" dirty="0" err="1"/>
              <a:t>-Leibler</a:t>
            </a:r>
            <a:r>
              <a:rPr lang="en-US" altLang="ja-JP" dirty="0"/>
              <a:t> divergence</a:t>
            </a:r>
          </a:p>
          <a:p>
            <a:pPr lvl="2"/>
            <a:r>
              <a:rPr lang="en-US" altLang="ja-JP" dirty="0"/>
              <a:t>Adaptive timestep control in consideration of the variation changing patterns</a:t>
            </a:r>
          </a:p>
          <a:p>
            <a:pPr lvl="2"/>
            <a:r>
              <a:rPr lang="en-US" altLang="ja-JP" dirty="0"/>
              <a:t>Utilizing adaptive timestep sampling mechanism for reducing the amount of data for the subsequent processing (e.g., data storing for the post-hoc visualization and analytics, in-situ/in-transit visualization)</a:t>
            </a:r>
          </a:p>
        </p:txBody>
      </p:sp>
    </p:spTree>
    <p:extLst>
      <p:ext uri="{BB962C8B-B14F-4D97-AF65-F5344CB8AC3E}">
        <p14:creationId xmlns:p14="http://schemas.microsoft.com/office/powerpoint/2010/main" val="31813905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AEBBD3A-C56C-A24C-8B08-8C3294BB83E8}"/>
              </a:ext>
            </a:extLst>
          </p:cNvPr>
          <p:cNvSpPr>
            <a:spLocks noGrp="1"/>
          </p:cNvSpPr>
          <p:nvPr>
            <p:ph type="title"/>
          </p:nvPr>
        </p:nvSpPr>
        <p:spPr/>
        <p:txBody>
          <a:bodyPr/>
          <a:lstStyle/>
          <a:p>
            <a:r>
              <a:rPr kumimoji="1" lang="en-US" altLang="ja-JP" dirty="0"/>
              <a:t>Future Works</a:t>
            </a:r>
            <a:endParaRPr kumimoji="1" lang="ja-JP" altLang="en-US" dirty="0"/>
          </a:p>
        </p:txBody>
      </p:sp>
      <p:sp>
        <p:nvSpPr>
          <p:cNvPr id="3" name="コンテンツ プレースホルダー 2">
            <a:extLst>
              <a:ext uri="{FF2B5EF4-FFF2-40B4-BE49-F238E27FC236}">
                <a16:creationId xmlns:a16="http://schemas.microsoft.com/office/drawing/2014/main" id="{A9CACE2B-B5E7-4148-A053-3C0C8039104B}"/>
              </a:ext>
            </a:extLst>
          </p:cNvPr>
          <p:cNvSpPr>
            <a:spLocks noGrp="1"/>
          </p:cNvSpPr>
          <p:nvPr>
            <p:ph idx="1"/>
          </p:nvPr>
        </p:nvSpPr>
        <p:spPr/>
        <p:txBody>
          <a:bodyPr>
            <a:normAutofit/>
          </a:bodyPr>
          <a:lstStyle/>
          <a:p>
            <a:r>
              <a:rPr lang="en-US" altLang="ja-JP" dirty="0"/>
              <a:t>Optimal parameter estimation for the input time intervals</a:t>
            </a:r>
          </a:p>
          <a:p>
            <a:r>
              <a:rPr lang="en-US" altLang="ja-JP" dirty="0"/>
              <a:t>Tuning and evaluation on </a:t>
            </a:r>
            <a:r>
              <a:rPr lang="en-US" altLang="ja-JP" dirty="0" err="1"/>
              <a:t>Fugaku</a:t>
            </a:r>
            <a:r>
              <a:rPr lang="en-US" altLang="ja-JP" dirty="0"/>
              <a:t> and other HPC systems</a:t>
            </a:r>
          </a:p>
          <a:p>
            <a:r>
              <a:rPr lang="en-US" altLang="ja-JP" dirty="0"/>
              <a:t>Viewpoint selection without missing significant physical phenomenon</a:t>
            </a:r>
          </a:p>
        </p:txBody>
      </p:sp>
    </p:spTree>
    <p:extLst>
      <p:ext uri="{BB962C8B-B14F-4D97-AF65-F5344CB8AC3E}">
        <p14:creationId xmlns:p14="http://schemas.microsoft.com/office/powerpoint/2010/main" val="5363228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765E6C5-33B0-B443-A357-563ABAFE735B}"/>
              </a:ext>
            </a:extLst>
          </p:cNvPr>
          <p:cNvSpPr>
            <a:spLocks noGrp="1"/>
          </p:cNvSpPr>
          <p:nvPr>
            <p:ph type="title"/>
          </p:nvPr>
        </p:nvSpPr>
        <p:spPr/>
        <p:txBody>
          <a:bodyPr/>
          <a:lstStyle/>
          <a:p>
            <a:r>
              <a:rPr kumimoji="1" lang="en-US" altLang="ja-JP" dirty="0"/>
              <a:t>Acknowledgements</a:t>
            </a:r>
            <a:endParaRPr kumimoji="1" lang="ja-JP" altLang="en-US"/>
          </a:p>
        </p:txBody>
      </p:sp>
      <p:sp>
        <p:nvSpPr>
          <p:cNvPr id="3" name="コンテンツ プレースホルダー 2">
            <a:extLst>
              <a:ext uri="{FF2B5EF4-FFF2-40B4-BE49-F238E27FC236}">
                <a16:creationId xmlns:a16="http://schemas.microsoft.com/office/drawing/2014/main" id="{39F35E4B-F1EE-954E-9AAC-AA6F40F2F50E}"/>
              </a:ext>
            </a:extLst>
          </p:cNvPr>
          <p:cNvSpPr>
            <a:spLocks noGrp="1"/>
          </p:cNvSpPr>
          <p:nvPr>
            <p:ph idx="1"/>
          </p:nvPr>
        </p:nvSpPr>
        <p:spPr/>
        <p:txBody>
          <a:bodyPr/>
          <a:lstStyle/>
          <a:p>
            <a:r>
              <a:rPr kumimoji="1" lang="en-US" altLang="ja-JP" dirty="0"/>
              <a:t>This work was partially supported by </a:t>
            </a:r>
            <a:r>
              <a:rPr lang="en" altLang="ja-JP" dirty="0"/>
              <a:t>Japan Society for the Promotion of Science (JSPS), Grant-in-Aid for Scientific Research (</a:t>
            </a:r>
            <a:r>
              <a:rPr lang="en" altLang="ja-JP" dirty="0" err="1"/>
              <a:t>KAKENHI</a:t>
            </a:r>
            <a:r>
              <a:rPr lang="en" altLang="ja-JP" dirty="0"/>
              <a:t>) </a:t>
            </a:r>
            <a:endParaRPr lang="en-US" altLang="ja-JP" dirty="0"/>
          </a:p>
          <a:p>
            <a:pPr lvl="1"/>
            <a:r>
              <a:rPr lang="en" altLang="ja-JP" dirty="0"/>
              <a:t>20H04194</a:t>
            </a:r>
            <a:endParaRPr lang="en-US" altLang="ja-JP" dirty="0"/>
          </a:p>
          <a:p>
            <a:pPr lvl="1"/>
            <a:r>
              <a:rPr lang="en" altLang="ja-JP" dirty="0"/>
              <a:t>19H03976</a:t>
            </a:r>
          </a:p>
          <a:p>
            <a:r>
              <a:rPr lang="en-US" altLang="ja-JP" dirty="0"/>
              <a:t>Collaborators</a:t>
            </a:r>
          </a:p>
          <a:p>
            <a:pPr lvl="1"/>
            <a:r>
              <a:rPr kumimoji="1" lang="en-US" altLang="ja-JP" dirty="0" err="1"/>
              <a:t>Jorji</a:t>
            </a:r>
            <a:r>
              <a:rPr kumimoji="1" lang="en-US" altLang="ja-JP" dirty="0"/>
              <a:t> Nonaka (RIKEN R-CCS)</a:t>
            </a:r>
          </a:p>
          <a:p>
            <a:pPr lvl="1"/>
            <a:r>
              <a:rPr lang="en-US" altLang="ja-JP" dirty="0"/>
              <a:t>Takashi Shimizu, </a:t>
            </a:r>
            <a:r>
              <a:rPr lang="en-US" altLang="ja-JP" dirty="0" err="1"/>
              <a:t>Kengo</a:t>
            </a:r>
            <a:r>
              <a:rPr lang="en-US" altLang="ja-JP" dirty="0"/>
              <a:t> Hayashi, Yoshiaki Yamaoka (Former Kobe U student)</a:t>
            </a:r>
          </a:p>
          <a:p>
            <a:pPr lvl="1"/>
            <a:r>
              <a:rPr kumimoji="1" lang="en-US" altLang="ja-JP" dirty="0"/>
              <a:t>Tsukasa </a:t>
            </a:r>
            <a:r>
              <a:rPr kumimoji="1" lang="en-US" altLang="ja-JP" dirty="0" err="1"/>
              <a:t>Yoshizaki</a:t>
            </a:r>
            <a:r>
              <a:rPr kumimoji="1" lang="en-US" altLang="ja-JP" dirty="0"/>
              <a:t> (Toyohashi University of Technology)</a:t>
            </a:r>
          </a:p>
          <a:p>
            <a:pPr lvl="1"/>
            <a:r>
              <a:rPr lang="en-US" altLang="ja-JP" dirty="0"/>
              <a:t>Kazunori Nozaki (Osaka University)</a:t>
            </a:r>
            <a:endParaRPr kumimoji="1" lang="ja-JP" altLang="en-US" dirty="0"/>
          </a:p>
        </p:txBody>
      </p:sp>
    </p:spTree>
    <p:extLst>
      <p:ext uri="{BB962C8B-B14F-4D97-AF65-F5344CB8AC3E}">
        <p14:creationId xmlns:p14="http://schemas.microsoft.com/office/powerpoint/2010/main" val="5309019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E80A1D-EF09-6741-B0A8-1D681A46D8EF}"/>
              </a:ext>
            </a:extLst>
          </p:cNvPr>
          <p:cNvSpPr>
            <a:spLocks noGrp="1"/>
          </p:cNvSpPr>
          <p:nvPr>
            <p:ph type="title"/>
          </p:nvPr>
        </p:nvSpPr>
        <p:spPr/>
        <p:txBody>
          <a:bodyPr/>
          <a:lstStyle/>
          <a:p>
            <a:r>
              <a:rPr lang="en-US" altLang="ja-JP" dirty="0"/>
              <a:t>In-situ Visualization</a:t>
            </a:r>
            <a:endParaRPr lang="ja-JP" altLang="en-US" dirty="0"/>
          </a:p>
        </p:txBody>
      </p:sp>
      <p:sp>
        <p:nvSpPr>
          <p:cNvPr id="3" name="コンテンツ プレースホルダー 2">
            <a:extLst>
              <a:ext uri="{FF2B5EF4-FFF2-40B4-BE49-F238E27FC236}">
                <a16:creationId xmlns:a16="http://schemas.microsoft.com/office/drawing/2014/main" id="{6E9275DD-2DD9-6042-9976-ABD1B746BF40}"/>
              </a:ext>
            </a:extLst>
          </p:cNvPr>
          <p:cNvSpPr>
            <a:spLocks noGrp="1"/>
          </p:cNvSpPr>
          <p:nvPr>
            <p:ph idx="1"/>
          </p:nvPr>
        </p:nvSpPr>
        <p:spPr/>
        <p:txBody>
          <a:bodyPr>
            <a:normAutofit/>
          </a:bodyPr>
          <a:lstStyle/>
          <a:p>
            <a:r>
              <a:rPr lang="en-US" altLang="ja-JP" b="1" dirty="0"/>
              <a:t>Post-hoc vis.</a:t>
            </a:r>
          </a:p>
          <a:p>
            <a:pPr lvl="1"/>
            <a:r>
              <a:rPr lang="en-US" altLang="ja-JP" dirty="0"/>
              <a:t>Transfer data to vis. PC</a:t>
            </a:r>
          </a:p>
          <a:p>
            <a:pPr lvl="1"/>
            <a:r>
              <a:rPr lang="en-US" altLang="ja-JP" dirty="0"/>
              <a:t>Rendering on vis. PC</a:t>
            </a:r>
            <a:br>
              <a:rPr lang="en-US" altLang="ja-JP" dirty="0"/>
            </a:br>
            <a:r>
              <a:rPr lang="en-US" altLang="ja-JP" dirty="0"/>
              <a:t>(with GPUs)</a:t>
            </a:r>
          </a:p>
          <a:p>
            <a:pPr lvl="1"/>
            <a:r>
              <a:rPr lang="en-US" altLang="ja-JP" dirty="0"/>
              <a:t>Data I/O for sim. results</a:t>
            </a:r>
            <a:br>
              <a:rPr lang="en-US" altLang="ja-JP" dirty="0"/>
            </a:br>
            <a:r>
              <a:rPr lang="en-US" altLang="ja-JP" dirty="0"/>
              <a:t>is expensive</a:t>
            </a:r>
          </a:p>
          <a:p>
            <a:r>
              <a:rPr lang="en-US" altLang="ja-JP" b="1" dirty="0"/>
              <a:t>In-situ vis.</a:t>
            </a:r>
          </a:p>
          <a:p>
            <a:pPr lvl="1"/>
            <a:r>
              <a:rPr lang="en-US" altLang="ja-JP" dirty="0"/>
              <a:t>Avoiding data I/O</a:t>
            </a:r>
          </a:p>
          <a:p>
            <a:pPr lvl="1"/>
            <a:r>
              <a:rPr lang="en-US" altLang="ja-JP" dirty="0"/>
              <a:t>Rendering directly from</a:t>
            </a:r>
            <a:br>
              <a:rPr lang="en-US" altLang="ja-JP" dirty="0"/>
            </a:br>
            <a:r>
              <a:rPr lang="en-US" altLang="ja-JP" dirty="0"/>
              <a:t>sim. results on HPC</a:t>
            </a:r>
            <a:endParaRPr lang="ja-JP" altLang="en-US"/>
          </a:p>
        </p:txBody>
      </p:sp>
      <p:sp>
        <p:nvSpPr>
          <p:cNvPr id="33" name="正方形/長方形 32">
            <a:extLst>
              <a:ext uri="{FF2B5EF4-FFF2-40B4-BE49-F238E27FC236}">
                <a16:creationId xmlns:a16="http://schemas.microsoft.com/office/drawing/2014/main" id="{6556E561-CED0-C947-9A7E-99BCAD477782}"/>
              </a:ext>
            </a:extLst>
          </p:cNvPr>
          <p:cNvSpPr/>
          <p:nvPr/>
        </p:nvSpPr>
        <p:spPr>
          <a:xfrm>
            <a:off x="4898571" y="1980743"/>
            <a:ext cx="2024743" cy="1823813"/>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572A1780-0F41-FC46-94B8-7072CE608926}"/>
              </a:ext>
            </a:extLst>
          </p:cNvPr>
          <p:cNvSpPr/>
          <p:nvPr/>
        </p:nvSpPr>
        <p:spPr>
          <a:xfrm>
            <a:off x="6910510" y="1980744"/>
            <a:ext cx="4788911" cy="182381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テキスト ボックス 38">
            <a:extLst>
              <a:ext uri="{FF2B5EF4-FFF2-40B4-BE49-F238E27FC236}">
                <a16:creationId xmlns:a16="http://schemas.microsoft.com/office/drawing/2014/main" id="{CC5E8EF7-E38E-B840-9951-05CDAD9602B7}"/>
              </a:ext>
            </a:extLst>
          </p:cNvPr>
          <p:cNvSpPr txBox="1"/>
          <p:nvPr/>
        </p:nvSpPr>
        <p:spPr>
          <a:xfrm>
            <a:off x="4865111" y="1951829"/>
            <a:ext cx="489236" cy="307777"/>
          </a:xfrm>
          <a:prstGeom prst="rect">
            <a:avLst/>
          </a:prstGeom>
          <a:noFill/>
        </p:spPr>
        <p:txBody>
          <a:bodyPr wrap="none" rtlCol="0">
            <a:spAutoFit/>
          </a:bodyPr>
          <a:lstStyle/>
          <a:p>
            <a:r>
              <a:rPr kumimoji="1" lang="en-US" altLang="ja-JP" sz="1400" b="1" dirty="0">
                <a:solidFill>
                  <a:schemeClr val="accent5"/>
                </a:solidFill>
              </a:rPr>
              <a:t>HPC</a:t>
            </a:r>
            <a:endParaRPr kumimoji="1" lang="ja-JP" altLang="en-US" sz="1400" b="1">
              <a:solidFill>
                <a:schemeClr val="accent5"/>
              </a:solidFill>
            </a:endParaRPr>
          </a:p>
        </p:txBody>
      </p:sp>
      <p:sp>
        <p:nvSpPr>
          <p:cNvPr id="40" name="テキスト ボックス 39">
            <a:extLst>
              <a:ext uri="{FF2B5EF4-FFF2-40B4-BE49-F238E27FC236}">
                <a16:creationId xmlns:a16="http://schemas.microsoft.com/office/drawing/2014/main" id="{7BCE9AC1-BD2C-E445-93EF-BB026EC1B288}"/>
              </a:ext>
            </a:extLst>
          </p:cNvPr>
          <p:cNvSpPr txBox="1"/>
          <p:nvPr/>
        </p:nvSpPr>
        <p:spPr>
          <a:xfrm>
            <a:off x="11043628" y="1951306"/>
            <a:ext cx="686406" cy="307777"/>
          </a:xfrm>
          <a:prstGeom prst="rect">
            <a:avLst/>
          </a:prstGeom>
          <a:noFill/>
        </p:spPr>
        <p:txBody>
          <a:bodyPr wrap="none" rtlCol="0">
            <a:spAutoFit/>
          </a:bodyPr>
          <a:lstStyle/>
          <a:p>
            <a:pPr algn="r"/>
            <a:r>
              <a:rPr kumimoji="1" lang="en-US" altLang="ja-JP" sz="1400" b="1" dirty="0">
                <a:solidFill>
                  <a:schemeClr val="accent4"/>
                </a:solidFill>
              </a:rPr>
              <a:t>Vis. PC</a:t>
            </a:r>
            <a:endParaRPr kumimoji="1" lang="ja-JP" altLang="en-US" sz="1400" b="1">
              <a:solidFill>
                <a:schemeClr val="accent4"/>
              </a:solidFill>
            </a:endParaRPr>
          </a:p>
        </p:txBody>
      </p:sp>
      <p:grpSp>
        <p:nvGrpSpPr>
          <p:cNvPr id="123" name="グループ化 122">
            <a:extLst>
              <a:ext uri="{FF2B5EF4-FFF2-40B4-BE49-F238E27FC236}">
                <a16:creationId xmlns:a16="http://schemas.microsoft.com/office/drawing/2014/main" id="{0E3366B8-84FC-A448-B113-EE691CE7826F}"/>
              </a:ext>
            </a:extLst>
          </p:cNvPr>
          <p:cNvGrpSpPr/>
          <p:nvPr/>
        </p:nvGrpSpPr>
        <p:grpSpPr>
          <a:xfrm>
            <a:off x="5112327" y="2221925"/>
            <a:ext cx="6356529" cy="1538352"/>
            <a:chOff x="5112327" y="2221925"/>
            <a:chExt cx="6356529" cy="1538352"/>
          </a:xfrm>
        </p:grpSpPr>
        <p:pic>
          <p:nvPicPr>
            <p:cNvPr id="4" name="図 3">
              <a:extLst>
                <a:ext uri="{FF2B5EF4-FFF2-40B4-BE49-F238E27FC236}">
                  <a16:creationId xmlns:a16="http://schemas.microsoft.com/office/drawing/2014/main" id="{69B7CA34-A696-8C49-AF0F-067386763B00}"/>
                </a:ext>
              </a:extLst>
            </p:cNvPr>
            <p:cNvPicPr>
              <a:picLocks noChangeAspect="1"/>
            </p:cNvPicPr>
            <p:nvPr/>
          </p:nvPicPr>
          <p:blipFill rotWithShape="1">
            <a:blip r:embed="rId3"/>
            <a:srcRect l="31713" r="30766"/>
            <a:stretch/>
          </p:blipFill>
          <p:spPr>
            <a:xfrm>
              <a:off x="5112327" y="2246060"/>
              <a:ext cx="912199" cy="929679"/>
            </a:xfrm>
            <a:prstGeom prst="ellipse">
              <a:avLst/>
            </a:prstGeom>
            <a:ln w="38100">
              <a:solidFill>
                <a:schemeClr val="tx1"/>
              </a:solidFill>
            </a:ln>
          </p:spPr>
        </p:pic>
        <p:pic>
          <p:nvPicPr>
            <p:cNvPr id="5" name="図 4" descr="screenshot_128.png">
              <a:extLst>
                <a:ext uri="{FF2B5EF4-FFF2-40B4-BE49-F238E27FC236}">
                  <a16:creationId xmlns:a16="http://schemas.microsoft.com/office/drawing/2014/main" id="{22212253-2BC9-AA48-9F79-582D519FE10A}"/>
                </a:ext>
              </a:extLst>
            </p:cNvPr>
            <p:cNvPicPr>
              <a:picLocks noChangeAspect="1"/>
            </p:cNvPicPr>
            <p:nvPr/>
          </p:nvPicPr>
          <p:blipFill rotWithShape="1">
            <a:blip r:embed="rId4">
              <a:extLst>
                <a:ext uri="{28A0092B-C50C-407E-A947-70E740481C1C}">
                  <a14:useLocalDpi xmlns:a14="http://schemas.microsoft.com/office/drawing/2010/main" val="0"/>
                </a:ext>
              </a:extLst>
            </a:blip>
            <a:srcRect l="18733" t="25108" r="14475" b="11046"/>
            <a:stretch/>
          </p:blipFill>
          <p:spPr>
            <a:xfrm>
              <a:off x="7818267" y="2251389"/>
              <a:ext cx="927168" cy="924349"/>
            </a:xfrm>
            <a:prstGeom prst="ellipse">
              <a:avLst/>
            </a:prstGeom>
            <a:ln w="38100">
              <a:solidFill>
                <a:schemeClr val="tx1"/>
              </a:solidFill>
            </a:ln>
          </p:spPr>
        </p:pic>
        <p:pic>
          <p:nvPicPr>
            <p:cNvPr id="8" name="図 7">
              <a:extLst>
                <a:ext uri="{FF2B5EF4-FFF2-40B4-BE49-F238E27FC236}">
                  <a16:creationId xmlns:a16="http://schemas.microsoft.com/office/drawing/2014/main" id="{F9FBD2A2-D352-024B-8C16-5869CB12CA76}"/>
                </a:ext>
              </a:extLst>
            </p:cNvPr>
            <p:cNvPicPr>
              <a:picLocks noChangeAspect="1"/>
            </p:cNvPicPr>
            <p:nvPr/>
          </p:nvPicPr>
          <p:blipFill>
            <a:blip r:embed="rId5"/>
            <a:stretch>
              <a:fillRect/>
            </a:stretch>
          </p:blipFill>
          <p:spPr>
            <a:xfrm>
              <a:off x="10543191" y="2250072"/>
              <a:ext cx="925665" cy="925665"/>
            </a:xfrm>
            <a:prstGeom prst="ellipse">
              <a:avLst/>
            </a:prstGeom>
            <a:ln w="38100">
              <a:solidFill>
                <a:schemeClr val="tx1"/>
              </a:solidFill>
            </a:ln>
          </p:spPr>
        </p:pic>
        <p:sp>
          <p:nvSpPr>
            <p:cNvPr id="10" name="テキスト ボックス 9">
              <a:extLst>
                <a:ext uri="{FF2B5EF4-FFF2-40B4-BE49-F238E27FC236}">
                  <a16:creationId xmlns:a16="http://schemas.microsoft.com/office/drawing/2014/main" id="{EDDFA70E-05FA-8B4A-85C1-56EB09DC4A40}"/>
                </a:ext>
              </a:extLst>
            </p:cNvPr>
            <p:cNvSpPr txBox="1"/>
            <p:nvPr/>
          </p:nvSpPr>
          <p:spPr>
            <a:xfrm>
              <a:off x="5125925" y="3277140"/>
              <a:ext cx="885007" cy="282637"/>
            </a:xfrm>
            <a:prstGeom prst="rect">
              <a:avLst/>
            </a:prstGeom>
            <a:noFill/>
          </p:spPr>
          <p:txBody>
            <a:bodyPr wrap="none" rtlCol="0">
              <a:spAutoFit/>
            </a:bodyPr>
            <a:lstStyle/>
            <a:p>
              <a:r>
                <a:rPr lang="en-US" altLang="ja-JP" sz="1400"/>
                <a:t>Simulation</a:t>
              </a:r>
              <a:endParaRPr lang="ja-JP" altLang="en-US" sz="1400"/>
            </a:p>
          </p:txBody>
        </p:sp>
        <p:sp>
          <p:nvSpPr>
            <p:cNvPr id="11" name="テキスト ボックス 10">
              <a:extLst>
                <a:ext uri="{FF2B5EF4-FFF2-40B4-BE49-F238E27FC236}">
                  <a16:creationId xmlns:a16="http://schemas.microsoft.com/office/drawing/2014/main" id="{88DB043D-4AAE-0E4A-8134-C626260A346A}"/>
                </a:ext>
              </a:extLst>
            </p:cNvPr>
            <p:cNvSpPr txBox="1"/>
            <p:nvPr/>
          </p:nvSpPr>
          <p:spPr>
            <a:xfrm>
              <a:off x="6554971" y="3277140"/>
              <a:ext cx="732854" cy="282637"/>
            </a:xfrm>
            <a:prstGeom prst="rect">
              <a:avLst/>
            </a:prstGeom>
            <a:noFill/>
          </p:spPr>
          <p:txBody>
            <a:bodyPr wrap="none" rtlCol="0">
              <a:spAutoFit/>
            </a:bodyPr>
            <a:lstStyle/>
            <a:p>
              <a:r>
                <a:rPr lang="en-US" altLang="ja-JP" sz="1400"/>
                <a:t>Data I/O</a:t>
              </a:r>
              <a:endParaRPr lang="ja-JP" altLang="en-US" sz="1400"/>
            </a:p>
          </p:txBody>
        </p:sp>
        <p:sp>
          <p:nvSpPr>
            <p:cNvPr id="12" name="テキスト ボックス 11">
              <a:extLst>
                <a:ext uri="{FF2B5EF4-FFF2-40B4-BE49-F238E27FC236}">
                  <a16:creationId xmlns:a16="http://schemas.microsoft.com/office/drawing/2014/main" id="{BE505E77-3B07-0749-A07F-FF22C6E0840C}"/>
                </a:ext>
              </a:extLst>
            </p:cNvPr>
            <p:cNvSpPr txBox="1"/>
            <p:nvPr/>
          </p:nvSpPr>
          <p:spPr>
            <a:xfrm>
              <a:off x="7589243" y="3277138"/>
              <a:ext cx="1385216" cy="480483"/>
            </a:xfrm>
            <a:prstGeom prst="rect">
              <a:avLst/>
            </a:prstGeom>
            <a:noFill/>
          </p:spPr>
          <p:txBody>
            <a:bodyPr wrap="none" rtlCol="0">
              <a:spAutoFit/>
            </a:bodyPr>
            <a:lstStyle/>
            <a:p>
              <a:pPr algn="ctr"/>
              <a:r>
                <a:rPr lang="en-US" altLang="ja-JP" sz="1400"/>
                <a:t>Filtering/Mapping</a:t>
              </a:r>
            </a:p>
            <a:p>
              <a:pPr algn="ctr"/>
              <a:r>
                <a:rPr lang="en-US" altLang="ja-JP" sz="1400"/>
                <a:t>Analysis</a:t>
              </a:r>
              <a:endParaRPr lang="ja-JP" altLang="en-US" sz="1400"/>
            </a:p>
          </p:txBody>
        </p:sp>
        <p:sp>
          <p:nvSpPr>
            <p:cNvPr id="13" name="テキスト ボックス 12">
              <a:extLst>
                <a:ext uri="{FF2B5EF4-FFF2-40B4-BE49-F238E27FC236}">
                  <a16:creationId xmlns:a16="http://schemas.microsoft.com/office/drawing/2014/main" id="{0CAE970D-6893-3944-8B9E-AC8EA3FEF49B}"/>
                </a:ext>
              </a:extLst>
            </p:cNvPr>
            <p:cNvSpPr txBox="1"/>
            <p:nvPr/>
          </p:nvSpPr>
          <p:spPr>
            <a:xfrm>
              <a:off x="9216470" y="3277140"/>
              <a:ext cx="855684" cy="282637"/>
            </a:xfrm>
            <a:prstGeom prst="rect">
              <a:avLst/>
            </a:prstGeom>
            <a:noFill/>
          </p:spPr>
          <p:txBody>
            <a:bodyPr wrap="none" rtlCol="0">
              <a:spAutoFit/>
            </a:bodyPr>
            <a:lstStyle/>
            <a:p>
              <a:r>
                <a:rPr lang="en-US" altLang="ja-JP" sz="1400"/>
                <a:t>Rendering</a:t>
              </a:r>
              <a:endParaRPr lang="ja-JP" altLang="en-US" sz="1400"/>
            </a:p>
          </p:txBody>
        </p:sp>
        <p:sp>
          <p:nvSpPr>
            <p:cNvPr id="14" name="テキスト ボックス 13">
              <a:extLst>
                <a:ext uri="{FF2B5EF4-FFF2-40B4-BE49-F238E27FC236}">
                  <a16:creationId xmlns:a16="http://schemas.microsoft.com/office/drawing/2014/main" id="{FC6BBDB0-7584-FF4F-B123-5C1FB7BA8E10}"/>
                </a:ext>
              </a:extLst>
            </p:cNvPr>
            <p:cNvSpPr txBox="1"/>
            <p:nvPr/>
          </p:nvSpPr>
          <p:spPr>
            <a:xfrm>
              <a:off x="10619703" y="3279794"/>
              <a:ext cx="795212" cy="480483"/>
            </a:xfrm>
            <a:prstGeom prst="rect">
              <a:avLst/>
            </a:prstGeom>
            <a:noFill/>
          </p:spPr>
          <p:txBody>
            <a:bodyPr wrap="none" rtlCol="0">
              <a:spAutoFit/>
            </a:bodyPr>
            <a:lstStyle/>
            <a:p>
              <a:pPr algn="ctr"/>
              <a:r>
                <a:rPr lang="en-US" altLang="ja-JP" sz="1400"/>
                <a:t>Display</a:t>
              </a:r>
            </a:p>
            <a:p>
              <a:pPr algn="ctr"/>
              <a:r>
                <a:rPr lang="en-US" altLang="ja-JP" sz="1400"/>
                <a:t>Exploring</a:t>
              </a:r>
              <a:endParaRPr lang="ja-JP" altLang="en-US" sz="1400"/>
            </a:p>
          </p:txBody>
        </p:sp>
        <p:pic>
          <p:nvPicPr>
            <p:cNvPr id="15" name="図 14">
              <a:extLst>
                <a:ext uri="{FF2B5EF4-FFF2-40B4-BE49-F238E27FC236}">
                  <a16:creationId xmlns:a16="http://schemas.microsoft.com/office/drawing/2014/main" id="{86304EAA-9A71-214B-B477-56D90BCAC1BF}"/>
                </a:ext>
              </a:extLst>
            </p:cNvPr>
            <p:cNvPicPr>
              <a:picLocks noChangeAspect="1"/>
            </p:cNvPicPr>
            <p:nvPr/>
          </p:nvPicPr>
          <p:blipFill rotWithShape="1">
            <a:blip r:embed="rId6"/>
            <a:srcRect l="32581" t="9159" r="10245" b="23572"/>
            <a:stretch/>
          </p:blipFill>
          <p:spPr>
            <a:xfrm>
              <a:off x="6458641" y="2250072"/>
              <a:ext cx="925588" cy="925665"/>
            </a:xfrm>
            <a:prstGeom prst="ellipse">
              <a:avLst/>
            </a:prstGeom>
            <a:ln w="38100">
              <a:solidFill>
                <a:schemeClr val="tx1"/>
              </a:solidFill>
            </a:ln>
          </p:spPr>
        </p:pic>
        <p:cxnSp>
          <p:nvCxnSpPr>
            <p:cNvPr id="16" name="直線矢印コネクタ 16">
              <a:extLst>
                <a:ext uri="{FF2B5EF4-FFF2-40B4-BE49-F238E27FC236}">
                  <a16:creationId xmlns:a16="http://schemas.microsoft.com/office/drawing/2014/main" id="{E6380AFC-15AC-0A4A-B715-62AE59811A97}"/>
                </a:ext>
              </a:extLst>
            </p:cNvPr>
            <p:cNvCxnSpPr>
              <a:cxnSpLocks/>
              <a:endCxn id="17" idx="2"/>
            </p:cNvCxnSpPr>
            <p:nvPr/>
          </p:nvCxnSpPr>
          <p:spPr>
            <a:xfrm>
              <a:off x="6024526" y="2710900"/>
              <a:ext cx="434115" cy="2007"/>
            </a:xfrm>
            <a:prstGeom prst="straightConnector1">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7" name="直線矢印コネクタ 16">
              <a:extLst>
                <a:ext uri="{FF2B5EF4-FFF2-40B4-BE49-F238E27FC236}">
                  <a16:creationId xmlns:a16="http://schemas.microsoft.com/office/drawing/2014/main" id="{57D8165A-F637-3E45-ADAE-2DD3A758B690}"/>
                </a:ext>
              </a:extLst>
            </p:cNvPr>
            <p:cNvCxnSpPr>
              <a:stCxn id="17" idx="6"/>
            </p:cNvCxnSpPr>
            <p:nvPr/>
          </p:nvCxnSpPr>
          <p:spPr>
            <a:xfrm>
              <a:off x="7384230" y="2712907"/>
              <a:ext cx="434038" cy="658"/>
            </a:xfrm>
            <a:prstGeom prst="straightConnector1">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8" name="直線矢印コネクタ 16">
              <a:extLst>
                <a:ext uri="{FF2B5EF4-FFF2-40B4-BE49-F238E27FC236}">
                  <a16:creationId xmlns:a16="http://schemas.microsoft.com/office/drawing/2014/main" id="{982E6756-64FB-784C-A51E-2B90A25F5C88}"/>
                </a:ext>
              </a:extLst>
            </p:cNvPr>
            <p:cNvCxnSpPr>
              <a:cxnSpLocks/>
              <a:stCxn id="5" idx="6"/>
              <a:endCxn id="52" idx="2"/>
            </p:cNvCxnSpPr>
            <p:nvPr/>
          </p:nvCxnSpPr>
          <p:spPr>
            <a:xfrm>
              <a:off x="8745435" y="2713564"/>
              <a:ext cx="404667" cy="5929"/>
            </a:xfrm>
            <a:prstGeom prst="straightConnector1">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9" name="直線矢印コネクタ 18">
              <a:extLst>
                <a:ext uri="{FF2B5EF4-FFF2-40B4-BE49-F238E27FC236}">
                  <a16:creationId xmlns:a16="http://schemas.microsoft.com/office/drawing/2014/main" id="{FD0EC58C-EB7B-3646-8687-4599EB65BE97}"/>
                </a:ext>
              </a:extLst>
            </p:cNvPr>
            <p:cNvCxnSpPr>
              <a:cxnSpLocks/>
              <a:stCxn id="52" idx="6"/>
              <a:endCxn id="8" idx="2"/>
            </p:cNvCxnSpPr>
            <p:nvPr/>
          </p:nvCxnSpPr>
          <p:spPr>
            <a:xfrm flipV="1">
              <a:off x="10145238" y="2712905"/>
              <a:ext cx="397953" cy="6588"/>
            </a:xfrm>
            <a:prstGeom prst="straightConnector1">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54" name="グループ化 53">
              <a:extLst>
                <a:ext uri="{FF2B5EF4-FFF2-40B4-BE49-F238E27FC236}">
                  <a16:creationId xmlns:a16="http://schemas.microsoft.com/office/drawing/2014/main" id="{77A0085F-D437-284E-9B6F-4A1264D4C15D}"/>
                </a:ext>
              </a:extLst>
            </p:cNvPr>
            <p:cNvGrpSpPr/>
            <p:nvPr/>
          </p:nvGrpSpPr>
          <p:grpSpPr>
            <a:xfrm>
              <a:off x="9150102" y="2221925"/>
              <a:ext cx="995136" cy="995136"/>
              <a:chOff x="8299542" y="2018147"/>
              <a:chExt cx="995136" cy="995136"/>
            </a:xfrm>
          </p:grpSpPr>
          <p:sp>
            <p:nvSpPr>
              <p:cNvPr id="52" name="円/楕円 51">
                <a:extLst>
                  <a:ext uri="{FF2B5EF4-FFF2-40B4-BE49-F238E27FC236}">
                    <a16:creationId xmlns:a16="http://schemas.microsoft.com/office/drawing/2014/main" id="{7B5210B5-FBF0-A84E-BA80-FC0E6D80F270}"/>
                  </a:ext>
                </a:extLst>
              </p:cNvPr>
              <p:cNvSpPr/>
              <p:nvPr/>
            </p:nvSpPr>
            <p:spPr>
              <a:xfrm>
                <a:off x="8299542" y="2018147"/>
                <a:ext cx="995136" cy="995136"/>
              </a:xfrm>
              <a:prstGeom prst="ellipse">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3" name="Picture 3">
                <a:extLst>
                  <a:ext uri="{FF2B5EF4-FFF2-40B4-BE49-F238E27FC236}">
                    <a16:creationId xmlns:a16="http://schemas.microsoft.com/office/drawing/2014/main" id="{4A7D4BF1-7F27-7F47-A8CE-D0E01A1B9DA0}"/>
                  </a:ext>
                </a:extLst>
              </p:cNvPr>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302238" y="2273331"/>
                <a:ext cx="938943" cy="4694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14" name="Picture 3">
              <a:extLst>
                <a:ext uri="{FF2B5EF4-FFF2-40B4-BE49-F238E27FC236}">
                  <a16:creationId xmlns:a16="http://schemas.microsoft.com/office/drawing/2014/main" id="{8E8BE361-99FB-1543-A421-D24AA3B45A73}"/>
                </a:ext>
              </a:extLst>
            </p:cNvPr>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20600581">
              <a:off x="10718968" y="2522073"/>
              <a:ext cx="529432" cy="264716"/>
            </a:xfrm>
            <a:prstGeom prst="rect">
              <a:avLst/>
            </a:prstGeom>
            <a:noFill/>
            <a:ln>
              <a:noFill/>
            </a:ln>
            <a:effectLst>
              <a:softEdge rad="127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43" name="テキスト ボックス 42">
            <a:extLst>
              <a:ext uri="{FF2B5EF4-FFF2-40B4-BE49-F238E27FC236}">
                <a16:creationId xmlns:a16="http://schemas.microsoft.com/office/drawing/2014/main" id="{50891023-B30F-CE43-9C6F-C194CF5E36DC}"/>
              </a:ext>
            </a:extLst>
          </p:cNvPr>
          <p:cNvSpPr txBox="1"/>
          <p:nvPr/>
        </p:nvSpPr>
        <p:spPr>
          <a:xfrm>
            <a:off x="6893440" y="2080628"/>
            <a:ext cx="720313" cy="769441"/>
          </a:xfrm>
          <a:prstGeom prst="rect">
            <a:avLst/>
          </a:prstGeom>
          <a:noFill/>
        </p:spPr>
        <p:txBody>
          <a:bodyPr wrap="square" rtlCol="0">
            <a:spAutoFit/>
          </a:bodyPr>
          <a:lstStyle/>
          <a:p>
            <a:r>
              <a:rPr kumimoji="1" lang="ja-JP" altLang="en-US" sz="4400"/>
              <a:t>😩</a:t>
            </a:r>
          </a:p>
        </p:txBody>
      </p:sp>
      <p:grpSp>
        <p:nvGrpSpPr>
          <p:cNvPr id="7" name="グループ化 6">
            <a:extLst>
              <a:ext uri="{FF2B5EF4-FFF2-40B4-BE49-F238E27FC236}">
                <a16:creationId xmlns:a16="http://schemas.microsoft.com/office/drawing/2014/main" id="{DCD7B5F0-C283-B54E-9BFE-AD665F1D434F}"/>
              </a:ext>
            </a:extLst>
          </p:cNvPr>
          <p:cNvGrpSpPr/>
          <p:nvPr/>
        </p:nvGrpSpPr>
        <p:grpSpPr>
          <a:xfrm>
            <a:off x="4862389" y="4250912"/>
            <a:ext cx="6864923" cy="1864586"/>
            <a:chOff x="4862389" y="4250912"/>
            <a:chExt cx="6864923" cy="1864586"/>
          </a:xfrm>
        </p:grpSpPr>
        <p:sp>
          <p:nvSpPr>
            <p:cNvPr id="37" name="正方形/長方形 36">
              <a:extLst>
                <a:ext uri="{FF2B5EF4-FFF2-40B4-BE49-F238E27FC236}">
                  <a16:creationId xmlns:a16="http://schemas.microsoft.com/office/drawing/2014/main" id="{EA59C8D6-54AD-3A46-884F-E0CB99FB9628}"/>
                </a:ext>
              </a:extLst>
            </p:cNvPr>
            <p:cNvSpPr/>
            <p:nvPr/>
          </p:nvSpPr>
          <p:spPr>
            <a:xfrm>
              <a:off x="4898571" y="4291687"/>
              <a:ext cx="5436626" cy="182381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正方形/長方形 37">
              <a:extLst>
                <a:ext uri="{FF2B5EF4-FFF2-40B4-BE49-F238E27FC236}">
                  <a16:creationId xmlns:a16="http://schemas.microsoft.com/office/drawing/2014/main" id="{78D650B8-F1C3-2341-9E08-89F64FFB747D}"/>
                </a:ext>
              </a:extLst>
            </p:cNvPr>
            <p:cNvSpPr/>
            <p:nvPr/>
          </p:nvSpPr>
          <p:spPr>
            <a:xfrm>
              <a:off x="10314165" y="4291687"/>
              <a:ext cx="1385256" cy="182381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テキスト ボックス 40">
              <a:extLst>
                <a:ext uri="{FF2B5EF4-FFF2-40B4-BE49-F238E27FC236}">
                  <a16:creationId xmlns:a16="http://schemas.microsoft.com/office/drawing/2014/main" id="{DA4167C2-C17B-4C43-ACA7-BD1FE355E6A6}"/>
                </a:ext>
              </a:extLst>
            </p:cNvPr>
            <p:cNvSpPr txBox="1"/>
            <p:nvPr/>
          </p:nvSpPr>
          <p:spPr>
            <a:xfrm>
              <a:off x="4862389" y="4251435"/>
              <a:ext cx="489236" cy="307777"/>
            </a:xfrm>
            <a:prstGeom prst="rect">
              <a:avLst/>
            </a:prstGeom>
            <a:noFill/>
          </p:spPr>
          <p:txBody>
            <a:bodyPr wrap="none" rtlCol="0">
              <a:spAutoFit/>
            </a:bodyPr>
            <a:lstStyle/>
            <a:p>
              <a:r>
                <a:rPr kumimoji="1" lang="en-US" altLang="ja-JP" sz="1400" b="1" dirty="0">
                  <a:solidFill>
                    <a:schemeClr val="accent5"/>
                  </a:solidFill>
                </a:rPr>
                <a:t>HPC</a:t>
              </a:r>
              <a:endParaRPr kumimoji="1" lang="ja-JP" altLang="en-US" sz="1400" b="1">
                <a:solidFill>
                  <a:schemeClr val="accent5"/>
                </a:solidFill>
              </a:endParaRPr>
            </a:p>
          </p:txBody>
        </p:sp>
        <p:sp>
          <p:nvSpPr>
            <p:cNvPr id="42" name="テキスト ボックス 41">
              <a:extLst>
                <a:ext uri="{FF2B5EF4-FFF2-40B4-BE49-F238E27FC236}">
                  <a16:creationId xmlns:a16="http://schemas.microsoft.com/office/drawing/2014/main" id="{116C447F-6F3B-AD4E-8F95-088FDED1DD84}"/>
                </a:ext>
              </a:extLst>
            </p:cNvPr>
            <p:cNvSpPr txBox="1"/>
            <p:nvPr/>
          </p:nvSpPr>
          <p:spPr>
            <a:xfrm>
              <a:off x="11040906" y="4250912"/>
              <a:ext cx="686406" cy="307777"/>
            </a:xfrm>
            <a:prstGeom prst="rect">
              <a:avLst/>
            </a:prstGeom>
            <a:noFill/>
          </p:spPr>
          <p:txBody>
            <a:bodyPr wrap="none" rtlCol="0">
              <a:spAutoFit/>
            </a:bodyPr>
            <a:lstStyle/>
            <a:p>
              <a:pPr algn="r"/>
              <a:r>
                <a:rPr kumimoji="1" lang="en-US" altLang="ja-JP" sz="1400" b="1" dirty="0">
                  <a:solidFill>
                    <a:schemeClr val="accent4"/>
                  </a:solidFill>
                </a:rPr>
                <a:t>Vis. PC</a:t>
              </a:r>
              <a:endParaRPr kumimoji="1" lang="ja-JP" altLang="en-US" sz="1400" b="1">
                <a:solidFill>
                  <a:schemeClr val="accent4"/>
                </a:solidFill>
              </a:endParaRPr>
            </a:p>
          </p:txBody>
        </p:sp>
        <p:grpSp>
          <p:nvGrpSpPr>
            <p:cNvPr id="122" name="グループ化 121">
              <a:extLst>
                <a:ext uri="{FF2B5EF4-FFF2-40B4-BE49-F238E27FC236}">
                  <a16:creationId xmlns:a16="http://schemas.microsoft.com/office/drawing/2014/main" id="{0FC0EDB6-ADC9-5A4C-8DEE-93A15189EBFE}"/>
                </a:ext>
              </a:extLst>
            </p:cNvPr>
            <p:cNvGrpSpPr/>
            <p:nvPr/>
          </p:nvGrpSpPr>
          <p:grpSpPr>
            <a:xfrm>
              <a:off x="5112327" y="4505196"/>
              <a:ext cx="6356529" cy="1546947"/>
              <a:chOff x="5112327" y="4505196"/>
              <a:chExt cx="6356529" cy="1546947"/>
            </a:xfrm>
          </p:grpSpPr>
          <p:pic>
            <p:nvPicPr>
              <p:cNvPr id="20" name="図 3">
                <a:extLst>
                  <a:ext uri="{FF2B5EF4-FFF2-40B4-BE49-F238E27FC236}">
                    <a16:creationId xmlns:a16="http://schemas.microsoft.com/office/drawing/2014/main" id="{838E1475-12AD-E345-B13B-0048C3B79E8E}"/>
                  </a:ext>
                </a:extLst>
              </p:cNvPr>
              <p:cNvPicPr>
                <a:picLocks noChangeAspect="1"/>
              </p:cNvPicPr>
              <p:nvPr/>
            </p:nvPicPr>
            <p:blipFill rotWithShape="1">
              <a:blip r:embed="rId3"/>
              <a:srcRect l="31713" r="30766"/>
              <a:stretch/>
            </p:blipFill>
            <p:spPr>
              <a:xfrm>
                <a:off x="5112327" y="4537926"/>
                <a:ext cx="912199" cy="929679"/>
              </a:xfrm>
              <a:prstGeom prst="ellipse">
                <a:avLst/>
              </a:prstGeom>
              <a:ln w="38100">
                <a:solidFill>
                  <a:schemeClr val="tx1"/>
                </a:solidFill>
              </a:ln>
            </p:spPr>
          </p:pic>
          <p:pic>
            <p:nvPicPr>
              <p:cNvPr id="24" name="図 7">
                <a:extLst>
                  <a:ext uri="{FF2B5EF4-FFF2-40B4-BE49-F238E27FC236}">
                    <a16:creationId xmlns:a16="http://schemas.microsoft.com/office/drawing/2014/main" id="{C15EDE6E-F5AF-0C41-9E6A-C15225A759A3}"/>
                  </a:ext>
                </a:extLst>
              </p:cNvPr>
              <p:cNvPicPr>
                <a:picLocks noChangeAspect="1"/>
              </p:cNvPicPr>
              <p:nvPr/>
            </p:nvPicPr>
            <p:blipFill>
              <a:blip r:embed="rId5"/>
              <a:stretch>
                <a:fillRect/>
              </a:stretch>
            </p:blipFill>
            <p:spPr>
              <a:xfrm>
                <a:off x="10543191" y="4541938"/>
                <a:ext cx="925665" cy="925665"/>
              </a:xfrm>
              <a:prstGeom prst="ellipse">
                <a:avLst/>
              </a:prstGeom>
              <a:ln w="38100">
                <a:solidFill>
                  <a:schemeClr val="tx1"/>
                </a:solidFill>
              </a:ln>
            </p:spPr>
          </p:pic>
          <p:sp>
            <p:nvSpPr>
              <p:cNvPr id="26" name="テキスト ボックス 9">
                <a:extLst>
                  <a:ext uri="{FF2B5EF4-FFF2-40B4-BE49-F238E27FC236}">
                    <a16:creationId xmlns:a16="http://schemas.microsoft.com/office/drawing/2014/main" id="{A3EC328B-A311-7E41-88A6-E6FD4BFB1668}"/>
                  </a:ext>
                </a:extLst>
              </p:cNvPr>
              <p:cNvSpPr txBox="1"/>
              <p:nvPr/>
            </p:nvSpPr>
            <p:spPr>
              <a:xfrm>
                <a:off x="5125925" y="5569006"/>
                <a:ext cx="885007" cy="282637"/>
              </a:xfrm>
              <a:prstGeom prst="rect">
                <a:avLst/>
              </a:prstGeom>
              <a:noFill/>
            </p:spPr>
            <p:txBody>
              <a:bodyPr wrap="none" rtlCol="0">
                <a:spAutoFit/>
              </a:bodyPr>
              <a:lstStyle/>
              <a:p>
                <a:r>
                  <a:rPr lang="en-US" altLang="ja-JP" sz="1400"/>
                  <a:t>Simulation</a:t>
                </a:r>
                <a:endParaRPr lang="ja-JP" altLang="en-US" sz="1400"/>
              </a:p>
            </p:txBody>
          </p:sp>
          <p:sp>
            <p:nvSpPr>
              <p:cNvPr id="27" name="テキスト ボックス 11">
                <a:extLst>
                  <a:ext uri="{FF2B5EF4-FFF2-40B4-BE49-F238E27FC236}">
                    <a16:creationId xmlns:a16="http://schemas.microsoft.com/office/drawing/2014/main" id="{73C14B3A-40F3-2247-A8DC-3AD4D63C0BBA}"/>
                  </a:ext>
                </a:extLst>
              </p:cNvPr>
              <p:cNvSpPr txBox="1"/>
              <p:nvPr/>
            </p:nvSpPr>
            <p:spPr>
              <a:xfrm>
                <a:off x="7589243" y="5569004"/>
                <a:ext cx="1385216" cy="480483"/>
              </a:xfrm>
              <a:prstGeom prst="rect">
                <a:avLst/>
              </a:prstGeom>
              <a:noFill/>
            </p:spPr>
            <p:txBody>
              <a:bodyPr wrap="none" rtlCol="0">
                <a:spAutoFit/>
              </a:bodyPr>
              <a:lstStyle/>
              <a:p>
                <a:pPr algn="ctr"/>
                <a:r>
                  <a:rPr lang="en-US" altLang="ja-JP" sz="1400" dirty="0"/>
                  <a:t>Filtering/Mapping</a:t>
                </a:r>
              </a:p>
              <a:p>
                <a:pPr algn="ctr"/>
                <a:r>
                  <a:rPr lang="en-US" altLang="ja-JP" sz="1400" dirty="0"/>
                  <a:t>Analysis</a:t>
                </a:r>
                <a:endParaRPr lang="ja-JP" altLang="en-US" sz="1400"/>
              </a:p>
            </p:txBody>
          </p:sp>
          <p:sp>
            <p:nvSpPr>
              <p:cNvPr id="28" name="テキスト ボックス 12">
                <a:extLst>
                  <a:ext uri="{FF2B5EF4-FFF2-40B4-BE49-F238E27FC236}">
                    <a16:creationId xmlns:a16="http://schemas.microsoft.com/office/drawing/2014/main" id="{80A5402A-82CC-394F-B0CD-5B77F7FE71B5}"/>
                  </a:ext>
                </a:extLst>
              </p:cNvPr>
              <p:cNvSpPr txBox="1"/>
              <p:nvPr/>
            </p:nvSpPr>
            <p:spPr>
              <a:xfrm>
                <a:off x="9216470" y="5569006"/>
                <a:ext cx="855684" cy="282637"/>
              </a:xfrm>
              <a:prstGeom prst="rect">
                <a:avLst/>
              </a:prstGeom>
              <a:noFill/>
            </p:spPr>
            <p:txBody>
              <a:bodyPr wrap="none" rtlCol="0">
                <a:spAutoFit/>
              </a:bodyPr>
              <a:lstStyle/>
              <a:p>
                <a:r>
                  <a:rPr lang="en-US" altLang="ja-JP" sz="1400"/>
                  <a:t>Rendering</a:t>
                </a:r>
                <a:endParaRPr lang="ja-JP" altLang="en-US" sz="1400"/>
              </a:p>
            </p:txBody>
          </p:sp>
          <p:sp>
            <p:nvSpPr>
              <p:cNvPr id="29" name="テキスト ボックス 13">
                <a:extLst>
                  <a:ext uri="{FF2B5EF4-FFF2-40B4-BE49-F238E27FC236}">
                    <a16:creationId xmlns:a16="http://schemas.microsoft.com/office/drawing/2014/main" id="{55798855-25D6-3C4C-883B-8074760393ED}"/>
                  </a:ext>
                </a:extLst>
              </p:cNvPr>
              <p:cNvSpPr txBox="1"/>
              <p:nvPr/>
            </p:nvSpPr>
            <p:spPr>
              <a:xfrm>
                <a:off x="10619703" y="5571660"/>
                <a:ext cx="795212" cy="480483"/>
              </a:xfrm>
              <a:prstGeom prst="rect">
                <a:avLst/>
              </a:prstGeom>
              <a:noFill/>
            </p:spPr>
            <p:txBody>
              <a:bodyPr wrap="none" rtlCol="0">
                <a:spAutoFit/>
              </a:bodyPr>
              <a:lstStyle/>
              <a:p>
                <a:pPr algn="ctr"/>
                <a:r>
                  <a:rPr lang="en-US" altLang="ja-JP" sz="1400"/>
                  <a:t>Display</a:t>
                </a:r>
              </a:p>
              <a:p>
                <a:pPr algn="ctr"/>
                <a:r>
                  <a:rPr lang="en-US" altLang="ja-JP" sz="1400"/>
                  <a:t>Exploring</a:t>
                </a:r>
                <a:endParaRPr lang="ja-JP" altLang="en-US" sz="1400"/>
              </a:p>
            </p:txBody>
          </p:sp>
          <p:cxnSp>
            <p:nvCxnSpPr>
              <p:cNvPr id="30" name="直線矢印コネクタ 16">
                <a:extLst>
                  <a:ext uri="{FF2B5EF4-FFF2-40B4-BE49-F238E27FC236}">
                    <a16:creationId xmlns:a16="http://schemas.microsoft.com/office/drawing/2014/main" id="{ADEE7C5C-07E2-5443-8350-4F2DB169D658}"/>
                  </a:ext>
                </a:extLst>
              </p:cNvPr>
              <p:cNvCxnSpPr/>
              <p:nvPr/>
            </p:nvCxnSpPr>
            <p:spPr>
              <a:xfrm>
                <a:off x="6024526" y="5002764"/>
                <a:ext cx="1793741" cy="2665"/>
              </a:xfrm>
              <a:prstGeom prst="straightConnector1">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1" name="直線矢印コネクタ 16">
                <a:extLst>
                  <a:ext uri="{FF2B5EF4-FFF2-40B4-BE49-F238E27FC236}">
                    <a16:creationId xmlns:a16="http://schemas.microsoft.com/office/drawing/2014/main" id="{FB338ACF-C789-9B4C-8018-81794ABCBA13}"/>
                  </a:ext>
                </a:extLst>
              </p:cNvPr>
              <p:cNvCxnSpPr>
                <a:cxnSpLocks/>
                <a:endCxn id="116" idx="2"/>
              </p:cNvCxnSpPr>
              <p:nvPr/>
            </p:nvCxnSpPr>
            <p:spPr>
              <a:xfrm flipV="1">
                <a:off x="8745435" y="5002764"/>
                <a:ext cx="412538" cy="2666"/>
              </a:xfrm>
              <a:prstGeom prst="straightConnector1">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直線矢印コネクタ 16">
                <a:extLst>
                  <a:ext uri="{FF2B5EF4-FFF2-40B4-BE49-F238E27FC236}">
                    <a16:creationId xmlns:a16="http://schemas.microsoft.com/office/drawing/2014/main" id="{62B13CC6-A56E-0749-961C-33FE1FF67FE4}"/>
                  </a:ext>
                </a:extLst>
              </p:cNvPr>
              <p:cNvCxnSpPr>
                <a:cxnSpLocks/>
                <a:stCxn id="116" idx="6"/>
                <a:endCxn id="24" idx="2"/>
              </p:cNvCxnSpPr>
              <p:nvPr/>
            </p:nvCxnSpPr>
            <p:spPr>
              <a:xfrm>
                <a:off x="10153109" y="5002764"/>
                <a:ext cx="390082" cy="2007"/>
              </a:xfrm>
              <a:prstGeom prst="straightConnector1">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pic>
            <p:nvPicPr>
              <p:cNvPr id="21" name="図 4" descr="screenshot_128.png">
                <a:extLst>
                  <a:ext uri="{FF2B5EF4-FFF2-40B4-BE49-F238E27FC236}">
                    <a16:creationId xmlns:a16="http://schemas.microsoft.com/office/drawing/2014/main" id="{8ED7F8FA-38B3-9F4A-A956-2A872A9B01FC}"/>
                  </a:ext>
                </a:extLst>
              </p:cNvPr>
              <p:cNvPicPr>
                <a:picLocks noChangeAspect="1"/>
              </p:cNvPicPr>
              <p:nvPr/>
            </p:nvPicPr>
            <p:blipFill rotWithShape="1">
              <a:blip r:embed="rId4">
                <a:extLst>
                  <a:ext uri="{28A0092B-C50C-407E-A947-70E740481C1C}">
                    <a14:useLocalDpi xmlns:a14="http://schemas.microsoft.com/office/drawing/2010/main" val="0"/>
                  </a:ext>
                </a:extLst>
              </a:blip>
              <a:srcRect l="18733" t="25108" r="14475" b="11046"/>
              <a:stretch/>
            </p:blipFill>
            <p:spPr>
              <a:xfrm>
                <a:off x="7818267" y="4543255"/>
                <a:ext cx="927168" cy="924349"/>
              </a:xfrm>
              <a:prstGeom prst="ellipse">
                <a:avLst/>
              </a:prstGeom>
              <a:ln w="38100">
                <a:solidFill>
                  <a:schemeClr val="tx1"/>
                </a:solidFill>
              </a:ln>
            </p:spPr>
          </p:pic>
          <p:grpSp>
            <p:nvGrpSpPr>
              <p:cNvPr id="115" name="グループ化 114">
                <a:extLst>
                  <a:ext uri="{FF2B5EF4-FFF2-40B4-BE49-F238E27FC236}">
                    <a16:creationId xmlns:a16="http://schemas.microsoft.com/office/drawing/2014/main" id="{3F615329-C4EA-6440-9324-7B9EAF894EE6}"/>
                  </a:ext>
                </a:extLst>
              </p:cNvPr>
              <p:cNvGrpSpPr/>
              <p:nvPr/>
            </p:nvGrpSpPr>
            <p:grpSpPr>
              <a:xfrm>
                <a:off x="9157973" y="4505196"/>
                <a:ext cx="995136" cy="995136"/>
                <a:chOff x="8299542" y="2018147"/>
                <a:chExt cx="995136" cy="995136"/>
              </a:xfrm>
            </p:grpSpPr>
            <p:sp>
              <p:nvSpPr>
                <p:cNvPr id="116" name="円/楕円 115">
                  <a:extLst>
                    <a:ext uri="{FF2B5EF4-FFF2-40B4-BE49-F238E27FC236}">
                      <a16:creationId xmlns:a16="http://schemas.microsoft.com/office/drawing/2014/main" id="{F93AEAE7-A1DF-FF45-B54A-F9AFE5F41EF6}"/>
                    </a:ext>
                  </a:extLst>
                </p:cNvPr>
                <p:cNvSpPr/>
                <p:nvPr/>
              </p:nvSpPr>
              <p:spPr>
                <a:xfrm>
                  <a:off x="8299542" y="2018147"/>
                  <a:ext cx="995136" cy="995136"/>
                </a:xfrm>
                <a:prstGeom prst="ellipse">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17" name="Picture 3">
                  <a:extLst>
                    <a:ext uri="{FF2B5EF4-FFF2-40B4-BE49-F238E27FC236}">
                      <a16:creationId xmlns:a16="http://schemas.microsoft.com/office/drawing/2014/main" id="{D5B6B577-393C-5F4A-B392-14F630845C5B}"/>
                    </a:ext>
                  </a:extLst>
                </p:cNvPr>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302238" y="2273331"/>
                  <a:ext cx="938943" cy="4694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21" name="Picture 3">
                <a:extLst>
                  <a:ext uri="{FF2B5EF4-FFF2-40B4-BE49-F238E27FC236}">
                    <a16:creationId xmlns:a16="http://schemas.microsoft.com/office/drawing/2014/main" id="{5CA42F0C-C363-5446-BE94-8277A7A5D912}"/>
                  </a:ext>
                </a:extLst>
              </p:cNvPr>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20600581">
                <a:off x="10736330" y="4829093"/>
                <a:ext cx="529432" cy="264716"/>
              </a:xfrm>
              <a:prstGeom prst="rect">
                <a:avLst/>
              </a:prstGeom>
              <a:noFill/>
              <a:ln>
                <a:noFill/>
              </a:ln>
              <a:effectLst>
                <a:softEdge rad="127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sp>
        <p:nvSpPr>
          <p:cNvPr id="44" name="テキスト ボックス 43">
            <a:extLst>
              <a:ext uri="{FF2B5EF4-FFF2-40B4-BE49-F238E27FC236}">
                <a16:creationId xmlns:a16="http://schemas.microsoft.com/office/drawing/2014/main" id="{CE47EB63-5CE4-5841-A135-387B9B4744A6}"/>
              </a:ext>
            </a:extLst>
          </p:cNvPr>
          <p:cNvSpPr txBox="1"/>
          <p:nvPr/>
        </p:nvSpPr>
        <p:spPr>
          <a:xfrm>
            <a:off x="6861293" y="4366166"/>
            <a:ext cx="784607" cy="769441"/>
          </a:xfrm>
          <a:prstGeom prst="rect">
            <a:avLst/>
          </a:prstGeom>
          <a:noFill/>
        </p:spPr>
        <p:txBody>
          <a:bodyPr wrap="square" rtlCol="0">
            <a:spAutoFit/>
          </a:bodyPr>
          <a:lstStyle/>
          <a:p>
            <a:r>
              <a:rPr kumimoji="1" lang="en-US" altLang="ja-JP" sz="4400" dirty="0"/>
              <a:t>😄</a:t>
            </a:r>
            <a:endParaRPr kumimoji="1" lang="ja-JP" altLang="en-US" sz="4400"/>
          </a:p>
        </p:txBody>
      </p:sp>
    </p:spTree>
    <p:extLst>
      <p:ext uri="{BB962C8B-B14F-4D97-AF65-F5344CB8AC3E}">
        <p14:creationId xmlns:p14="http://schemas.microsoft.com/office/powerpoint/2010/main" val="3497539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dissolve">
                                      <p:cBhvr>
                                        <p:cTn id="7" dur="500"/>
                                        <p:tgtEl>
                                          <p:spTgt spid="4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wipe(left)">
                                      <p:cBhvr>
                                        <p:cTn id="12" dur="500"/>
                                        <p:tgtEl>
                                          <p:spTgt spid="3">
                                            <p:txEl>
                                              <p:pRg st="4" end="4"/>
                                            </p:txEl>
                                          </p:spTgt>
                                        </p:tgtEl>
                                      </p:cBhvr>
                                    </p:animEffect>
                                  </p:childTnLst>
                                </p:cTn>
                              </p:par>
                              <p:par>
                                <p:cTn id="13" presetID="22" presetClass="entr" presetSubtype="8"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wipe(left)">
                                      <p:cBhvr>
                                        <p:cTn id="15" dur="500"/>
                                        <p:tgtEl>
                                          <p:spTgt spid="3">
                                            <p:txEl>
                                              <p:pRg st="5" end="5"/>
                                            </p:txEl>
                                          </p:spTgt>
                                        </p:tgtEl>
                                      </p:cBhvr>
                                    </p:animEffect>
                                  </p:childTnLst>
                                </p:cTn>
                              </p:par>
                              <p:par>
                                <p:cTn id="16" presetID="22" presetClass="entr" presetSubtype="8" fill="hold"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wipe(left)">
                                      <p:cBhvr>
                                        <p:cTn id="18" dur="500"/>
                                        <p:tgtEl>
                                          <p:spTgt spid="3">
                                            <p:txEl>
                                              <p:pRg st="6" end="6"/>
                                            </p:txEl>
                                          </p:spTgt>
                                        </p:tgtEl>
                                      </p:cBhvr>
                                    </p:animEffect>
                                  </p:childTnLst>
                                </p:cTn>
                              </p:par>
                            </p:childTnLst>
                          </p:cTn>
                        </p:par>
                        <p:par>
                          <p:cTn id="19" fill="hold">
                            <p:stCondLst>
                              <p:cond delay="500"/>
                            </p:stCondLst>
                            <p:childTnLst>
                              <p:par>
                                <p:cTn id="20" presetID="22" presetClass="entr" presetSubtype="8" fill="hold" nodeType="after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childTnLst>
                          </p:cTn>
                        </p:par>
                        <p:par>
                          <p:cTn id="23" fill="hold">
                            <p:stCondLst>
                              <p:cond delay="1000"/>
                            </p:stCondLst>
                            <p:childTnLst>
                              <p:par>
                                <p:cTn id="24" presetID="9" presetClass="entr" presetSubtype="0" fill="hold" grpId="0" nodeType="after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dissolve">
                                      <p:cBhvr>
                                        <p:cTn id="26"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014E2AA-0100-B840-957F-40D56464478F}"/>
              </a:ext>
            </a:extLst>
          </p:cNvPr>
          <p:cNvSpPr>
            <a:spLocks noGrp="1"/>
          </p:cNvSpPr>
          <p:nvPr>
            <p:ph type="title"/>
          </p:nvPr>
        </p:nvSpPr>
        <p:spPr/>
        <p:txBody>
          <a:bodyPr/>
          <a:lstStyle/>
          <a:p>
            <a:r>
              <a:rPr lang="en-US" altLang="ja-JP" dirty="0"/>
              <a:t>Parallel Rendering </a:t>
            </a:r>
            <a:endParaRPr lang="ja-JP" altLang="en-US" dirty="0"/>
          </a:p>
        </p:txBody>
      </p:sp>
      <p:sp>
        <p:nvSpPr>
          <p:cNvPr id="3" name="コンテンツ プレースホルダー 2">
            <a:extLst>
              <a:ext uri="{FF2B5EF4-FFF2-40B4-BE49-F238E27FC236}">
                <a16:creationId xmlns:a16="http://schemas.microsoft.com/office/drawing/2014/main" id="{A679470F-C753-B54C-B43D-724C33D2601F}"/>
              </a:ext>
            </a:extLst>
          </p:cNvPr>
          <p:cNvSpPr>
            <a:spLocks noGrp="1"/>
          </p:cNvSpPr>
          <p:nvPr>
            <p:ph idx="1"/>
          </p:nvPr>
        </p:nvSpPr>
        <p:spPr/>
        <p:txBody>
          <a:bodyPr/>
          <a:lstStyle/>
          <a:p>
            <a:r>
              <a:rPr lang="en-US" altLang="ja-JP" b="1" dirty="0"/>
              <a:t>Order-independent technique for volume rendering</a:t>
            </a:r>
            <a:endParaRPr lang="ja-JP" altLang="en-US" b="1"/>
          </a:p>
        </p:txBody>
      </p:sp>
      <p:pic>
        <p:nvPicPr>
          <p:cNvPr id="67" name="resultMovieOfEGLcomposition">
            <a:hlinkClick r:id="" action="ppaction://media"/>
            <a:extLst>
              <a:ext uri="{FF2B5EF4-FFF2-40B4-BE49-F238E27FC236}">
                <a16:creationId xmlns:a16="http://schemas.microsoft.com/office/drawing/2014/main" id="{06B6D3ED-534B-C54D-99A7-7C26B0B981B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6165" t="12933" r="13698" b="7749"/>
          <a:stretch/>
        </p:blipFill>
        <p:spPr>
          <a:xfrm>
            <a:off x="293878" y="2534022"/>
            <a:ext cx="1831289" cy="2071004"/>
          </a:xfrm>
          <a:prstGeom prst="rect">
            <a:avLst/>
          </a:prstGeom>
        </p:spPr>
      </p:pic>
      <p:grpSp>
        <p:nvGrpSpPr>
          <p:cNvPr id="66" name="グループ化 65">
            <a:extLst>
              <a:ext uri="{FF2B5EF4-FFF2-40B4-BE49-F238E27FC236}">
                <a16:creationId xmlns:a16="http://schemas.microsoft.com/office/drawing/2014/main" id="{3F51D555-45EC-F340-927E-9D8FB4F306C7}"/>
              </a:ext>
            </a:extLst>
          </p:cNvPr>
          <p:cNvGrpSpPr/>
          <p:nvPr/>
        </p:nvGrpSpPr>
        <p:grpSpPr>
          <a:xfrm>
            <a:off x="437059" y="4587925"/>
            <a:ext cx="3330036" cy="1729161"/>
            <a:chOff x="405295" y="3026827"/>
            <a:chExt cx="3330036" cy="1729161"/>
          </a:xfrm>
        </p:grpSpPr>
        <p:pic>
          <p:nvPicPr>
            <p:cNvPr id="57" name="図 56">
              <a:extLst>
                <a:ext uri="{FF2B5EF4-FFF2-40B4-BE49-F238E27FC236}">
                  <a16:creationId xmlns:a16="http://schemas.microsoft.com/office/drawing/2014/main" id="{EA3CCDBE-DD85-D545-980B-836A0541FBEC}"/>
                </a:ext>
              </a:extLst>
            </p:cNvPr>
            <p:cNvPicPr>
              <a:picLocks noChangeAspect="1"/>
            </p:cNvPicPr>
            <p:nvPr/>
          </p:nvPicPr>
          <p:blipFill rotWithShape="1">
            <a:blip r:embed="rId6">
              <a:extLst>
                <a:ext uri="{28A0092B-C50C-407E-A947-70E740481C1C}">
                  <a14:useLocalDpi xmlns:a14="http://schemas.microsoft.com/office/drawing/2010/main" val="0"/>
                </a:ext>
              </a:extLst>
            </a:blip>
            <a:srcRect l="20391" t="17581" r="18141" b="17036"/>
            <a:stretch/>
          </p:blipFill>
          <p:spPr>
            <a:xfrm>
              <a:off x="1516677" y="3030643"/>
              <a:ext cx="1114667" cy="1185660"/>
            </a:xfrm>
            <a:prstGeom prst="rect">
              <a:avLst/>
            </a:prstGeom>
          </p:spPr>
        </p:pic>
        <p:pic>
          <p:nvPicPr>
            <p:cNvPr id="58" name="図 57">
              <a:extLst>
                <a:ext uri="{FF2B5EF4-FFF2-40B4-BE49-F238E27FC236}">
                  <a16:creationId xmlns:a16="http://schemas.microsoft.com/office/drawing/2014/main" id="{DF1FEF95-5007-BD4E-8B26-C7880FF262F1}"/>
                </a:ext>
              </a:extLst>
            </p:cNvPr>
            <p:cNvPicPr>
              <a:picLocks noChangeAspect="1"/>
            </p:cNvPicPr>
            <p:nvPr/>
          </p:nvPicPr>
          <p:blipFill rotWithShape="1">
            <a:blip r:embed="rId7">
              <a:extLst>
                <a:ext uri="{28A0092B-C50C-407E-A947-70E740481C1C}">
                  <a14:useLocalDpi xmlns:a14="http://schemas.microsoft.com/office/drawing/2010/main" val="0"/>
                </a:ext>
              </a:extLst>
            </a:blip>
            <a:srcRect l="20325" t="17590" r="19063" b="16993"/>
            <a:stretch/>
          </p:blipFill>
          <p:spPr>
            <a:xfrm>
              <a:off x="2636769" y="3026827"/>
              <a:ext cx="1098562" cy="1185660"/>
            </a:xfrm>
            <a:prstGeom prst="rect">
              <a:avLst/>
            </a:prstGeom>
          </p:spPr>
        </p:pic>
        <p:pic>
          <p:nvPicPr>
            <p:cNvPr id="59" name="図 58">
              <a:extLst>
                <a:ext uri="{FF2B5EF4-FFF2-40B4-BE49-F238E27FC236}">
                  <a16:creationId xmlns:a16="http://schemas.microsoft.com/office/drawing/2014/main" id="{98F39A00-4BB0-A54D-BF49-AAB4F25943EF}"/>
                </a:ext>
              </a:extLst>
            </p:cNvPr>
            <p:cNvPicPr>
              <a:picLocks noChangeAspect="1"/>
            </p:cNvPicPr>
            <p:nvPr/>
          </p:nvPicPr>
          <p:blipFill rotWithShape="1">
            <a:blip r:embed="rId8">
              <a:extLst>
                <a:ext uri="{28A0092B-C50C-407E-A947-70E740481C1C}">
                  <a14:useLocalDpi xmlns:a14="http://schemas.microsoft.com/office/drawing/2010/main" val="0"/>
                </a:ext>
              </a:extLst>
            </a:blip>
            <a:srcRect l="20023" t="17875" r="19558" b="15647"/>
            <a:stretch/>
          </p:blipFill>
          <p:spPr>
            <a:xfrm>
              <a:off x="405295" y="3026827"/>
              <a:ext cx="1077615" cy="1185660"/>
            </a:xfrm>
            <a:prstGeom prst="rect">
              <a:avLst/>
            </a:prstGeom>
          </p:spPr>
        </p:pic>
        <p:sp>
          <p:nvSpPr>
            <p:cNvPr id="60" name="テキスト ボックス 59">
              <a:extLst>
                <a:ext uri="{FF2B5EF4-FFF2-40B4-BE49-F238E27FC236}">
                  <a16:creationId xmlns:a16="http://schemas.microsoft.com/office/drawing/2014/main" id="{B6FF6913-FD7B-D54C-BA3B-5E494BC918C9}"/>
                </a:ext>
              </a:extLst>
            </p:cNvPr>
            <p:cNvSpPr txBox="1"/>
            <p:nvPr/>
          </p:nvSpPr>
          <p:spPr>
            <a:xfrm>
              <a:off x="1171854" y="4448211"/>
              <a:ext cx="1771767" cy="307777"/>
            </a:xfrm>
            <a:prstGeom prst="rect">
              <a:avLst/>
            </a:prstGeom>
            <a:noFill/>
          </p:spPr>
          <p:txBody>
            <a:bodyPr wrap="none" rtlCol="0">
              <a:spAutoFit/>
            </a:bodyPr>
            <a:lstStyle/>
            <a:p>
              <a:r>
                <a:rPr kumimoji="1" lang="en-US" altLang="ja-JP" sz="1400" dirty="0"/>
                <a:t># of ensemble images</a:t>
              </a:r>
              <a:endParaRPr kumimoji="1" lang="ja-JP" altLang="en-US" sz="1400"/>
            </a:p>
          </p:txBody>
        </p:sp>
        <p:cxnSp>
          <p:nvCxnSpPr>
            <p:cNvPr id="65" name="直線矢印コネクタ 64">
              <a:extLst>
                <a:ext uri="{FF2B5EF4-FFF2-40B4-BE49-F238E27FC236}">
                  <a16:creationId xmlns:a16="http://schemas.microsoft.com/office/drawing/2014/main" id="{834CAC81-BBE1-CD4A-BAA6-E2E56C6CE622}"/>
                </a:ext>
              </a:extLst>
            </p:cNvPr>
            <p:cNvCxnSpPr/>
            <p:nvPr/>
          </p:nvCxnSpPr>
          <p:spPr>
            <a:xfrm>
              <a:off x="526465" y="4334169"/>
              <a:ext cx="320886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テキスト ボックス 60">
              <a:extLst>
                <a:ext uri="{FF2B5EF4-FFF2-40B4-BE49-F238E27FC236}">
                  <a16:creationId xmlns:a16="http://schemas.microsoft.com/office/drawing/2014/main" id="{631D58C7-5CC6-534C-98AC-474361292F67}"/>
                </a:ext>
              </a:extLst>
            </p:cNvPr>
            <p:cNvSpPr txBox="1"/>
            <p:nvPr/>
          </p:nvSpPr>
          <p:spPr>
            <a:xfrm>
              <a:off x="813468" y="4163976"/>
              <a:ext cx="276038" cy="307777"/>
            </a:xfrm>
            <a:prstGeom prst="rect">
              <a:avLst/>
            </a:prstGeom>
            <a:solidFill>
              <a:schemeClr val="bg1"/>
            </a:solidFill>
          </p:spPr>
          <p:txBody>
            <a:bodyPr wrap="none" rtlCol="0">
              <a:spAutoFit/>
            </a:bodyPr>
            <a:lstStyle/>
            <a:p>
              <a:r>
                <a:rPr kumimoji="1" lang="en-US" altLang="ja-JP" sz="1400" dirty="0"/>
                <a:t>1</a:t>
              </a:r>
              <a:endParaRPr kumimoji="1" lang="ja-JP" altLang="en-US" sz="1400"/>
            </a:p>
          </p:txBody>
        </p:sp>
        <p:sp>
          <p:nvSpPr>
            <p:cNvPr id="62" name="テキスト ボックス 61">
              <a:extLst>
                <a:ext uri="{FF2B5EF4-FFF2-40B4-BE49-F238E27FC236}">
                  <a16:creationId xmlns:a16="http://schemas.microsoft.com/office/drawing/2014/main" id="{07645D58-1C01-DF4B-BAB0-8B79E8C6A669}"/>
                </a:ext>
              </a:extLst>
            </p:cNvPr>
            <p:cNvSpPr txBox="1"/>
            <p:nvPr/>
          </p:nvSpPr>
          <p:spPr>
            <a:xfrm>
              <a:off x="1896719" y="4163976"/>
              <a:ext cx="367408" cy="307777"/>
            </a:xfrm>
            <a:prstGeom prst="rect">
              <a:avLst/>
            </a:prstGeom>
            <a:solidFill>
              <a:schemeClr val="bg1"/>
            </a:solidFill>
          </p:spPr>
          <p:txBody>
            <a:bodyPr wrap="none" rtlCol="0">
              <a:spAutoFit/>
            </a:bodyPr>
            <a:lstStyle/>
            <a:p>
              <a:r>
                <a:rPr kumimoji="1" lang="en-US" altLang="ja-JP" sz="1400" dirty="0"/>
                <a:t>10</a:t>
              </a:r>
              <a:endParaRPr kumimoji="1" lang="ja-JP" altLang="en-US" sz="1400"/>
            </a:p>
          </p:txBody>
        </p:sp>
        <p:sp>
          <p:nvSpPr>
            <p:cNvPr id="63" name="テキスト ボックス 62">
              <a:extLst>
                <a:ext uri="{FF2B5EF4-FFF2-40B4-BE49-F238E27FC236}">
                  <a16:creationId xmlns:a16="http://schemas.microsoft.com/office/drawing/2014/main" id="{4A0A7565-28E2-DB44-8FEA-726C84AF0D51}"/>
                </a:ext>
              </a:extLst>
            </p:cNvPr>
            <p:cNvSpPr txBox="1"/>
            <p:nvPr/>
          </p:nvSpPr>
          <p:spPr>
            <a:xfrm>
              <a:off x="2979970" y="4163976"/>
              <a:ext cx="458780" cy="307777"/>
            </a:xfrm>
            <a:prstGeom prst="rect">
              <a:avLst/>
            </a:prstGeom>
            <a:solidFill>
              <a:schemeClr val="bg1"/>
            </a:solidFill>
          </p:spPr>
          <p:txBody>
            <a:bodyPr wrap="none" rtlCol="0">
              <a:spAutoFit/>
            </a:bodyPr>
            <a:lstStyle/>
            <a:p>
              <a:r>
                <a:rPr kumimoji="1" lang="en-US" altLang="ja-JP" sz="1400" dirty="0"/>
                <a:t>100</a:t>
              </a:r>
              <a:endParaRPr kumimoji="1" lang="ja-JP" altLang="en-US" sz="1400"/>
            </a:p>
          </p:txBody>
        </p:sp>
      </p:grpSp>
      <p:grpSp>
        <p:nvGrpSpPr>
          <p:cNvPr id="70" name="グループ化 69">
            <a:extLst>
              <a:ext uri="{FF2B5EF4-FFF2-40B4-BE49-F238E27FC236}">
                <a16:creationId xmlns:a16="http://schemas.microsoft.com/office/drawing/2014/main" id="{FA30AFD1-9C92-094E-ABDF-8B30302180D4}"/>
              </a:ext>
            </a:extLst>
          </p:cNvPr>
          <p:cNvGrpSpPr/>
          <p:nvPr/>
        </p:nvGrpSpPr>
        <p:grpSpPr>
          <a:xfrm>
            <a:off x="4250723" y="2542039"/>
            <a:ext cx="7850774" cy="3728991"/>
            <a:chOff x="4260581" y="2654858"/>
            <a:chExt cx="7850774" cy="3728991"/>
          </a:xfrm>
        </p:grpSpPr>
        <p:grpSp>
          <p:nvGrpSpPr>
            <p:cNvPr id="56" name="グループ化 55">
              <a:extLst>
                <a:ext uri="{FF2B5EF4-FFF2-40B4-BE49-F238E27FC236}">
                  <a16:creationId xmlns:a16="http://schemas.microsoft.com/office/drawing/2014/main" id="{94F75B20-BF31-5A44-AB72-B063243EE529}"/>
                </a:ext>
              </a:extLst>
            </p:cNvPr>
            <p:cNvGrpSpPr/>
            <p:nvPr/>
          </p:nvGrpSpPr>
          <p:grpSpPr>
            <a:xfrm>
              <a:off x="4260581" y="2654858"/>
              <a:ext cx="7850774" cy="3719056"/>
              <a:chOff x="1396813" y="2726382"/>
              <a:chExt cx="8448516" cy="4002219"/>
            </a:xfrm>
          </p:grpSpPr>
          <p:pic>
            <p:nvPicPr>
              <p:cNvPr id="4" name="図 3">
                <a:extLst>
                  <a:ext uri="{FF2B5EF4-FFF2-40B4-BE49-F238E27FC236}">
                    <a16:creationId xmlns:a16="http://schemas.microsoft.com/office/drawing/2014/main" id="{CADC6C72-2812-0D40-A130-06C7C623F270}"/>
                  </a:ext>
                </a:extLst>
              </p:cNvPr>
              <p:cNvPicPr>
                <a:picLocks noChangeAspect="1"/>
              </p:cNvPicPr>
              <p:nvPr/>
            </p:nvPicPr>
            <p:blipFill rotWithShape="1">
              <a:blip r:embed="rId9">
                <a:extLst>
                  <a:ext uri="{28A0092B-C50C-407E-A947-70E740481C1C}">
                    <a14:useLocalDpi xmlns:a14="http://schemas.microsoft.com/office/drawing/2010/main" val="0"/>
                  </a:ext>
                </a:extLst>
              </a:blip>
              <a:srcRect l="14760" t="15812" r="11450" b="15812"/>
              <a:stretch/>
            </p:blipFill>
            <p:spPr>
              <a:xfrm>
                <a:off x="7875928" y="3264232"/>
                <a:ext cx="1969401" cy="1824852"/>
              </a:xfrm>
              <a:prstGeom prst="rect">
                <a:avLst/>
              </a:prstGeom>
            </p:spPr>
          </p:pic>
          <p:grpSp>
            <p:nvGrpSpPr>
              <p:cNvPr id="40" name="グループ化 39">
                <a:extLst>
                  <a:ext uri="{FF2B5EF4-FFF2-40B4-BE49-F238E27FC236}">
                    <a16:creationId xmlns:a16="http://schemas.microsoft.com/office/drawing/2014/main" id="{C0D86BC5-A0E7-9849-842D-345A63A60A6F}"/>
                  </a:ext>
                </a:extLst>
              </p:cNvPr>
              <p:cNvGrpSpPr/>
              <p:nvPr/>
            </p:nvGrpSpPr>
            <p:grpSpPr>
              <a:xfrm>
                <a:off x="2198946" y="2972295"/>
                <a:ext cx="5057727" cy="924214"/>
                <a:chOff x="2198946" y="2972295"/>
                <a:chExt cx="5057727" cy="924214"/>
              </a:xfrm>
            </p:grpSpPr>
            <p:pic>
              <p:nvPicPr>
                <p:cNvPr id="26" name="図 25">
                  <a:extLst>
                    <a:ext uri="{FF2B5EF4-FFF2-40B4-BE49-F238E27FC236}">
                      <a16:creationId xmlns:a16="http://schemas.microsoft.com/office/drawing/2014/main" id="{0DEE2C89-FA8B-9041-A7E0-A99AA9358600}"/>
                    </a:ext>
                  </a:extLst>
                </p:cNvPr>
                <p:cNvPicPr>
                  <a:picLocks noChangeAspect="1"/>
                </p:cNvPicPr>
                <p:nvPr/>
              </p:nvPicPr>
              <p:blipFill rotWithShape="1">
                <a:blip r:embed="rId10">
                  <a:extLst>
                    <a:ext uri="{28A0092B-C50C-407E-A947-70E740481C1C}">
                      <a14:useLocalDpi xmlns:a14="http://schemas.microsoft.com/office/drawing/2010/main" val="0"/>
                    </a:ext>
                  </a:extLst>
                </a:blip>
                <a:srcRect l="13804" t="11545" r="14525" b="14311"/>
                <a:stretch/>
              </p:blipFill>
              <p:spPr>
                <a:xfrm>
                  <a:off x="5112558" y="2972295"/>
                  <a:ext cx="870098" cy="900117"/>
                </a:xfrm>
                <a:prstGeom prst="rect">
                  <a:avLst/>
                </a:prstGeom>
              </p:spPr>
            </p:pic>
            <p:pic>
              <p:nvPicPr>
                <p:cNvPr id="27" name="図 26">
                  <a:extLst>
                    <a:ext uri="{FF2B5EF4-FFF2-40B4-BE49-F238E27FC236}">
                      <a16:creationId xmlns:a16="http://schemas.microsoft.com/office/drawing/2014/main" id="{059A119A-8F42-3746-9F10-9684781C53BB}"/>
                    </a:ext>
                  </a:extLst>
                </p:cNvPr>
                <p:cNvPicPr>
                  <a:picLocks noChangeAspect="1"/>
                </p:cNvPicPr>
                <p:nvPr/>
              </p:nvPicPr>
              <p:blipFill rotWithShape="1">
                <a:blip r:embed="rId11">
                  <a:extLst>
                    <a:ext uri="{28A0092B-C50C-407E-A947-70E740481C1C}">
                      <a14:useLocalDpi xmlns:a14="http://schemas.microsoft.com/office/drawing/2010/main" val="0"/>
                    </a:ext>
                  </a:extLst>
                </a:blip>
                <a:srcRect l="15162" t="13397" r="11401" b="15637"/>
                <a:stretch/>
              </p:blipFill>
              <p:spPr>
                <a:xfrm>
                  <a:off x="3863309" y="2983358"/>
                  <a:ext cx="891529" cy="861526"/>
                </a:xfrm>
                <a:prstGeom prst="rect">
                  <a:avLst/>
                </a:prstGeom>
              </p:spPr>
            </p:pic>
            <p:pic>
              <p:nvPicPr>
                <p:cNvPr id="28" name="図 27">
                  <a:extLst>
                    <a:ext uri="{FF2B5EF4-FFF2-40B4-BE49-F238E27FC236}">
                      <a16:creationId xmlns:a16="http://schemas.microsoft.com/office/drawing/2014/main" id="{4362D1A6-64D8-F94E-A4E1-2C9468ECF3F0}"/>
                    </a:ext>
                  </a:extLst>
                </p:cNvPr>
                <p:cNvPicPr>
                  <a:picLocks noChangeAspect="1"/>
                </p:cNvPicPr>
                <p:nvPr/>
              </p:nvPicPr>
              <p:blipFill rotWithShape="1">
                <a:blip r:embed="rId12">
                  <a:extLst>
                    <a:ext uri="{28A0092B-C50C-407E-A947-70E740481C1C}">
                      <a14:useLocalDpi xmlns:a14="http://schemas.microsoft.com/office/drawing/2010/main" val="0"/>
                    </a:ext>
                  </a:extLst>
                </a:blip>
                <a:srcRect l="12142" t="14940" r="12087" b="14094"/>
                <a:stretch/>
              </p:blipFill>
              <p:spPr>
                <a:xfrm>
                  <a:off x="2987893" y="2999822"/>
                  <a:ext cx="919868" cy="861527"/>
                </a:xfrm>
                <a:prstGeom prst="rect">
                  <a:avLst/>
                </a:prstGeom>
              </p:spPr>
            </p:pic>
            <p:pic>
              <p:nvPicPr>
                <p:cNvPr id="29" name="図 28">
                  <a:extLst>
                    <a:ext uri="{FF2B5EF4-FFF2-40B4-BE49-F238E27FC236}">
                      <a16:creationId xmlns:a16="http://schemas.microsoft.com/office/drawing/2014/main" id="{7DCD5FDC-410A-9F48-9488-3F2F6FEBAE76}"/>
                    </a:ext>
                  </a:extLst>
                </p:cNvPr>
                <p:cNvPicPr>
                  <a:picLocks noChangeAspect="1"/>
                </p:cNvPicPr>
                <p:nvPr/>
              </p:nvPicPr>
              <p:blipFill rotWithShape="1">
                <a:blip r:embed="rId13">
                  <a:extLst>
                    <a:ext uri="{28A0092B-C50C-407E-A947-70E740481C1C}">
                      <a14:useLocalDpi xmlns:a14="http://schemas.microsoft.com/office/drawing/2010/main" val="0"/>
                    </a:ext>
                  </a:extLst>
                </a:blip>
                <a:srcRect l="13564" t="14940" r="11940" b="14094"/>
                <a:stretch/>
              </p:blipFill>
              <p:spPr>
                <a:xfrm>
                  <a:off x="2198946" y="2999822"/>
                  <a:ext cx="904388" cy="861527"/>
                </a:xfrm>
                <a:prstGeom prst="rect">
                  <a:avLst/>
                </a:prstGeom>
              </p:spPr>
            </p:pic>
            <p:pic>
              <p:nvPicPr>
                <p:cNvPr id="24" name="図 23">
                  <a:extLst>
                    <a:ext uri="{FF2B5EF4-FFF2-40B4-BE49-F238E27FC236}">
                      <a16:creationId xmlns:a16="http://schemas.microsoft.com/office/drawing/2014/main" id="{3BF92AA2-8444-AA48-9F00-47E55B0B91C5}"/>
                    </a:ext>
                  </a:extLst>
                </p:cNvPr>
                <p:cNvPicPr>
                  <a:picLocks noChangeAspect="1"/>
                </p:cNvPicPr>
                <p:nvPr/>
              </p:nvPicPr>
              <p:blipFill rotWithShape="1">
                <a:blip r:embed="rId14">
                  <a:extLst>
                    <a:ext uri="{28A0092B-C50C-407E-A947-70E740481C1C}">
                      <a14:useLocalDpi xmlns:a14="http://schemas.microsoft.com/office/drawing/2010/main" val="0"/>
                    </a:ext>
                  </a:extLst>
                </a:blip>
                <a:srcRect l="14692" t="17720" r="14631" b="15985"/>
                <a:stretch/>
              </p:blipFill>
              <p:spPr>
                <a:xfrm>
                  <a:off x="6331422" y="3028638"/>
                  <a:ext cx="925251" cy="867871"/>
                </a:xfrm>
                <a:prstGeom prst="rect">
                  <a:avLst/>
                </a:prstGeom>
              </p:spPr>
            </p:pic>
            <p:sp>
              <p:nvSpPr>
                <p:cNvPr id="25" name="右矢印 24">
                  <a:extLst>
                    <a:ext uri="{FF2B5EF4-FFF2-40B4-BE49-F238E27FC236}">
                      <a16:creationId xmlns:a16="http://schemas.microsoft.com/office/drawing/2014/main" id="{E7916D26-1318-2D40-A3B7-50A0514AB893}"/>
                    </a:ext>
                  </a:extLst>
                </p:cNvPr>
                <p:cNvSpPr/>
                <p:nvPr/>
              </p:nvSpPr>
              <p:spPr>
                <a:xfrm>
                  <a:off x="6131704" y="3370492"/>
                  <a:ext cx="157868" cy="218227"/>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30" name="テキスト ボックス 29">
                  <a:extLst>
                    <a:ext uri="{FF2B5EF4-FFF2-40B4-BE49-F238E27FC236}">
                      <a16:creationId xmlns:a16="http://schemas.microsoft.com/office/drawing/2014/main" id="{D96FEA0A-5E8F-B84C-84E8-839259302C86}"/>
                    </a:ext>
                  </a:extLst>
                </p:cNvPr>
                <p:cNvSpPr txBox="1"/>
                <p:nvPr/>
              </p:nvSpPr>
              <p:spPr>
                <a:xfrm>
                  <a:off x="4736036" y="3144940"/>
                  <a:ext cx="404278" cy="461665"/>
                </a:xfrm>
                <a:prstGeom prst="rect">
                  <a:avLst/>
                </a:prstGeom>
                <a:noFill/>
              </p:spPr>
              <p:txBody>
                <a:bodyPr wrap="none" rtlCol="0">
                  <a:spAutoFit/>
                </a:bodyPr>
                <a:lstStyle/>
                <a:p>
                  <a:r>
                    <a:rPr kumimoji="1" lang="en-US" altLang="ja-JP" sz="2400" dirty="0"/>
                    <a:t>…</a:t>
                  </a:r>
                  <a:endParaRPr lang="ja-JP" altLang="en-US" sz="2400"/>
                </a:p>
              </p:txBody>
            </p:sp>
          </p:grpSp>
          <p:grpSp>
            <p:nvGrpSpPr>
              <p:cNvPr id="41" name="グループ化 40">
                <a:extLst>
                  <a:ext uri="{FF2B5EF4-FFF2-40B4-BE49-F238E27FC236}">
                    <a16:creationId xmlns:a16="http://schemas.microsoft.com/office/drawing/2014/main" id="{38B0B109-4BAB-0A41-81DF-2115137FFC8F}"/>
                  </a:ext>
                </a:extLst>
              </p:cNvPr>
              <p:cNvGrpSpPr/>
              <p:nvPr/>
            </p:nvGrpSpPr>
            <p:grpSpPr>
              <a:xfrm>
                <a:off x="2190567" y="3858800"/>
                <a:ext cx="5057727" cy="924214"/>
                <a:chOff x="2190567" y="3858800"/>
                <a:chExt cx="5057727" cy="924214"/>
              </a:xfrm>
            </p:grpSpPr>
            <p:pic>
              <p:nvPicPr>
                <p:cNvPr id="19" name="図 18">
                  <a:extLst>
                    <a:ext uri="{FF2B5EF4-FFF2-40B4-BE49-F238E27FC236}">
                      <a16:creationId xmlns:a16="http://schemas.microsoft.com/office/drawing/2014/main" id="{2BFB383A-6329-9B44-8BFC-65A4AFAA9CFF}"/>
                    </a:ext>
                  </a:extLst>
                </p:cNvPr>
                <p:cNvPicPr>
                  <a:picLocks noChangeAspect="1"/>
                </p:cNvPicPr>
                <p:nvPr/>
              </p:nvPicPr>
              <p:blipFill rotWithShape="1">
                <a:blip r:embed="rId10">
                  <a:extLst>
                    <a:ext uri="{28A0092B-C50C-407E-A947-70E740481C1C}">
                      <a14:useLocalDpi xmlns:a14="http://schemas.microsoft.com/office/drawing/2010/main" val="0"/>
                    </a:ext>
                  </a:extLst>
                </a:blip>
                <a:srcRect l="13804" t="11545" r="14525" b="14311"/>
                <a:stretch/>
              </p:blipFill>
              <p:spPr>
                <a:xfrm>
                  <a:off x="5104179" y="3858800"/>
                  <a:ext cx="870098" cy="900117"/>
                </a:xfrm>
                <a:prstGeom prst="rect">
                  <a:avLst/>
                </a:prstGeom>
              </p:spPr>
            </p:pic>
            <p:pic>
              <p:nvPicPr>
                <p:cNvPr id="20" name="図 19">
                  <a:extLst>
                    <a:ext uri="{FF2B5EF4-FFF2-40B4-BE49-F238E27FC236}">
                      <a16:creationId xmlns:a16="http://schemas.microsoft.com/office/drawing/2014/main" id="{AF3FBA1B-3EDA-D348-A889-1CB7180F8FDA}"/>
                    </a:ext>
                  </a:extLst>
                </p:cNvPr>
                <p:cNvPicPr>
                  <a:picLocks noChangeAspect="1"/>
                </p:cNvPicPr>
                <p:nvPr/>
              </p:nvPicPr>
              <p:blipFill rotWithShape="1">
                <a:blip r:embed="rId11">
                  <a:extLst>
                    <a:ext uri="{28A0092B-C50C-407E-A947-70E740481C1C}">
                      <a14:useLocalDpi xmlns:a14="http://schemas.microsoft.com/office/drawing/2010/main" val="0"/>
                    </a:ext>
                  </a:extLst>
                </a:blip>
                <a:srcRect l="15162" t="13397" r="11401" b="15637"/>
                <a:stretch/>
              </p:blipFill>
              <p:spPr>
                <a:xfrm>
                  <a:off x="3854930" y="3869863"/>
                  <a:ext cx="891529" cy="861526"/>
                </a:xfrm>
                <a:prstGeom prst="rect">
                  <a:avLst/>
                </a:prstGeom>
              </p:spPr>
            </p:pic>
            <p:pic>
              <p:nvPicPr>
                <p:cNvPr id="21" name="図 20">
                  <a:extLst>
                    <a:ext uri="{FF2B5EF4-FFF2-40B4-BE49-F238E27FC236}">
                      <a16:creationId xmlns:a16="http://schemas.microsoft.com/office/drawing/2014/main" id="{DEA66338-7719-124E-935A-C11578809973}"/>
                    </a:ext>
                  </a:extLst>
                </p:cNvPr>
                <p:cNvPicPr>
                  <a:picLocks noChangeAspect="1"/>
                </p:cNvPicPr>
                <p:nvPr/>
              </p:nvPicPr>
              <p:blipFill rotWithShape="1">
                <a:blip r:embed="rId12">
                  <a:extLst>
                    <a:ext uri="{28A0092B-C50C-407E-A947-70E740481C1C}">
                      <a14:useLocalDpi xmlns:a14="http://schemas.microsoft.com/office/drawing/2010/main" val="0"/>
                    </a:ext>
                  </a:extLst>
                </a:blip>
                <a:srcRect l="12142" t="14940" r="12087" b="14094"/>
                <a:stretch/>
              </p:blipFill>
              <p:spPr>
                <a:xfrm>
                  <a:off x="2979514" y="3886327"/>
                  <a:ext cx="919868" cy="861527"/>
                </a:xfrm>
                <a:prstGeom prst="rect">
                  <a:avLst/>
                </a:prstGeom>
              </p:spPr>
            </p:pic>
            <p:pic>
              <p:nvPicPr>
                <p:cNvPr id="22" name="図 21">
                  <a:extLst>
                    <a:ext uri="{FF2B5EF4-FFF2-40B4-BE49-F238E27FC236}">
                      <a16:creationId xmlns:a16="http://schemas.microsoft.com/office/drawing/2014/main" id="{09BA0E53-E850-954C-AD63-3AB6213D266E}"/>
                    </a:ext>
                  </a:extLst>
                </p:cNvPr>
                <p:cNvPicPr>
                  <a:picLocks noChangeAspect="1"/>
                </p:cNvPicPr>
                <p:nvPr/>
              </p:nvPicPr>
              <p:blipFill rotWithShape="1">
                <a:blip r:embed="rId13">
                  <a:extLst>
                    <a:ext uri="{28A0092B-C50C-407E-A947-70E740481C1C}">
                      <a14:useLocalDpi xmlns:a14="http://schemas.microsoft.com/office/drawing/2010/main" val="0"/>
                    </a:ext>
                  </a:extLst>
                </a:blip>
                <a:srcRect l="13564" t="14940" r="11940" b="14094"/>
                <a:stretch/>
              </p:blipFill>
              <p:spPr>
                <a:xfrm>
                  <a:off x="2190567" y="3886327"/>
                  <a:ext cx="904388" cy="861527"/>
                </a:xfrm>
                <a:prstGeom prst="rect">
                  <a:avLst/>
                </a:prstGeom>
              </p:spPr>
            </p:pic>
            <p:pic>
              <p:nvPicPr>
                <p:cNvPr id="17" name="図 16">
                  <a:extLst>
                    <a:ext uri="{FF2B5EF4-FFF2-40B4-BE49-F238E27FC236}">
                      <a16:creationId xmlns:a16="http://schemas.microsoft.com/office/drawing/2014/main" id="{9223A04E-4DB2-7740-8793-E5620EFBD29C}"/>
                    </a:ext>
                  </a:extLst>
                </p:cNvPr>
                <p:cNvPicPr>
                  <a:picLocks noChangeAspect="1"/>
                </p:cNvPicPr>
                <p:nvPr/>
              </p:nvPicPr>
              <p:blipFill rotWithShape="1">
                <a:blip r:embed="rId14">
                  <a:extLst>
                    <a:ext uri="{28A0092B-C50C-407E-A947-70E740481C1C}">
                      <a14:useLocalDpi xmlns:a14="http://schemas.microsoft.com/office/drawing/2010/main" val="0"/>
                    </a:ext>
                  </a:extLst>
                </a:blip>
                <a:srcRect l="14692" t="17720" r="14631" b="15985"/>
                <a:stretch/>
              </p:blipFill>
              <p:spPr>
                <a:xfrm>
                  <a:off x="6323043" y="3915143"/>
                  <a:ext cx="925251" cy="867871"/>
                </a:xfrm>
                <a:prstGeom prst="rect">
                  <a:avLst/>
                </a:prstGeom>
              </p:spPr>
            </p:pic>
            <p:sp>
              <p:nvSpPr>
                <p:cNvPr id="18" name="右矢印 17">
                  <a:extLst>
                    <a:ext uri="{FF2B5EF4-FFF2-40B4-BE49-F238E27FC236}">
                      <a16:creationId xmlns:a16="http://schemas.microsoft.com/office/drawing/2014/main" id="{C9DB44A3-FBEF-7343-AD13-AB494C810F8C}"/>
                    </a:ext>
                  </a:extLst>
                </p:cNvPr>
                <p:cNvSpPr/>
                <p:nvPr/>
              </p:nvSpPr>
              <p:spPr>
                <a:xfrm>
                  <a:off x="6123325" y="4256997"/>
                  <a:ext cx="157868" cy="218227"/>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31" name="テキスト ボックス 30">
                  <a:extLst>
                    <a:ext uri="{FF2B5EF4-FFF2-40B4-BE49-F238E27FC236}">
                      <a16:creationId xmlns:a16="http://schemas.microsoft.com/office/drawing/2014/main" id="{7A1587DF-1CB9-3B4C-813E-57BD97444003}"/>
                    </a:ext>
                  </a:extLst>
                </p:cNvPr>
                <p:cNvSpPr txBox="1"/>
                <p:nvPr/>
              </p:nvSpPr>
              <p:spPr>
                <a:xfrm>
                  <a:off x="4736036" y="4067810"/>
                  <a:ext cx="404278" cy="461665"/>
                </a:xfrm>
                <a:prstGeom prst="rect">
                  <a:avLst/>
                </a:prstGeom>
                <a:noFill/>
              </p:spPr>
              <p:txBody>
                <a:bodyPr wrap="none" rtlCol="0">
                  <a:spAutoFit/>
                </a:bodyPr>
                <a:lstStyle/>
                <a:p>
                  <a:r>
                    <a:rPr kumimoji="1" lang="en-US" altLang="ja-JP" sz="2400" dirty="0"/>
                    <a:t>…</a:t>
                  </a:r>
                  <a:endParaRPr lang="ja-JP" altLang="en-US" sz="2400"/>
                </a:p>
              </p:txBody>
            </p:sp>
          </p:grpSp>
          <p:grpSp>
            <p:nvGrpSpPr>
              <p:cNvPr id="42" name="グループ化 41">
                <a:extLst>
                  <a:ext uri="{FF2B5EF4-FFF2-40B4-BE49-F238E27FC236}">
                    <a16:creationId xmlns:a16="http://schemas.microsoft.com/office/drawing/2014/main" id="{1D002FE0-BBBB-5E4C-99EF-1DA67F4625EA}"/>
                  </a:ext>
                </a:extLst>
              </p:cNvPr>
              <p:cNvGrpSpPr/>
              <p:nvPr/>
            </p:nvGrpSpPr>
            <p:grpSpPr>
              <a:xfrm>
                <a:off x="2192239" y="5190862"/>
                <a:ext cx="5057727" cy="924214"/>
                <a:chOff x="2192239" y="5190862"/>
                <a:chExt cx="5057727" cy="924214"/>
              </a:xfrm>
            </p:grpSpPr>
            <p:pic>
              <p:nvPicPr>
                <p:cNvPr id="12" name="図 11">
                  <a:extLst>
                    <a:ext uri="{FF2B5EF4-FFF2-40B4-BE49-F238E27FC236}">
                      <a16:creationId xmlns:a16="http://schemas.microsoft.com/office/drawing/2014/main" id="{672440E1-C5BC-8B48-BE11-99E327BB9AE6}"/>
                    </a:ext>
                  </a:extLst>
                </p:cNvPr>
                <p:cNvPicPr>
                  <a:picLocks noChangeAspect="1"/>
                </p:cNvPicPr>
                <p:nvPr/>
              </p:nvPicPr>
              <p:blipFill rotWithShape="1">
                <a:blip r:embed="rId10">
                  <a:extLst>
                    <a:ext uri="{28A0092B-C50C-407E-A947-70E740481C1C}">
                      <a14:useLocalDpi xmlns:a14="http://schemas.microsoft.com/office/drawing/2010/main" val="0"/>
                    </a:ext>
                  </a:extLst>
                </a:blip>
                <a:srcRect l="13804" t="11545" r="14525" b="14311"/>
                <a:stretch/>
              </p:blipFill>
              <p:spPr>
                <a:xfrm>
                  <a:off x="5105851" y="5190862"/>
                  <a:ext cx="870098" cy="900117"/>
                </a:xfrm>
                <a:prstGeom prst="rect">
                  <a:avLst/>
                </a:prstGeom>
              </p:spPr>
            </p:pic>
            <p:pic>
              <p:nvPicPr>
                <p:cNvPr id="13" name="図 12">
                  <a:extLst>
                    <a:ext uri="{FF2B5EF4-FFF2-40B4-BE49-F238E27FC236}">
                      <a16:creationId xmlns:a16="http://schemas.microsoft.com/office/drawing/2014/main" id="{EEAE4DF0-9C86-1848-9EF5-0ED162B5A525}"/>
                    </a:ext>
                  </a:extLst>
                </p:cNvPr>
                <p:cNvPicPr>
                  <a:picLocks noChangeAspect="1"/>
                </p:cNvPicPr>
                <p:nvPr/>
              </p:nvPicPr>
              <p:blipFill rotWithShape="1">
                <a:blip r:embed="rId11">
                  <a:extLst>
                    <a:ext uri="{28A0092B-C50C-407E-A947-70E740481C1C}">
                      <a14:useLocalDpi xmlns:a14="http://schemas.microsoft.com/office/drawing/2010/main" val="0"/>
                    </a:ext>
                  </a:extLst>
                </a:blip>
                <a:srcRect l="15162" t="13397" r="11401" b="15637"/>
                <a:stretch/>
              </p:blipFill>
              <p:spPr>
                <a:xfrm>
                  <a:off x="3856602" y="5201925"/>
                  <a:ext cx="891529" cy="861526"/>
                </a:xfrm>
                <a:prstGeom prst="rect">
                  <a:avLst/>
                </a:prstGeom>
              </p:spPr>
            </p:pic>
            <p:pic>
              <p:nvPicPr>
                <p:cNvPr id="14" name="図 13">
                  <a:extLst>
                    <a:ext uri="{FF2B5EF4-FFF2-40B4-BE49-F238E27FC236}">
                      <a16:creationId xmlns:a16="http://schemas.microsoft.com/office/drawing/2014/main" id="{5F4DD2C4-7FE1-0743-83D6-849E2ECF95C8}"/>
                    </a:ext>
                  </a:extLst>
                </p:cNvPr>
                <p:cNvPicPr>
                  <a:picLocks noChangeAspect="1"/>
                </p:cNvPicPr>
                <p:nvPr/>
              </p:nvPicPr>
              <p:blipFill rotWithShape="1">
                <a:blip r:embed="rId12">
                  <a:extLst>
                    <a:ext uri="{28A0092B-C50C-407E-A947-70E740481C1C}">
                      <a14:useLocalDpi xmlns:a14="http://schemas.microsoft.com/office/drawing/2010/main" val="0"/>
                    </a:ext>
                  </a:extLst>
                </a:blip>
                <a:srcRect l="12142" t="14940" r="12087" b="14094"/>
                <a:stretch/>
              </p:blipFill>
              <p:spPr>
                <a:xfrm>
                  <a:off x="2981186" y="5218389"/>
                  <a:ext cx="919868" cy="861527"/>
                </a:xfrm>
                <a:prstGeom prst="rect">
                  <a:avLst/>
                </a:prstGeom>
              </p:spPr>
            </p:pic>
            <p:pic>
              <p:nvPicPr>
                <p:cNvPr id="15" name="図 14">
                  <a:extLst>
                    <a:ext uri="{FF2B5EF4-FFF2-40B4-BE49-F238E27FC236}">
                      <a16:creationId xmlns:a16="http://schemas.microsoft.com/office/drawing/2014/main" id="{F823010A-894F-B749-A93E-387CA7761CEC}"/>
                    </a:ext>
                  </a:extLst>
                </p:cNvPr>
                <p:cNvPicPr>
                  <a:picLocks noChangeAspect="1"/>
                </p:cNvPicPr>
                <p:nvPr/>
              </p:nvPicPr>
              <p:blipFill rotWithShape="1">
                <a:blip r:embed="rId13">
                  <a:extLst>
                    <a:ext uri="{28A0092B-C50C-407E-A947-70E740481C1C}">
                      <a14:useLocalDpi xmlns:a14="http://schemas.microsoft.com/office/drawing/2010/main" val="0"/>
                    </a:ext>
                  </a:extLst>
                </a:blip>
                <a:srcRect l="13564" t="14940" r="11940" b="14094"/>
                <a:stretch/>
              </p:blipFill>
              <p:spPr>
                <a:xfrm>
                  <a:off x="2192239" y="5218389"/>
                  <a:ext cx="904388" cy="861527"/>
                </a:xfrm>
                <a:prstGeom prst="rect">
                  <a:avLst/>
                </a:prstGeom>
              </p:spPr>
            </p:pic>
            <p:pic>
              <p:nvPicPr>
                <p:cNvPr id="10" name="図 9">
                  <a:extLst>
                    <a:ext uri="{FF2B5EF4-FFF2-40B4-BE49-F238E27FC236}">
                      <a16:creationId xmlns:a16="http://schemas.microsoft.com/office/drawing/2014/main" id="{511DB43F-6F95-3046-9FA0-98101BBF9CEB}"/>
                    </a:ext>
                  </a:extLst>
                </p:cNvPr>
                <p:cNvPicPr>
                  <a:picLocks noChangeAspect="1"/>
                </p:cNvPicPr>
                <p:nvPr/>
              </p:nvPicPr>
              <p:blipFill rotWithShape="1">
                <a:blip r:embed="rId14">
                  <a:extLst>
                    <a:ext uri="{28A0092B-C50C-407E-A947-70E740481C1C}">
                      <a14:useLocalDpi xmlns:a14="http://schemas.microsoft.com/office/drawing/2010/main" val="0"/>
                    </a:ext>
                  </a:extLst>
                </a:blip>
                <a:srcRect l="14692" t="17720" r="14631" b="15985"/>
                <a:stretch/>
              </p:blipFill>
              <p:spPr>
                <a:xfrm>
                  <a:off x="6324715" y="5247205"/>
                  <a:ext cx="925251" cy="867871"/>
                </a:xfrm>
                <a:prstGeom prst="rect">
                  <a:avLst/>
                </a:prstGeom>
              </p:spPr>
            </p:pic>
            <p:sp>
              <p:nvSpPr>
                <p:cNvPr id="11" name="右矢印 10">
                  <a:extLst>
                    <a:ext uri="{FF2B5EF4-FFF2-40B4-BE49-F238E27FC236}">
                      <a16:creationId xmlns:a16="http://schemas.microsoft.com/office/drawing/2014/main" id="{42AF2C06-972F-7F43-8670-55260FBC25F8}"/>
                    </a:ext>
                  </a:extLst>
                </p:cNvPr>
                <p:cNvSpPr/>
                <p:nvPr/>
              </p:nvSpPr>
              <p:spPr>
                <a:xfrm>
                  <a:off x="6124997" y="5589059"/>
                  <a:ext cx="157868" cy="218227"/>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32" name="テキスト ボックス 31">
                  <a:extLst>
                    <a:ext uri="{FF2B5EF4-FFF2-40B4-BE49-F238E27FC236}">
                      <a16:creationId xmlns:a16="http://schemas.microsoft.com/office/drawing/2014/main" id="{B0990AD7-AF3A-514E-9522-2A35AA77E645}"/>
                    </a:ext>
                  </a:extLst>
                </p:cNvPr>
                <p:cNvSpPr txBox="1"/>
                <p:nvPr/>
              </p:nvSpPr>
              <p:spPr>
                <a:xfrm>
                  <a:off x="4736036" y="5422480"/>
                  <a:ext cx="404278" cy="461665"/>
                </a:xfrm>
                <a:prstGeom prst="rect">
                  <a:avLst/>
                </a:prstGeom>
                <a:noFill/>
              </p:spPr>
              <p:txBody>
                <a:bodyPr wrap="none" rtlCol="0">
                  <a:spAutoFit/>
                </a:bodyPr>
                <a:lstStyle/>
                <a:p>
                  <a:r>
                    <a:rPr kumimoji="1" lang="en-US" altLang="ja-JP" sz="2400" dirty="0"/>
                    <a:t>…</a:t>
                  </a:r>
                  <a:endParaRPr lang="ja-JP" altLang="en-US" sz="2400"/>
                </a:p>
              </p:txBody>
            </p:sp>
          </p:grpSp>
          <p:grpSp>
            <p:nvGrpSpPr>
              <p:cNvPr id="43" name="グループ化 42">
                <a:extLst>
                  <a:ext uri="{FF2B5EF4-FFF2-40B4-BE49-F238E27FC236}">
                    <a16:creationId xmlns:a16="http://schemas.microsoft.com/office/drawing/2014/main" id="{5A76199C-9FFD-BF4E-84B9-264675624BBD}"/>
                  </a:ext>
                </a:extLst>
              </p:cNvPr>
              <p:cNvGrpSpPr/>
              <p:nvPr/>
            </p:nvGrpSpPr>
            <p:grpSpPr>
              <a:xfrm>
                <a:off x="2534111" y="4712643"/>
                <a:ext cx="4577375" cy="478220"/>
                <a:chOff x="2534111" y="4712643"/>
                <a:chExt cx="4577375" cy="478220"/>
              </a:xfrm>
            </p:grpSpPr>
            <p:sp>
              <p:nvSpPr>
                <p:cNvPr id="33" name="テキスト ボックス 32">
                  <a:extLst>
                    <a:ext uri="{FF2B5EF4-FFF2-40B4-BE49-F238E27FC236}">
                      <a16:creationId xmlns:a16="http://schemas.microsoft.com/office/drawing/2014/main" id="{C12C4063-0AAD-844E-A656-F814B699A4B7}"/>
                    </a:ext>
                  </a:extLst>
                </p:cNvPr>
                <p:cNvSpPr txBox="1"/>
                <p:nvPr/>
              </p:nvSpPr>
              <p:spPr>
                <a:xfrm rot="5400000">
                  <a:off x="2562805" y="4757891"/>
                  <a:ext cx="404278" cy="461665"/>
                </a:xfrm>
                <a:prstGeom prst="rect">
                  <a:avLst/>
                </a:prstGeom>
                <a:noFill/>
              </p:spPr>
              <p:txBody>
                <a:bodyPr wrap="none" rtlCol="0">
                  <a:spAutoFit/>
                </a:bodyPr>
                <a:lstStyle/>
                <a:p>
                  <a:r>
                    <a:rPr kumimoji="1" lang="en-US" altLang="ja-JP" sz="2400" dirty="0"/>
                    <a:t>…</a:t>
                  </a:r>
                  <a:endParaRPr lang="ja-JP" altLang="en-US" sz="2400"/>
                </a:p>
              </p:txBody>
            </p:sp>
            <p:sp>
              <p:nvSpPr>
                <p:cNvPr id="34" name="テキスト ボックス 33">
                  <a:extLst>
                    <a:ext uri="{FF2B5EF4-FFF2-40B4-BE49-F238E27FC236}">
                      <a16:creationId xmlns:a16="http://schemas.microsoft.com/office/drawing/2014/main" id="{D3E77367-0BCA-5448-9F60-F17494CF760D}"/>
                    </a:ext>
                  </a:extLst>
                </p:cNvPr>
                <p:cNvSpPr txBox="1"/>
                <p:nvPr/>
              </p:nvSpPr>
              <p:spPr>
                <a:xfrm rot="5400000">
                  <a:off x="3363016" y="4757891"/>
                  <a:ext cx="404278" cy="461665"/>
                </a:xfrm>
                <a:prstGeom prst="rect">
                  <a:avLst/>
                </a:prstGeom>
                <a:noFill/>
              </p:spPr>
              <p:txBody>
                <a:bodyPr wrap="none" rtlCol="0">
                  <a:spAutoFit/>
                </a:bodyPr>
                <a:lstStyle/>
                <a:p>
                  <a:r>
                    <a:rPr kumimoji="1" lang="en-US" altLang="ja-JP" sz="2400" dirty="0"/>
                    <a:t>…</a:t>
                  </a:r>
                  <a:endParaRPr lang="ja-JP" altLang="en-US" sz="2400"/>
                </a:p>
              </p:txBody>
            </p:sp>
            <p:sp>
              <p:nvSpPr>
                <p:cNvPr id="35" name="テキスト ボックス 34">
                  <a:extLst>
                    <a:ext uri="{FF2B5EF4-FFF2-40B4-BE49-F238E27FC236}">
                      <a16:creationId xmlns:a16="http://schemas.microsoft.com/office/drawing/2014/main" id="{5339EA10-9C0C-1F46-A94F-B3C04C43BC9E}"/>
                    </a:ext>
                  </a:extLst>
                </p:cNvPr>
                <p:cNvSpPr txBox="1"/>
                <p:nvPr/>
              </p:nvSpPr>
              <p:spPr>
                <a:xfrm rot="5400000">
                  <a:off x="4163227" y="4757891"/>
                  <a:ext cx="404278" cy="461665"/>
                </a:xfrm>
                <a:prstGeom prst="rect">
                  <a:avLst/>
                </a:prstGeom>
                <a:noFill/>
              </p:spPr>
              <p:txBody>
                <a:bodyPr wrap="none" rtlCol="0">
                  <a:spAutoFit/>
                </a:bodyPr>
                <a:lstStyle/>
                <a:p>
                  <a:r>
                    <a:rPr kumimoji="1" lang="en-US" altLang="ja-JP" sz="2400" dirty="0"/>
                    <a:t>…</a:t>
                  </a:r>
                  <a:endParaRPr lang="ja-JP" altLang="en-US" sz="2400"/>
                </a:p>
              </p:txBody>
            </p:sp>
            <p:sp>
              <p:nvSpPr>
                <p:cNvPr id="36" name="テキスト ボックス 35">
                  <a:extLst>
                    <a:ext uri="{FF2B5EF4-FFF2-40B4-BE49-F238E27FC236}">
                      <a16:creationId xmlns:a16="http://schemas.microsoft.com/office/drawing/2014/main" id="{0235637D-3EED-F044-8ECB-14E7F774E1B5}"/>
                    </a:ext>
                  </a:extLst>
                </p:cNvPr>
                <p:cNvSpPr txBox="1"/>
                <p:nvPr/>
              </p:nvSpPr>
              <p:spPr>
                <a:xfrm rot="5400000">
                  <a:off x="5458871" y="4757891"/>
                  <a:ext cx="404279" cy="461665"/>
                </a:xfrm>
                <a:prstGeom prst="rect">
                  <a:avLst/>
                </a:prstGeom>
                <a:noFill/>
              </p:spPr>
              <p:txBody>
                <a:bodyPr wrap="none" rtlCol="0">
                  <a:spAutoFit/>
                </a:bodyPr>
                <a:lstStyle/>
                <a:p>
                  <a:r>
                    <a:rPr kumimoji="1" lang="en-US" altLang="ja-JP" sz="2400" dirty="0"/>
                    <a:t>…</a:t>
                  </a:r>
                  <a:endParaRPr lang="ja-JP" altLang="en-US" sz="2400"/>
                </a:p>
              </p:txBody>
            </p:sp>
            <p:sp>
              <p:nvSpPr>
                <p:cNvPr id="37" name="テキスト ボックス 36">
                  <a:extLst>
                    <a:ext uri="{FF2B5EF4-FFF2-40B4-BE49-F238E27FC236}">
                      <a16:creationId xmlns:a16="http://schemas.microsoft.com/office/drawing/2014/main" id="{33892271-743E-E040-9D2D-7BC235B76AF5}"/>
                    </a:ext>
                  </a:extLst>
                </p:cNvPr>
                <p:cNvSpPr txBox="1"/>
                <p:nvPr/>
              </p:nvSpPr>
              <p:spPr>
                <a:xfrm rot="5400000">
                  <a:off x="6678515" y="4757890"/>
                  <a:ext cx="404278" cy="461665"/>
                </a:xfrm>
                <a:prstGeom prst="rect">
                  <a:avLst/>
                </a:prstGeom>
                <a:noFill/>
              </p:spPr>
              <p:txBody>
                <a:bodyPr wrap="none" rtlCol="0">
                  <a:spAutoFit/>
                </a:bodyPr>
                <a:lstStyle/>
                <a:p>
                  <a:r>
                    <a:rPr kumimoji="1" lang="en-US" altLang="ja-JP" sz="2400" dirty="0"/>
                    <a:t>…</a:t>
                  </a:r>
                  <a:endParaRPr lang="ja-JP" altLang="en-US" sz="2400"/>
                </a:p>
              </p:txBody>
            </p:sp>
            <p:sp>
              <p:nvSpPr>
                <p:cNvPr id="38" name="テキスト ボックス 37">
                  <a:extLst>
                    <a:ext uri="{FF2B5EF4-FFF2-40B4-BE49-F238E27FC236}">
                      <a16:creationId xmlns:a16="http://schemas.microsoft.com/office/drawing/2014/main" id="{B3350F4F-D07C-B64A-9746-6FBB6145E28A}"/>
                    </a:ext>
                  </a:extLst>
                </p:cNvPr>
                <p:cNvSpPr txBox="1"/>
                <p:nvPr/>
              </p:nvSpPr>
              <p:spPr>
                <a:xfrm rot="2811200">
                  <a:off x="4794483" y="4683949"/>
                  <a:ext cx="404278" cy="461665"/>
                </a:xfrm>
                <a:prstGeom prst="rect">
                  <a:avLst/>
                </a:prstGeom>
                <a:noFill/>
              </p:spPr>
              <p:txBody>
                <a:bodyPr wrap="none" rtlCol="0">
                  <a:spAutoFit/>
                </a:bodyPr>
                <a:lstStyle/>
                <a:p>
                  <a:r>
                    <a:rPr kumimoji="1" lang="en-US" altLang="ja-JP" sz="2400" dirty="0"/>
                    <a:t>…</a:t>
                  </a:r>
                  <a:endParaRPr lang="ja-JP" altLang="en-US" sz="2400"/>
                </a:p>
              </p:txBody>
            </p:sp>
          </p:grpSp>
          <p:sp>
            <p:nvSpPr>
              <p:cNvPr id="39" name="テキスト ボックス 38">
                <a:extLst>
                  <a:ext uri="{FF2B5EF4-FFF2-40B4-BE49-F238E27FC236}">
                    <a16:creationId xmlns:a16="http://schemas.microsoft.com/office/drawing/2014/main" id="{55C6F125-8CD7-3245-BB84-3A350A718EB3}"/>
                  </a:ext>
                </a:extLst>
              </p:cNvPr>
              <p:cNvSpPr txBox="1"/>
              <p:nvPr/>
            </p:nvSpPr>
            <p:spPr>
              <a:xfrm>
                <a:off x="2258445" y="2726385"/>
                <a:ext cx="819676" cy="298089"/>
              </a:xfrm>
              <a:prstGeom prst="rect">
                <a:avLst/>
              </a:prstGeom>
              <a:noFill/>
            </p:spPr>
            <p:txBody>
              <a:bodyPr wrap="none" rtlCol="0">
                <a:spAutoFit/>
              </a:bodyPr>
              <a:lstStyle/>
              <a:p>
                <a:r>
                  <a:rPr kumimoji="1" lang="en-US" altLang="ja-JP" sz="1200" dirty="0"/>
                  <a:t>Sub Vol 1</a:t>
                </a:r>
                <a:endParaRPr kumimoji="1" lang="ja-JP" altLang="en-US" sz="1200"/>
              </a:p>
            </p:txBody>
          </p:sp>
          <p:sp>
            <p:nvSpPr>
              <p:cNvPr id="44" name="テキスト ボックス 43">
                <a:extLst>
                  <a:ext uri="{FF2B5EF4-FFF2-40B4-BE49-F238E27FC236}">
                    <a16:creationId xmlns:a16="http://schemas.microsoft.com/office/drawing/2014/main" id="{1921477D-CF2E-4A4F-84D5-9B94E274AE02}"/>
                  </a:ext>
                </a:extLst>
              </p:cNvPr>
              <p:cNvSpPr txBox="1"/>
              <p:nvPr/>
            </p:nvSpPr>
            <p:spPr>
              <a:xfrm>
                <a:off x="3072890" y="2726384"/>
                <a:ext cx="819676" cy="298089"/>
              </a:xfrm>
              <a:prstGeom prst="rect">
                <a:avLst/>
              </a:prstGeom>
              <a:noFill/>
            </p:spPr>
            <p:txBody>
              <a:bodyPr wrap="none" rtlCol="0">
                <a:spAutoFit/>
              </a:bodyPr>
              <a:lstStyle/>
              <a:p>
                <a:r>
                  <a:rPr kumimoji="1" lang="en-US" altLang="ja-JP" sz="1200" dirty="0"/>
                  <a:t>Sub Vol 2</a:t>
                </a:r>
                <a:endParaRPr kumimoji="1" lang="ja-JP" altLang="en-US" sz="1200"/>
              </a:p>
            </p:txBody>
          </p:sp>
          <p:sp>
            <p:nvSpPr>
              <p:cNvPr id="45" name="テキスト ボックス 44">
                <a:extLst>
                  <a:ext uri="{FF2B5EF4-FFF2-40B4-BE49-F238E27FC236}">
                    <a16:creationId xmlns:a16="http://schemas.microsoft.com/office/drawing/2014/main" id="{9E73463E-B86F-C640-A4AE-3C3BBAE271AE}"/>
                  </a:ext>
                </a:extLst>
              </p:cNvPr>
              <p:cNvSpPr txBox="1"/>
              <p:nvPr/>
            </p:nvSpPr>
            <p:spPr>
              <a:xfrm>
                <a:off x="3887334" y="2726383"/>
                <a:ext cx="819676" cy="298089"/>
              </a:xfrm>
              <a:prstGeom prst="rect">
                <a:avLst/>
              </a:prstGeom>
              <a:noFill/>
            </p:spPr>
            <p:txBody>
              <a:bodyPr wrap="none" rtlCol="0">
                <a:spAutoFit/>
              </a:bodyPr>
              <a:lstStyle/>
              <a:p>
                <a:r>
                  <a:rPr kumimoji="1" lang="en-US" altLang="ja-JP" sz="1200" dirty="0"/>
                  <a:t>Sub Vol 3</a:t>
                </a:r>
                <a:endParaRPr kumimoji="1" lang="ja-JP" altLang="en-US" sz="1200"/>
              </a:p>
            </p:txBody>
          </p:sp>
          <p:sp>
            <p:nvSpPr>
              <p:cNvPr id="46" name="テキスト ボックス 45">
                <a:extLst>
                  <a:ext uri="{FF2B5EF4-FFF2-40B4-BE49-F238E27FC236}">
                    <a16:creationId xmlns:a16="http://schemas.microsoft.com/office/drawing/2014/main" id="{02005E85-DB41-8044-ACB9-E9E4B98A420C}"/>
                  </a:ext>
                </a:extLst>
              </p:cNvPr>
              <p:cNvSpPr txBox="1"/>
              <p:nvPr/>
            </p:nvSpPr>
            <p:spPr>
              <a:xfrm>
                <a:off x="5129051" y="2726382"/>
                <a:ext cx="867977" cy="298089"/>
              </a:xfrm>
              <a:prstGeom prst="rect">
                <a:avLst/>
              </a:prstGeom>
              <a:noFill/>
            </p:spPr>
            <p:txBody>
              <a:bodyPr wrap="none" rtlCol="0">
                <a:spAutoFit/>
              </a:bodyPr>
              <a:lstStyle/>
              <a:p>
                <a:r>
                  <a:rPr kumimoji="1" lang="en-US" altLang="ja-JP" sz="1200" dirty="0"/>
                  <a:t>Sub Vol m</a:t>
                </a:r>
                <a:endParaRPr kumimoji="1" lang="ja-JP" altLang="en-US" sz="1200"/>
              </a:p>
            </p:txBody>
          </p:sp>
          <p:sp>
            <p:nvSpPr>
              <p:cNvPr id="47" name="テキスト ボックス 46">
                <a:extLst>
                  <a:ext uri="{FF2B5EF4-FFF2-40B4-BE49-F238E27FC236}">
                    <a16:creationId xmlns:a16="http://schemas.microsoft.com/office/drawing/2014/main" id="{4062F7CD-2494-704F-8CAD-75E439E5358F}"/>
                  </a:ext>
                </a:extLst>
              </p:cNvPr>
              <p:cNvSpPr txBox="1"/>
              <p:nvPr/>
            </p:nvSpPr>
            <p:spPr>
              <a:xfrm>
                <a:off x="1399073" y="3183288"/>
                <a:ext cx="854246" cy="496815"/>
              </a:xfrm>
              <a:prstGeom prst="rect">
                <a:avLst/>
              </a:prstGeom>
              <a:noFill/>
            </p:spPr>
            <p:txBody>
              <a:bodyPr wrap="none" rtlCol="0">
                <a:spAutoFit/>
              </a:bodyPr>
              <a:lstStyle/>
              <a:p>
                <a:pPr algn="ctr"/>
                <a:r>
                  <a:rPr kumimoji="1" lang="en-US" altLang="ja-JP" sz="1200" dirty="0"/>
                  <a:t>Ensemble</a:t>
                </a:r>
              </a:p>
              <a:p>
                <a:pPr algn="ctr"/>
                <a:r>
                  <a:rPr kumimoji="1" lang="en-US" altLang="ja-JP" sz="1200" dirty="0"/>
                  <a:t>Image 1</a:t>
                </a:r>
                <a:endParaRPr kumimoji="1" lang="ja-JP" altLang="en-US" sz="1200"/>
              </a:p>
            </p:txBody>
          </p:sp>
          <p:sp>
            <p:nvSpPr>
              <p:cNvPr id="48" name="テキスト ボックス 47">
                <a:extLst>
                  <a:ext uri="{FF2B5EF4-FFF2-40B4-BE49-F238E27FC236}">
                    <a16:creationId xmlns:a16="http://schemas.microsoft.com/office/drawing/2014/main" id="{C09CD375-D41D-064F-810D-85201F67B867}"/>
                  </a:ext>
                </a:extLst>
              </p:cNvPr>
              <p:cNvSpPr txBox="1"/>
              <p:nvPr/>
            </p:nvSpPr>
            <p:spPr>
              <a:xfrm>
                <a:off x="1399073" y="4086257"/>
                <a:ext cx="854246" cy="496815"/>
              </a:xfrm>
              <a:prstGeom prst="rect">
                <a:avLst/>
              </a:prstGeom>
              <a:noFill/>
            </p:spPr>
            <p:txBody>
              <a:bodyPr wrap="none" rtlCol="0">
                <a:spAutoFit/>
              </a:bodyPr>
              <a:lstStyle/>
              <a:p>
                <a:pPr algn="ctr"/>
                <a:r>
                  <a:rPr kumimoji="1" lang="en-US" altLang="ja-JP" sz="1200" dirty="0"/>
                  <a:t>Ensemble</a:t>
                </a:r>
              </a:p>
              <a:p>
                <a:pPr algn="ctr"/>
                <a:r>
                  <a:rPr kumimoji="1" lang="en-US" altLang="ja-JP" sz="1200" dirty="0"/>
                  <a:t>Image 2</a:t>
                </a:r>
                <a:endParaRPr kumimoji="1" lang="ja-JP" altLang="en-US" sz="1200"/>
              </a:p>
            </p:txBody>
          </p:sp>
          <p:sp>
            <p:nvSpPr>
              <p:cNvPr id="49" name="テキスト ボックス 48">
                <a:extLst>
                  <a:ext uri="{FF2B5EF4-FFF2-40B4-BE49-F238E27FC236}">
                    <a16:creationId xmlns:a16="http://schemas.microsoft.com/office/drawing/2014/main" id="{29DB3F57-0B31-3649-AAC6-13E0A9AB76EC}"/>
                  </a:ext>
                </a:extLst>
              </p:cNvPr>
              <p:cNvSpPr txBox="1"/>
              <p:nvPr/>
            </p:nvSpPr>
            <p:spPr>
              <a:xfrm>
                <a:off x="1396813" y="5410087"/>
                <a:ext cx="854246" cy="496815"/>
              </a:xfrm>
              <a:prstGeom prst="rect">
                <a:avLst/>
              </a:prstGeom>
              <a:noFill/>
            </p:spPr>
            <p:txBody>
              <a:bodyPr wrap="none" rtlCol="0">
                <a:spAutoFit/>
              </a:bodyPr>
              <a:lstStyle/>
              <a:p>
                <a:pPr algn="ctr"/>
                <a:r>
                  <a:rPr kumimoji="1" lang="en-US" altLang="ja-JP" sz="1200" dirty="0"/>
                  <a:t>Ensemble</a:t>
                </a:r>
              </a:p>
              <a:p>
                <a:pPr algn="ctr"/>
                <a:r>
                  <a:rPr kumimoji="1" lang="en-US" altLang="ja-JP" sz="1200" dirty="0"/>
                  <a:t>Image n</a:t>
                </a:r>
                <a:endParaRPr kumimoji="1" lang="ja-JP" altLang="en-US" sz="1200"/>
              </a:p>
            </p:txBody>
          </p:sp>
          <p:sp>
            <p:nvSpPr>
              <p:cNvPr id="50" name="テキスト ボックス 49">
                <a:extLst>
                  <a:ext uri="{FF2B5EF4-FFF2-40B4-BE49-F238E27FC236}">
                    <a16:creationId xmlns:a16="http://schemas.microsoft.com/office/drawing/2014/main" id="{0F34B744-1B05-EC44-80C2-36C3ED7D1B74}"/>
                  </a:ext>
                </a:extLst>
              </p:cNvPr>
              <p:cNvSpPr txBox="1"/>
              <p:nvPr/>
            </p:nvSpPr>
            <p:spPr>
              <a:xfrm rot="5400000">
                <a:off x="1698744" y="4764229"/>
                <a:ext cx="404278" cy="461665"/>
              </a:xfrm>
              <a:prstGeom prst="rect">
                <a:avLst/>
              </a:prstGeom>
              <a:noFill/>
            </p:spPr>
            <p:txBody>
              <a:bodyPr wrap="none" rtlCol="0">
                <a:spAutoFit/>
              </a:bodyPr>
              <a:lstStyle/>
              <a:p>
                <a:r>
                  <a:rPr kumimoji="1" lang="en-US" altLang="ja-JP" sz="2400" dirty="0"/>
                  <a:t>…</a:t>
                </a:r>
                <a:endParaRPr lang="ja-JP" altLang="en-US" sz="2400"/>
              </a:p>
            </p:txBody>
          </p:sp>
          <p:sp>
            <p:nvSpPr>
              <p:cNvPr id="51" name="右矢印 50">
                <a:extLst>
                  <a:ext uri="{FF2B5EF4-FFF2-40B4-BE49-F238E27FC236}">
                    <a16:creationId xmlns:a16="http://schemas.microsoft.com/office/drawing/2014/main" id="{1074EC02-EE00-F94B-9E35-0570105EEA29}"/>
                  </a:ext>
                </a:extLst>
              </p:cNvPr>
              <p:cNvSpPr/>
              <p:nvPr/>
            </p:nvSpPr>
            <p:spPr>
              <a:xfrm>
                <a:off x="7780445" y="4130851"/>
                <a:ext cx="157868" cy="218227"/>
              </a:xfrm>
              <a:prstGeom prst="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52" name="テキスト ボックス 51">
                <a:extLst>
                  <a:ext uri="{FF2B5EF4-FFF2-40B4-BE49-F238E27FC236}">
                    <a16:creationId xmlns:a16="http://schemas.microsoft.com/office/drawing/2014/main" id="{C1F7914C-DFBC-8746-A50F-11CBB202E7AA}"/>
                  </a:ext>
                </a:extLst>
              </p:cNvPr>
              <p:cNvSpPr txBox="1"/>
              <p:nvPr/>
            </p:nvSpPr>
            <p:spPr>
              <a:xfrm>
                <a:off x="5969821" y="6165544"/>
                <a:ext cx="1749203" cy="563057"/>
              </a:xfrm>
              <a:prstGeom prst="rect">
                <a:avLst/>
              </a:prstGeom>
              <a:noFill/>
            </p:spPr>
            <p:txBody>
              <a:bodyPr wrap="none" rtlCol="0">
                <a:spAutoFit/>
              </a:bodyPr>
              <a:lstStyle/>
              <a:p>
                <a:r>
                  <a:rPr kumimoji="1" lang="en-US" altLang="ja-JP" sz="1400" b="1" dirty="0">
                    <a:solidFill>
                      <a:schemeClr val="accent1"/>
                    </a:solidFill>
                  </a:rPr>
                  <a:t>Image Composition</a:t>
                </a:r>
                <a:br>
                  <a:rPr kumimoji="1" lang="en-US" altLang="ja-JP" sz="1400" b="1" dirty="0">
                    <a:solidFill>
                      <a:schemeClr val="accent1"/>
                    </a:solidFill>
                  </a:rPr>
                </a:br>
                <a:r>
                  <a:rPr kumimoji="1" lang="en-US" altLang="ja-JP" sz="1400" dirty="0">
                    <a:solidFill>
                      <a:schemeClr val="accent1"/>
                    </a:solidFill>
                  </a:rPr>
                  <a:t>w/o ordering</a:t>
                </a:r>
              </a:p>
            </p:txBody>
          </p:sp>
          <p:sp>
            <p:nvSpPr>
              <p:cNvPr id="53" name="右中かっこ 52">
                <a:extLst>
                  <a:ext uri="{FF2B5EF4-FFF2-40B4-BE49-F238E27FC236}">
                    <a16:creationId xmlns:a16="http://schemas.microsoft.com/office/drawing/2014/main" id="{ACB8E3AA-557B-0A4B-9435-7660B70198F4}"/>
                  </a:ext>
                </a:extLst>
              </p:cNvPr>
              <p:cNvSpPr/>
              <p:nvPr/>
            </p:nvSpPr>
            <p:spPr>
              <a:xfrm>
                <a:off x="7391095" y="3028638"/>
                <a:ext cx="277939" cy="3034813"/>
              </a:xfrm>
              <a:prstGeom prst="rightBrace">
                <a:avLst>
                  <a:gd name="adj1" fmla="val 65909"/>
                  <a:gd name="adj2" fmla="val 39399"/>
                </a:avLst>
              </a:prstGeom>
              <a:ln w="28575">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ja-JP" altLang="en-US"/>
              </a:p>
            </p:txBody>
          </p:sp>
          <p:sp>
            <p:nvSpPr>
              <p:cNvPr id="54" name="テキスト ボックス 53">
                <a:extLst>
                  <a:ext uri="{FF2B5EF4-FFF2-40B4-BE49-F238E27FC236}">
                    <a16:creationId xmlns:a16="http://schemas.microsoft.com/office/drawing/2014/main" id="{E365FBE1-BAF0-9C4B-95FF-1901CA2BAAD1}"/>
                  </a:ext>
                </a:extLst>
              </p:cNvPr>
              <p:cNvSpPr txBox="1"/>
              <p:nvPr/>
            </p:nvSpPr>
            <p:spPr>
              <a:xfrm>
                <a:off x="7633503" y="4971192"/>
                <a:ext cx="1222649" cy="794905"/>
              </a:xfrm>
              <a:prstGeom prst="rect">
                <a:avLst/>
              </a:prstGeom>
              <a:noFill/>
            </p:spPr>
            <p:txBody>
              <a:bodyPr wrap="none" rtlCol="0">
                <a:spAutoFit/>
              </a:bodyPr>
              <a:lstStyle/>
              <a:p>
                <a:r>
                  <a:rPr kumimoji="1" lang="en-US" altLang="ja-JP" sz="1400" b="1" dirty="0">
                    <a:solidFill>
                      <a:schemeClr val="accent4"/>
                    </a:solidFill>
                  </a:rPr>
                  <a:t>Ensemble</a:t>
                </a:r>
                <a:br>
                  <a:rPr kumimoji="1" lang="en-US" altLang="ja-JP" sz="1400" b="1" dirty="0">
                    <a:solidFill>
                      <a:schemeClr val="accent4"/>
                    </a:solidFill>
                  </a:rPr>
                </a:br>
                <a:r>
                  <a:rPr kumimoji="1" lang="en-US" altLang="ja-JP" sz="1400" b="1" dirty="0">
                    <a:solidFill>
                      <a:schemeClr val="accent4"/>
                    </a:solidFill>
                  </a:rPr>
                  <a:t>Averaging</a:t>
                </a:r>
              </a:p>
              <a:p>
                <a:r>
                  <a:rPr kumimoji="1" lang="en-US" altLang="ja-JP" sz="1400" dirty="0">
                    <a:solidFill>
                      <a:schemeClr val="accent4"/>
                    </a:solidFill>
                  </a:rPr>
                  <a:t>w/o ordering</a:t>
                </a:r>
                <a:endParaRPr kumimoji="1" lang="ja-JP" altLang="en-US" sz="1400">
                  <a:solidFill>
                    <a:schemeClr val="accent4"/>
                  </a:solidFill>
                </a:endParaRPr>
              </a:p>
            </p:txBody>
          </p:sp>
          <p:sp>
            <p:nvSpPr>
              <p:cNvPr id="55" name="テキスト ボックス 54">
                <a:extLst>
                  <a:ext uri="{FF2B5EF4-FFF2-40B4-BE49-F238E27FC236}">
                    <a16:creationId xmlns:a16="http://schemas.microsoft.com/office/drawing/2014/main" id="{DFF54DD4-8235-9B4C-B36E-94A8E0B09DF1}"/>
                  </a:ext>
                </a:extLst>
              </p:cNvPr>
              <p:cNvSpPr txBox="1"/>
              <p:nvPr/>
            </p:nvSpPr>
            <p:spPr>
              <a:xfrm>
                <a:off x="8234401" y="2946046"/>
                <a:ext cx="1277016" cy="369332"/>
              </a:xfrm>
              <a:prstGeom prst="rect">
                <a:avLst/>
              </a:prstGeom>
              <a:noFill/>
            </p:spPr>
            <p:txBody>
              <a:bodyPr wrap="none" rtlCol="0">
                <a:spAutoFit/>
              </a:bodyPr>
              <a:lstStyle/>
              <a:p>
                <a:pPr algn="ctr"/>
                <a:r>
                  <a:rPr kumimoji="1" lang="en-US" altLang="ja-JP" b="1" dirty="0"/>
                  <a:t>Final Image</a:t>
                </a:r>
                <a:endParaRPr kumimoji="1" lang="ja-JP" altLang="en-US" b="1"/>
              </a:p>
            </p:txBody>
          </p:sp>
        </p:grpSp>
        <p:sp>
          <p:nvSpPr>
            <p:cNvPr id="69" name="テキスト ボックス 68">
              <a:extLst>
                <a:ext uri="{FF2B5EF4-FFF2-40B4-BE49-F238E27FC236}">
                  <a16:creationId xmlns:a16="http://schemas.microsoft.com/office/drawing/2014/main" id="{75D62A1C-9D30-7D40-A996-002710B21B47}"/>
                </a:ext>
              </a:extLst>
            </p:cNvPr>
            <p:cNvSpPr txBox="1"/>
            <p:nvPr/>
          </p:nvSpPr>
          <p:spPr>
            <a:xfrm>
              <a:off x="5971376" y="5860629"/>
              <a:ext cx="1774140" cy="523220"/>
            </a:xfrm>
            <a:prstGeom prst="rect">
              <a:avLst/>
            </a:prstGeom>
            <a:noFill/>
          </p:spPr>
          <p:txBody>
            <a:bodyPr wrap="none" rtlCol="0">
              <a:spAutoFit/>
            </a:bodyPr>
            <a:lstStyle/>
            <a:p>
              <a:r>
                <a:rPr kumimoji="1" lang="en-US" altLang="ja-JP" sz="1400" b="1" dirty="0">
                  <a:solidFill>
                    <a:schemeClr val="accent5"/>
                  </a:solidFill>
                </a:rPr>
                <a:t>Stochastic Rendering</a:t>
              </a:r>
            </a:p>
            <a:p>
              <a:r>
                <a:rPr kumimoji="1" lang="en-US" altLang="ja-JP" sz="1400" dirty="0">
                  <a:solidFill>
                    <a:schemeClr val="accent5"/>
                  </a:solidFill>
                </a:rPr>
                <a:t>w/o ordering</a:t>
              </a:r>
              <a:endParaRPr kumimoji="1" lang="ja-JP" altLang="en-US" sz="1400">
                <a:solidFill>
                  <a:schemeClr val="accent5"/>
                </a:solidFill>
              </a:endParaRPr>
            </a:p>
          </p:txBody>
        </p:sp>
      </p:grpSp>
      <p:sp>
        <p:nvSpPr>
          <p:cNvPr id="71" name="テキスト ボックス 70">
            <a:extLst>
              <a:ext uri="{FF2B5EF4-FFF2-40B4-BE49-F238E27FC236}">
                <a16:creationId xmlns:a16="http://schemas.microsoft.com/office/drawing/2014/main" id="{E7E4C6BD-0BAF-8049-A1B4-BA236D74EBF0}"/>
              </a:ext>
            </a:extLst>
          </p:cNvPr>
          <p:cNvSpPr txBox="1"/>
          <p:nvPr/>
        </p:nvSpPr>
        <p:spPr>
          <a:xfrm>
            <a:off x="-3458" y="6621157"/>
            <a:ext cx="9336210" cy="246221"/>
          </a:xfrm>
          <a:prstGeom prst="rect">
            <a:avLst/>
          </a:prstGeom>
          <a:noFill/>
        </p:spPr>
        <p:txBody>
          <a:bodyPr wrap="none" rtlCol="0">
            <a:spAutoFit/>
          </a:bodyPr>
          <a:lstStyle/>
          <a:p>
            <a:r>
              <a:rPr lang="en" altLang="ja-JP" sz="1000" dirty="0"/>
              <a:t>Y. Yamaoka, K. Hayashi, N. Sakamoto, J. Nonaka, A Memory Efficient Image Composition-based Parallel Particle Based Volume Rendering, JASSE, Vol.6, Issue.1, pp.1-10, 2019.3</a:t>
            </a:r>
            <a:endParaRPr kumimoji="1" lang="ja-JP" altLang="en-US" sz="1000"/>
          </a:p>
        </p:txBody>
      </p:sp>
      <p:sp>
        <p:nvSpPr>
          <p:cNvPr id="72" name="テキスト ボックス 71">
            <a:extLst>
              <a:ext uri="{FF2B5EF4-FFF2-40B4-BE49-F238E27FC236}">
                <a16:creationId xmlns:a16="http://schemas.microsoft.com/office/drawing/2014/main" id="{46E469D7-DF00-1141-B1C1-3C1121B183E3}"/>
              </a:ext>
            </a:extLst>
          </p:cNvPr>
          <p:cNvSpPr txBox="1"/>
          <p:nvPr/>
        </p:nvSpPr>
        <p:spPr>
          <a:xfrm>
            <a:off x="2073218" y="3175196"/>
            <a:ext cx="2135242" cy="1015663"/>
          </a:xfrm>
          <a:prstGeom prst="rect">
            <a:avLst/>
          </a:prstGeom>
          <a:noFill/>
        </p:spPr>
        <p:txBody>
          <a:bodyPr wrap="square" rtlCol="0">
            <a:spAutoFit/>
          </a:bodyPr>
          <a:lstStyle/>
          <a:p>
            <a:r>
              <a:rPr kumimoji="1" lang="en-US" altLang="ja-JP" sz="1200" dirty="0"/>
              <a:t>CFD simulation: Magnus force acting on a rotation ball placed in a uniform flow</a:t>
            </a:r>
          </a:p>
          <a:p>
            <a:pPr marL="285750" indent="-285750">
              <a:buFontTx/>
              <a:buChar char="-"/>
            </a:pPr>
            <a:r>
              <a:rPr kumimoji="1" lang="en-US" altLang="ja-JP" sz="1200" dirty="0"/>
              <a:t>19M prism elements</a:t>
            </a:r>
          </a:p>
          <a:p>
            <a:pPr marL="285750" indent="-285750">
              <a:buFontTx/>
              <a:buChar char="-"/>
            </a:pPr>
            <a:r>
              <a:rPr kumimoji="1" lang="en-US" altLang="ja-JP" sz="1200" dirty="0"/>
              <a:t>256 sub-volumes</a:t>
            </a:r>
          </a:p>
        </p:txBody>
      </p:sp>
    </p:spTree>
    <p:extLst>
      <p:ext uri="{BB962C8B-B14F-4D97-AF65-F5344CB8AC3E}">
        <p14:creationId xmlns:p14="http://schemas.microsoft.com/office/powerpoint/2010/main" val="1740300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34" fill="hold"/>
                                        <p:tgtEl>
                                          <p:spTgt spid="6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7"/>
                                        </p:tgtEl>
                                      </p:cBhvr>
                                    </p:cmd>
                                  </p:childTnLst>
                                </p:cTn>
                              </p:par>
                            </p:childTnLst>
                          </p:cTn>
                        </p:par>
                      </p:childTnLst>
                    </p:cTn>
                  </p:par>
                </p:childTnLst>
              </p:cTn>
              <p:nextCondLst>
                <p:cond evt="onClick" delay="0">
                  <p:tgtEl>
                    <p:spTgt spid="67"/>
                  </p:tgtEl>
                </p:cond>
              </p:nextCondLst>
            </p:seq>
            <p:video>
              <p:cMediaNode vol="80000">
                <p:cTn id="12" repeatCount="indefinite" fill="remove" display="0">
                  <p:stCondLst>
                    <p:cond delay="indefinite"/>
                  </p:stCondLst>
                </p:cTn>
                <p:tgtEl>
                  <p:spTgt spid="67"/>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7549DD-3C32-A443-8541-9C2246C0120F}"/>
              </a:ext>
            </a:extLst>
          </p:cNvPr>
          <p:cNvSpPr>
            <a:spLocks noGrp="1"/>
          </p:cNvSpPr>
          <p:nvPr>
            <p:ph type="title"/>
          </p:nvPr>
        </p:nvSpPr>
        <p:spPr/>
        <p:txBody>
          <a:bodyPr/>
          <a:lstStyle/>
          <a:p>
            <a:r>
              <a:rPr lang="en-US" altLang="ja-JP" dirty="0"/>
              <a:t>Interactive Exploration for In-situ Vis.</a:t>
            </a:r>
            <a:endParaRPr lang="ja-JP" altLang="en-US" dirty="0"/>
          </a:p>
        </p:txBody>
      </p:sp>
      <p:sp>
        <p:nvSpPr>
          <p:cNvPr id="3" name="コンテンツ プレースホルダー 2">
            <a:extLst>
              <a:ext uri="{FF2B5EF4-FFF2-40B4-BE49-F238E27FC236}">
                <a16:creationId xmlns:a16="http://schemas.microsoft.com/office/drawing/2014/main" id="{FE2AFFCF-273D-A64E-8ACC-29F2C33187D0}"/>
              </a:ext>
            </a:extLst>
          </p:cNvPr>
          <p:cNvSpPr>
            <a:spLocks noGrp="1"/>
          </p:cNvSpPr>
          <p:nvPr>
            <p:ph idx="1"/>
          </p:nvPr>
        </p:nvSpPr>
        <p:spPr/>
        <p:txBody>
          <a:bodyPr/>
          <a:lstStyle/>
          <a:p>
            <a:r>
              <a:rPr lang="en-US" altLang="ja-JP" b="1" dirty="0"/>
              <a:t>Multi-viewpoint omni-directional rendering</a:t>
            </a:r>
            <a:endParaRPr lang="ja-JP" altLang="en-US" b="1"/>
          </a:p>
        </p:txBody>
      </p:sp>
      <p:sp>
        <p:nvSpPr>
          <p:cNvPr id="56" name="テキスト ボックス 55">
            <a:extLst>
              <a:ext uri="{FF2B5EF4-FFF2-40B4-BE49-F238E27FC236}">
                <a16:creationId xmlns:a16="http://schemas.microsoft.com/office/drawing/2014/main" id="{55983D2E-68D6-6D4D-8412-4F95CCBAF054}"/>
              </a:ext>
            </a:extLst>
          </p:cNvPr>
          <p:cNvSpPr txBox="1"/>
          <p:nvPr/>
        </p:nvSpPr>
        <p:spPr>
          <a:xfrm>
            <a:off x="0" y="6604084"/>
            <a:ext cx="8847294" cy="253916"/>
          </a:xfrm>
          <a:prstGeom prst="rect">
            <a:avLst/>
          </a:prstGeom>
          <a:noFill/>
        </p:spPr>
        <p:txBody>
          <a:bodyPr wrap="none" rtlCol="0">
            <a:spAutoFit/>
          </a:bodyPr>
          <a:lstStyle/>
          <a:p>
            <a:r>
              <a:rPr kumimoji="1" lang="en" altLang="ja-JP" sz="1050" dirty="0"/>
              <a:t>Akira </a:t>
            </a:r>
            <a:r>
              <a:rPr kumimoji="1" lang="en" altLang="ja-JP" sz="1050" dirty="0" err="1"/>
              <a:t>Kageyama</a:t>
            </a:r>
            <a:r>
              <a:rPr kumimoji="1" lang="en" altLang="ja-JP" sz="1050" dirty="0"/>
              <a:t>, </a:t>
            </a:r>
            <a:r>
              <a:rPr kumimoji="1" lang="en" altLang="ja-JP" sz="1050" dirty="0" err="1"/>
              <a:t>Naohisa</a:t>
            </a:r>
            <a:r>
              <a:rPr kumimoji="1" lang="en" altLang="ja-JP" sz="1050" dirty="0"/>
              <a:t> Sakamoto, 4D Street View: A Video-based Visualization Method, </a:t>
            </a:r>
            <a:r>
              <a:rPr kumimoji="1" lang="en" altLang="ja-JP" sz="1050" dirty="0" err="1"/>
              <a:t>PeerJ</a:t>
            </a:r>
            <a:r>
              <a:rPr kumimoji="1" lang="en" altLang="ja-JP" sz="1050" dirty="0"/>
              <a:t> Computer Science, 6:e305, DOI:10.7717/peerj-cs.305, 2020.9.</a:t>
            </a:r>
            <a:endParaRPr kumimoji="1" lang="ja-JP" altLang="en-US" sz="1050"/>
          </a:p>
        </p:txBody>
      </p:sp>
      <p:pic>
        <p:nvPicPr>
          <p:cNvPr id="58" name="図 57">
            <a:extLst>
              <a:ext uri="{FF2B5EF4-FFF2-40B4-BE49-F238E27FC236}">
                <a16:creationId xmlns:a16="http://schemas.microsoft.com/office/drawing/2014/main" id="{E2C41A39-FD8D-8443-8EEA-0948A3EF6749}"/>
              </a:ext>
            </a:extLst>
          </p:cNvPr>
          <p:cNvPicPr>
            <a:picLocks noChangeAspect="1"/>
          </p:cNvPicPr>
          <p:nvPr/>
        </p:nvPicPr>
        <p:blipFill rotWithShape="1">
          <a:blip r:embed="rId5"/>
          <a:srcRect r="56638"/>
          <a:stretch/>
        </p:blipFill>
        <p:spPr>
          <a:xfrm>
            <a:off x="422728" y="4844285"/>
            <a:ext cx="1205730" cy="891211"/>
          </a:xfrm>
          <a:prstGeom prst="rect">
            <a:avLst/>
          </a:prstGeom>
        </p:spPr>
      </p:pic>
      <p:pic>
        <p:nvPicPr>
          <p:cNvPr id="59" name="図 58">
            <a:extLst>
              <a:ext uri="{FF2B5EF4-FFF2-40B4-BE49-F238E27FC236}">
                <a16:creationId xmlns:a16="http://schemas.microsoft.com/office/drawing/2014/main" id="{E0856089-557B-2045-934A-963081FAE65A}"/>
              </a:ext>
            </a:extLst>
          </p:cNvPr>
          <p:cNvPicPr>
            <a:picLocks noChangeAspect="1"/>
          </p:cNvPicPr>
          <p:nvPr/>
        </p:nvPicPr>
        <p:blipFill rotWithShape="1">
          <a:blip r:embed="rId5"/>
          <a:srcRect l="43655"/>
          <a:stretch/>
        </p:blipFill>
        <p:spPr>
          <a:xfrm>
            <a:off x="2165441" y="5016098"/>
            <a:ext cx="2277974" cy="1295802"/>
          </a:xfrm>
          <a:prstGeom prst="rect">
            <a:avLst/>
          </a:prstGeom>
        </p:spPr>
      </p:pic>
      <p:pic>
        <p:nvPicPr>
          <p:cNvPr id="73" name="図 72">
            <a:extLst>
              <a:ext uri="{FF2B5EF4-FFF2-40B4-BE49-F238E27FC236}">
                <a16:creationId xmlns:a16="http://schemas.microsoft.com/office/drawing/2014/main" id="{311AF62D-C1B6-834A-8447-C45BD05693F9}"/>
              </a:ext>
            </a:extLst>
          </p:cNvPr>
          <p:cNvPicPr>
            <a:picLocks noChangeAspect="1"/>
          </p:cNvPicPr>
          <p:nvPr/>
        </p:nvPicPr>
        <p:blipFill>
          <a:blip r:embed="rId6"/>
          <a:stretch>
            <a:fillRect/>
          </a:stretch>
        </p:blipFill>
        <p:spPr>
          <a:xfrm>
            <a:off x="4714948" y="2518815"/>
            <a:ext cx="3179233" cy="3105866"/>
          </a:xfrm>
          <a:prstGeom prst="rect">
            <a:avLst/>
          </a:prstGeom>
        </p:spPr>
      </p:pic>
      <p:grpSp>
        <p:nvGrpSpPr>
          <p:cNvPr id="75" name="グループ化 74">
            <a:extLst>
              <a:ext uri="{FF2B5EF4-FFF2-40B4-BE49-F238E27FC236}">
                <a16:creationId xmlns:a16="http://schemas.microsoft.com/office/drawing/2014/main" id="{370A2D52-B4C5-1641-A6E9-51F19DA7D32D}"/>
              </a:ext>
            </a:extLst>
          </p:cNvPr>
          <p:cNvGrpSpPr/>
          <p:nvPr/>
        </p:nvGrpSpPr>
        <p:grpSpPr>
          <a:xfrm>
            <a:off x="564534" y="2462243"/>
            <a:ext cx="3934684" cy="2423306"/>
            <a:chOff x="678121" y="2515653"/>
            <a:chExt cx="3934684" cy="2423306"/>
          </a:xfrm>
        </p:grpSpPr>
        <p:pic>
          <p:nvPicPr>
            <p:cNvPr id="60" name="図 59">
              <a:extLst>
                <a:ext uri="{FF2B5EF4-FFF2-40B4-BE49-F238E27FC236}">
                  <a16:creationId xmlns:a16="http://schemas.microsoft.com/office/drawing/2014/main" id="{7A28AC2D-CE91-A84F-89D4-224A08A4CFBB}"/>
                </a:ext>
              </a:extLst>
            </p:cNvPr>
            <p:cNvPicPr>
              <a:picLocks noChangeAspect="1"/>
            </p:cNvPicPr>
            <p:nvPr/>
          </p:nvPicPr>
          <p:blipFill rotWithShape="1">
            <a:blip r:embed="rId7"/>
            <a:srcRect r="40532"/>
            <a:stretch/>
          </p:blipFill>
          <p:spPr>
            <a:xfrm>
              <a:off x="678121" y="2515653"/>
              <a:ext cx="2339875" cy="2423306"/>
            </a:xfrm>
            <a:prstGeom prst="rect">
              <a:avLst/>
            </a:prstGeom>
          </p:spPr>
        </p:pic>
        <p:pic>
          <p:nvPicPr>
            <p:cNvPr id="74" name="図 73">
              <a:extLst>
                <a:ext uri="{FF2B5EF4-FFF2-40B4-BE49-F238E27FC236}">
                  <a16:creationId xmlns:a16="http://schemas.microsoft.com/office/drawing/2014/main" id="{0CF3063F-C3D3-8F4A-8910-F41FBD18E845}"/>
                </a:ext>
              </a:extLst>
            </p:cNvPr>
            <p:cNvPicPr>
              <a:picLocks noChangeAspect="1"/>
            </p:cNvPicPr>
            <p:nvPr/>
          </p:nvPicPr>
          <p:blipFill rotWithShape="1">
            <a:blip r:embed="rId7"/>
            <a:srcRect l="59468" b="42404"/>
            <a:stretch/>
          </p:blipFill>
          <p:spPr>
            <a:xfrm>
              <a:off x="3017996" y="2515653"/>
              <a:ext cx="1594809" cy="1395736"/>
            </a:xfrm>
            <a:prstGeom prst="rect">
              <a:avLst/>
            </a:prstGeom>
          </p:spPr>
        </p:pic>
      </p:grpSp>
      <p:pic>
        <p:nvPicPr>
          <p:cNvPr id="76" name="図 75">
            <a:extLst>
              <a:ext uri="{FF2B5EF4-FFF2-40B4-BE49-F238E27FC236}">
                <a16:creationId xmlns:a16="http://schemas.microsoft.com/office/drawing/2014/main" id="{B0BAFD8C-31C9-7442-8606-FAC6AF5F2304}"/>
              </a:ext>
            </a:extLst>
          </p:cNvPr>
          <p:cNvPicPr>
            <a:picLocks noChangeAspect="1"/>
          </p:cNvPicPr>
          <p:nvPr/>
        </p:nvPicPr>
        <p:blipFill rotWithShape="1">
          <a:blip r:embed="rId5"/>
          <a:srcRect r="56638"/>
          <a:stretch/>
        </p:blipFill>
        <p:spPr>
          <a:xfrm>
            <a:off x="3220850" y="3857979"/>
            <a:ext cx="988976" cy="730998"/>
          </a:xfrm>
          <a:prstGeom prst="rect">
            <a:avLst/>
          </a:prstGeom>
        </p:spPr>
      </p:pic>
      <p:sp>
        <p:nvSpPr>
          <p:cNvPr id="77" name="テキスト ボックス 76">
            <a:extLst>
              <a:ext uri="{FF2B5EF4-FFF2-40B4-BE49-F238E27FC236}">
                <a16:creationId xmlns:a16="http://schemas.microsoft.com/office/drawing/2014/main" id="{1CE6874D-5F53-B04F-A80F-544577579697}"/>
              </a:ext>
            </a:extLst>
          </p:cNvPr>
          <p:cNvSpPr txBox="1"/>
          <p:nvPr/>
        </p:nvSpPr>
        <p:spPr>
          <a:xfrm>
            <a:off x="2951550" y="4591448"/>
            <a:ext cx="1534394" cy="261610"/>
          </a:xfrm>
          <a:prstGeom prst="rect">
            <a:avLst/>
          </a:prstGeom>
          <a:noFill/>
        </p:spPr>
        <p:txBody>
          <a:bodyPr wrap="none" rtlCol="0">
            <a:spAutoFit/>
          </a:bodyPr>
          <a:lstStyle/>
          <a:p>
            <a:r>
              <a:rPr kumimoji="1" lang="en-US" altLang="ja-JP" sz="1100" dirty="0"/>
              <a:t>Omni-directional movie</a:t>
            </a:r>
            <a:endParaRPr kumimoji="1" lang="ja-JP" altLang="en-US" sz="1100"/>
          </a:p>
        </p:txBody>
      </p:sp>
      <p:sp>
        <p:nvSpPr>
          <p:cNvPr id="78" name="テキスト ボックス 77">
            <a:extLst>
              <a:ext uri="{FF2B5EF4-FFF2-40B4-BE49-F238E27FC236}">
                <a16:creationId xmlns:a16="http://schemas.microsoft.com/office/drawing/2014/main" id="{580C5728-3DD7-B548-9D82-E2533DD082EE}"/>
              </a:ext>
            </a:extLst>
          </p:cNvPr>
          <p:cNvSpPr txBox="1"/>
          <p:nvPr/>
        </p:nvSpPr>
        <p:spPr>
          <a:xfrm>
            <a:off x="1392472" y="5754137"/>
            <a:ext cx="772969" cy="430887"/>
          </a:xfrm>
          <a:prstGeom prst="rect">
            <a:avLst/>
          </a:prstGeom>
          <a:noFill/>
        </p:spPr>
        <p:txBody>
          <a:bodyPr wrap="none" rtlCol="0">
            <a:spAutoFit/>
          </a:bodyPr>
          <a:lstStyle/>
          <a:p>
            <a:pPr algn="ctr"/>
            <a:r>
              <a:rPr kumimoji="1" lang="en-US" altLang="ja-JP" sz="1100" dirty="0"/>
              <a:t>Gnomonic</a:t>
            </a:r>
            <a:br>
              <a:rPr kumimoji="1" lang="en-US" altLang="ja-JP" sz="1100" dirty="0"/>
            </a:br>
            <a:r>
              <a:rPr kumimoji="1" lang="en-US" altLang="ja-JP" sz="1100" dirty="0"/>
              <a:t>Projection</a:t>
            </a:r>
            <a:endParaRPr kumimoji="1" lang="ja-JP" altLang="en-US" sz="1100"/>
          </a:p>
        </p:txBody>
      </p:sp>
      <p:sp>
        <p:nvSpPr>
          <p:cNvPr id="80" name="右矢印 79">
            <a:extLst>
              <a:ext uri="{FF2B5EF4-FFF2-40B4-BE49-F238E27FC236}">
                <a16:creationId xmlns:a16="http://schemas.microsoft.com/office/drawing/2014/main" id="{CC7BAF9B-77FE-124C-A9D0-1B75EF92B4C9}"/>
              </a:ext>
            </a:extLst>
          </p:cNvPr>
          <p:cNvSpPr/>
          <p:nvPr/>
        </p:nvSpPr>
        <p:spPr>
          <a:xfrm rot="1254205">
            <a:off x="1731824" y="5279845"/>
            <a:ext cx="355672" cy="14108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pic>
        <p:nvPicPr>
          <p:cNvPr id="81" name="マイムービー" descr="マイムービー">
            <a:hlinkClick r:id="" action="ppaction://media"/>
            <a:extLst>
              <a:ext uri="{FF2B5EF4-FFF2-40B4-BE49-F238E27FC236}">
                <a16:creationId xmlns:a16="http://schemas.microsoft.com/office/drawing/2014/main" id="{75B03F98-5396-4640-9AEE-21B8E725D299}"/>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8111975" y="2677478"/>
            <a:ext cx="3783657" cy="2128307"/>
          </a:xfrm>
          <a:prstGeom prst="rect">
            <a:avLst/>
          </a:prstGeom>
        </p:spPr>
      </p:pic>
      <p:sp>
        <p:nvSpPr>
          <p:cNvPr id="82" name="テキスト ボックス 81">
            <a:extLst>
              <a:ext uri="{FF2B5EF4-FFF2-40B4-BE49-F238E27FC236}">
                <a16:creationId xmlns:a16="http://schemas.microsoft.com/office/drawing/2014/main" id="{DBAF99BF-5712-BA47-9715-75DAB7449F3B}"/>
              </a:ext>
            </a:extLst>
          </p:cNvPr>
          <p:cNvSpPr txBox="1"/>
          <p:nvPr/>
        </p:nvSpPr>
        <p:spPr>
          <a:xfrm>
            <a:off x="4938063" y="5713270"/>
            <a:ext cx="3077629" cy="600164"/>
          </a:xfrm>
          <a:prstGeom prst="rect">
            <a:avLst/>
          </a:prstGeom>
          <a:noFill/>
        </p:spPr>
        <p:txBody>
          <a:bodyPr wrap="square" rtlCol="0">
            <a:spAutoFit/>
          </a:bodyPr>
          <a:lstStyle/>
          <a:p>
            <a:r>
              <a:rPr kumimoji="1" lang="en-US" altLang="ja-JP" sz="1100" dirty="0"/>
              <a:t>In-situ visualization of the hall HMD simulations: Semi-transparent </a:t>
            </a:r>
            <a:r>
              <a:rPr kumimoji="1" lang="en-US" altLang="ja-JP" sz="1100" dirty="0" err="1"/>
              <a:t>isosurfaces</a:t>
            </a:r>
            <a:r>
              <a:rPr kumimoji="1" lang="en-US" altLang="ja-JP" sz="1100" dirty="0"/>
              <a:t> for two different physical quantities.</a:t>
            </a:r>
            <a:endParaRPr kumimoji="1" lang="ja-JP" altLang="en-US" sz="1100"/>
          </a:p>
        </p:txBody>
      </p:sp>
      <p:sp>
        <p:nvSpPr>
          <p:cNvPr id="83" name="テキスト ボックス 82">
            <a:extLst>
              <a:ext uri="{FF2B5EF4-FFF2-40B4-BE49-F238E27FC236}">
                <a16:creationId xmlns:a16="http://schemas.microsoft.com/office/drawing/2014/main" id="{E0AF1A6C-A671-8D40-B8C6-9AB18F59E19A}"/>
              </a:ext>
            </a:extLst>
          </p:cNvPr>
          <p:cNvSpPr txBox="1"/>
          <p:nvPr/>
        </p:nvSpPr>
        <p:spPr>
          <a:xfrm>
            <a:off x="7990291" y="4834679"/>
            <a:ext cx="4057773" cy="461665"/>
          </a:xfrm>
          <a:prstGeom prst="rect">
            <a:avLst/>
          </a:prstGeom>
          <a:noFill/>
        </p:spPr>
        <p:txBody>
          <a:bodyPr wrap="square" rtlCol="0">
            <a:spAutoFit/>
          </a:bodyPr>
          <a:lstStyle/>
          <a:p>
            <a:r>
              <a:rPr kumimoji="1" lang="en-US" altLang="ja-JP" sz="1200" dirty="0"/>
              <a:t>Post-hoc data exploration for in-situ visualization results based on </a:t>
            </a:r>
            <a:r>
              <a:rPr kumimoji="1" lang="en-US" altLang="ja-JP" sz="1200" dirty="0" err="1"/>
              <a:t>mutli</a:t>
            </a:r>
            <a:r>
              <a:rPr kumimoji="1" lang="en-US" altLang="ja-JP" sz="1200" dirty="0"/>
              <a:t>-viewpoint omnidirectional movies.</a:t>
            </a:r>
            <a:endParaRPr kumimoji="1" lang="ja-JP" altLang="en-US" sz="1200"/>
          </a:p>
        </p:txBody>
      </p:sp>
    </p:spTree>
    <p:extLst>
      <p:ext uri="{BB962C8B-B14F-4D97-AF65-F5344CB8AC3E}">
        <p14:creationId xmlns:p14="http://schemas.microsoft.com/office/powerpoint/2010/main" val="2871794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0360" fill="hold"/>
                                        <p:tgtEl>
                                          <p:spTgt spid="8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remove" display="0">
                  <p:stCondLst>
                    <p:cond delay="indefinite"/>
                  </p:stCondLst>
                </p:cTn>
                <p:tgtEl>
                  <p:spTgt spid="81"/>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93E4E1-B7B1-AB4E-8F9E-7421A076DB34}"/>
              </a:ext>
            </a:extLst>
          </p:cNvPr>
          <p:cNvSpPr>
            <a:spLocks noGrp="1"/>
          </p:cNvSpPr>
          <p:nvPr>
            <p:ph type="title"/>
          </p:nvPr>
        </p:nvSpPr>
        <p:spPr/>
        <p:txBody>
          <a:bodyPr/>
          <a:lstStyle/>
          <a:p>
            <a:r>
              <a:rPr lang="en-US" altLang="ja-JP" dirty="0"/>
              <a:t>In-situ Visualization on HPC</a:t>
            </a:r>
            <a:endParaRPr lang="ja-JP" altLang="en-US" dirty="0"/>
          </a:p>
        </p:txBody>
      </p:sp>
      <p:sp>
        <p:nvSpPr>
          <p:cNvPr id="3" name="コンテンツ プレースホルダー 2">
            <a:extLst>
              <a:ext uri="{FF2B5EF4-FFF2-40B4-BE49-F238E27FC236}">
                <a16:creationId xmlns:a16="http://schemas.microsoft.com/office/drawing/2014/main" id="{915D0752-6798-5D48-9013-8F16A805416F}"/>
              </a:ext>
            </a:extLst>
          </p:cNvPr>
          <p:cNvSpPr>
            <a:spLocks noGrp="1"/>
          </p:cNvSpPr>
          <p:nvPr>
            <p:ph idx="1"/>
          </p:nvPr>
        </p:nvSpPr>
        <p:spPr/>
        <p:txBody>
          <a:bodyPr/>
          <a:lstStyle/>
          <a:p>
            <a:r>
              <a:rPr lang="en-US" altLang="ja-JP" b="1" dirty="0"/>
              <a:t>Blind execution</a:t>
            </a:r>
          </a:p>
          <a:p>
            <a:pPr lvl="1"/>
            <a:r>
              <a:rPr lang="en-US" altLang="ja-JP" dirty="0"/>
              <a:t>Pre-defined visualization parameters</a:t>
            </a:r>
          </a:p>
          <a:p>
            <a:pPr lvl="2"/>
            <a:r>
              <a:rPr lang="en-US" altLang="ja-JP" dirty="0"/>
              <a:t>File staging-based processing</a:t>
            </a:r>
          </a:p>
          <a:p>
            <a:pPr lvl="2"/>
            <a:r>
              <a:rPr lang="en-US" altLang="ja-JP" dirty="0"/>
              <a:t>Rendering for time-varying datasets</a:t>
            </a:r>
          </a:p>
          <a:p>
            <a:pPr lvl="2"/>
            <a:r>
              <a:rPr lang="en-US" altLang="ja-JP" dirty="0"/>
              <a:t>Large number of output images</a:t>
            </a:r>
          </a:p>
        </p:txBody>
      </p:sp>
      <p:pic>
        <p:nvPicPr>
          <p:cNvPr id="63" name="図 62">
            <a:extLst>
              <a:ext uri="{FF2B5EF4-FFF2-40B4-BE49-F238E27FC236}">
                <a16:creationId xmlns:a16="http://schemas.microsoft.com/office/drawing/2014/main" id="{978FA77B-09CA-A44B-AF2D-5D66ED467D5D}"/>
              </a:ext>
            </a:extLst>
          </p:cNvPr>
          <p:cNvPicPr>
            <a:picLocks noChangeAspect="1"/>
          </p:cNvPicPr>
          <p:nvPr/>
        </p:nvPicPr>
        <p:blipFill>
          <a:blip r:embed="rId3"/>
          <a:stretch>
            <a:fillRect/>
          </a:stretch>
        </p:blipFill>
        <p:spPr>
          <a:xfrm>
            <a:off x="1228357" y="4094054"/>
            <a:ext cx="5040265" cy="1399044"/>
          </a:xfrm>
          <a:prstGeom prst="rect">
            <a:avLst/>
          </a:prstGeom>
        </p:spPr>
      </p:pic>
      <p:grpSp>
        <p:nvGrpSpPr>
          <p:cNvPr id="42" name="グループ化 41">
            <a:extLst>
              <a:ext uri="{FF2B5EF4-FFF2-40B4-BE49-F238E27FC236}">
                <a16:creationId xmlns:a16="http://schemas.microsoft.com/office/drawing/2014/main" id="{9F4304A0-EC91-7E45-ACDB-C6D3DBECF78D}"/>
              </a:ext>
            </a:extLst>
          </p:cNvPr>
          <p:cNvGrpSpPr/>
          <p:nvPr/>
        </p:nvGrpSpPr>
        <p:grpSpPr>
          <a:xfrm>
            <a:off x="6976431" y="2365366"/>
            <a:ext cx="4451953" cy="2797945"/>
            <a:chOff x="6976431" y="2645923"/>
            <a:chExt cx="4451953" cy="2797945"/>
          </a:xfrm>
        </p:grpSpPr>
        <p:grpSp>
          <p:nvGrpSpPr>
            <p:cNvPr id="4" name="グループ化 3">
              <a:extLst>
                <a:ext uri="{FF2B5EF4-FFF2-40B4-BE49-F238E27FC236}">
                  <a16:creationId xmlns:a16="http://schemas.microsoft.com/office/drawing/2014/main" id="{B79D2656-D7CC-F14F-9953-38CEFF99288D}"/>
                </a:ext>
              </a:extLst>
            </p:cNvPr>
            <p:cNvGrpSpPr/>
            <p:nvPr/>
          </p:nvGrpSpPr>
          <p:grpSpPr>
            <a:xfrm>
              <a:off x="6976431" y="2645923"/>
              <a:ext cx="2256262" cy="1855349"/>
              <a:chOff x="528689" y="3820105"/>
              <a:chExt cx="3236353" cy="2661289"/>
            </a:xfrm>
          </p:grpSpPr>
          <p:grpSp>
            <p:nvGrpSpPr>
              <p:cNvPr id="5" name="グループ化 4">
                <a:extLst>
                  <a:ext uri="{FF2B5EF4-FFF2-40B4-BE49-F238E27FC236}">
                    <a16:creationId xmlns:a16="http://schemas.microsoft.com/office/drawing/2014/main" id="{661092A5-4E73-BD40-AA5A-E8A6E3386253}"/>
                  </a:ext>
                </a:extLst>
              </p:cNvPr>
              <p:cNvGrpSpPr/>
              <p:nvPr/>
            </p:nvGrpSpPr>
            <p:grpSpPr>
              <a:xfrm>
                <a:off x="1441219" y="3820105"/>
                <a:ext cx="1069775" cy="906162"/>
                <a:chOff x="4992130" y="4843849"/>
                <a:chExt cx="1400432" cy="1186248"/>
              </a:xfrm>
            </p:grpSpPr>
            <p:sp>
              <p:nvSpPr>
                <p:cNvPr id="39" name="正方形/長方形 38">
                  <a:extLst>
                    <a:ext uri="{FF2B5EF4-FFF2-40B4-BE49-F238E27FC236}">
                      <a16:creationId xmlns:a16="http://schemas.microsoft.com/office/drawing/2014/main" id="{5B270C14-5275-B242-BE06-D7224535D7D3}"/>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40" name="Picture 3">
                  <a:extLst>
                    <a:ext uri="{FF2B5EF4-FFF2-40B4-BE49-F238E27FC236}">
                      <a16:creationId xmlns:a16="http://schemas.microsoft.com/office/drawing/2014/main" id="{6304B959-1500-0E4D-8BE4-305B070B48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6" name="グループ化 5">
                <a:extLst>
                  <a:ext uri="{FF2B5EF4-FFF2-40B4-BE49-F238E27FC236}">
                    <a16:creationId xmlns:a16="http://schemas.microsoft.com/office/drawing/2014/main" id="{0AF8FEC1-917E-EB4F-95E4-4AD4A0F41DF3}"/>
                  </a:ext>
                </a:extLst>
              </p:cNvPr>
              <p:cNvGrpSpPr/>
              <p:nvPr/>
            </p:nvGrpSpPr>
            <p:grpSpPr>
              <a:xfrm>
                <a:off x="528689" y="4805033"/>
                <a:ext cx="1069775" cy="906162"/>
                <a:chOff x="4992130" y="4843849"/>
                <a:chExt cx="1400432" cy="1186248"/>
              </a:xfrm>
            </p:grpSpPr>
            <p:sp>
              <p:nvSpPr>
                <p:cNvPr id="37" name="正方形/長方形 36">
                  <a:extLst>
                    <a:ext uri="{FF2B5EF4-FFF2-40B4-BE49-F238E27FC236}">
                      <a16:creationId xmlns:a16="http://schemas.microsoft.com/office/drawing/2014/main" id="{34789614-D317-C74C-8332-C41EC4A9A68B}"/>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8" name="Picture 3">
                  <a:extLst>
                    <a:ext uri="{FF2B5EF4-FFF2-40B4-BE49-F238E27FC236}">
                      <a16:creationId xmlns:a16="http://schemas.microsoft.com/office/drawing/2014/main" id="{4E6705A3-594C-DD4A-8DB7-5AC4C6015B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7" name="グループ化 6">
                <a:extLst>
                  <a:ext uri="{FF2B5EF4-FFF2-40B4-BE49-F238E27FC236}">
                    <a16:creationId xmlns:a16="http://schemas.microsoft.com/office/drawing/2014/main" id="{A765DCFC-4F6D-0A45-B567-75C686ACB52E}"/>
                  </a:ext>
                </a:extLst>
              </p:cNvPr>
              <p:cNvGrpSpPr/>
              <p:nvPr/>
            </p:nvGrpSpPr>
            <p:grpSpPr>
              <a:xfrm>
                <a:off x="1700150" y="4324902"/>
                <a:ext cx="1069775" cy="906162"/>
                <a:chOff x="4992130" y="4843849"/>
                <a:chExt cx="1400432" cy="1186248"/>
              </a:xfrm>
            </p:grpSpPr>
            <p:sp>
              <p:nvSpPr>
                <p:cNvPr id="35" name="正方形/長方形 34">
                  <a:extLst>
                    <a:ext uri="{FF2B5EF4-FFF2-40B4-BE49-F238E27FC236}">
                      <a16:creationId xmlns:a16="http://schemas.microsoft.com/office/drawing/2014/main" id="{7238D36B-34A1-EF4B-99AE-EB76BCED0755}"/>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6" name="Picture 3">
                  <a:extLst>
                    <a:ext uri="{FF2B5EF4-FFF2-40B4-BE49-F238E27FC236}">
                      <a16:creationId xmlns:a16="http://schemas.microsoft.com/office/drawing/2014/main" id="{751BC58D-66DD-9C41-AED8-E358BED261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8" name="グループ化 7">
                <a:extLst>
                  <a:ext uri="{FF2B5EF4-FFF2-40B4-BE49-F238E27FC236}">
                    <a16:creationId xmlns:a16="http://schemas.microsoft.com/office/drawing/2014/main" id="{0BF8A613-E195-8B4C-95A9-A56481D51621}"/>
                  </a:ext>
                </a:extLst>
              </p:cNvPr>
              <p:cNvGrpSpPr/>
              <p:nvPr/>
            </p:nvGrpSpPr>
            <p:grpSpPr>
              <a:xfrm>
                <a:off x="1512691" y="5332481"/>
                <a:ext cx="1069775" cy="906162"/>
                <a:chOff x="4992130" y="4843849"/>
                <a:chExt cx="1400432" cy="1186248"/>
              </a:xfrm>
            </p:grpSpPr>
            <p:sp>
              <p:nvSpPr>
                <p:cNvPr id="33" name="正方形/長方形 32">
                  <a:extLst>
                    <a:ext uri="{FF2B5EF4-FFF2-40B4-BE49-F238E27FC236}">
                      <a16:creationId xmlns:a16="http://schemas.microsoft.com/office/drawing/2014/main" id="{099A2434-BE8A-994F-9F4E-EDB120D88451}"/>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4" name="Picture 3">
                  <a:extLst>
                    <a:ext uri="{FF2B5EF4-FFF2-40B4-BE49-F238E27FC236}">
                      <a16:creationId xmlns:a16="http://schemas.microsoft.com/office/drawing/2014/main" id="{B62A063F-4910-1B41-A7AE-5C3C3B5CD0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9" name="グループ化 8">
                <a:extLst>
                  <a:ext uri="{FF2B5EF4-FFF2-40B4-BE49-F238E27FC236}">
                    <a16:creationId xmlns:a16="http://schemas.microsoft.com/office/drawing/2014/main" id="{CE2C4ECB-60E7-EB4C-AEBC-3F35E4D5A8AE}"/>
                  </a:ext>
                </a:extLst>
              </p:cNvPr>
              <p:cNvGrpSpPr/>
              <p:nvPr/>
            </p:nvGrpSpPr>
            <p:grpSpPr>
              <a:xfrm>
                <a:off x="946428" y="4043968"/>
                <a:ext cx="1069775" cy="906162"/>
                <a:chOff x="4992130" y="4843849"/>
                <a:chExt cx="1400432" cy="1186248"/>
              </a:xfrm>
            </p:grpSpPr>
            <p:sp>
              <p:nvSpPr>
                <p:cNvPr id="31" name="正方形/長方形 30">
                  <a:extLst>
                    <a:ext uri="{FF2B5EF4-FFF2-40B4-BE49-F238E27FC236}">
                      <a16:creationId xmlns:a16="http://schemas.microsoft.com/office/drawing/2014/main" id="{9A632B58-6F58-6146-946B-707930216346}"/>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2" name="Picture 3">
                  <a:extLst>
                    <a:ext uri="{FF2B5EF4-FFF2-40B4-BE49-F238E27FC236}">
                      <a16:creationId xmlns:a16="http://schemas.microsoft.com/office/drawing/2014/main" id="{5E29BD5F-966B-9043-A499-D98C09E667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0" name="グループ化 9">
                <a:extLst>
                  <a:ext uri="{FF2B5EF4-FFF2-40B4-BE49-F238E27FC236}">
                    <a16:creationId xmlns:a16="http://schemas.microsoft.com/office/drawing/2014/main" id="{D2B0087F-0050-B14D-9E3B-AA69E6E23417}"/>
                  </a:ext>
                </a:extLst>
              </p:cNvPr>
              <p:cNvGrpSpPr/>
              <p:nvPr/>
            </p:nvGrpSpPr>
            <p:grpSpPr>
              <a:xfrm>
                <a:off x="2695267" y="4857787"/>
                <a:ext cx="1069775" cy="906162"/>
                <a:chOff x="4992130" y="4843849"/>
                <a:chExt cx="1400432" cy="1186248"/>
              </a:xfrm>
            </p:grpSpPr>
            <p:sp>
              <p:nvSpPr>
                <p:cNvPr id="29" name="正方形/長方形 28">
                  <a:extLst>
                    <a:ext uri="{FF2B5EF4-FFF2-40B4-BE49-F238E27FC236}">
                      <a16:creationId xmlns:a16="http://schemas.microsoft.com/office/drawing/2014/main" id="{D4AE82C6-E46E-F440-AFC9-656E67C75072}"/>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0" name="Picture 3">
                  <a:extLst>
                    <a:ext uri="{FF2B5EF4-FFF2-40B4-BE49-F238E27FC236}">
                      <a16:creationId xmlns:a16="http://schemas.microsoft.com/office/drawing/2014/main" id="{74992B8A-6812-434C-98CF-9A56ADFF53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1" name="グループ化 10">
                <a:extLst>
                  <a:ext uri="{FF2B5EF4-FFF2-40B4-BE49-F238E27FC236}">
                    <a16:creationId xmlns:a16="http://schemas.microsoft.com/office/drawing/2014/main" id="{224FE3FF-7F36-7143-8C3B-8B41A4CE1497}"/>
                  </a:ext>
                </a:extLst>
              </p:cNvPr>
              <p:cNvGrpSpPr/>
              <p:nvPr/>
            </p:nvGrpSpPr>
            <p:grpSpPr>
              <a:xfrm>
                <a:off x="829479" y="5575232"/>
                <a:ext cx="1069775" cy="906162"/>
                <a:chOff x="4992130" y="4843849"/>
                <a:chExt cx="1400432" cy="1186248"/>
              </a:xfrm>
            </p:grpSpPr>
            <p:sp>
              <p:nvSpPr>
                <p:cNvPr id="27" name="正方形/長方形 26">
                  <a:extLst>
                    <a:ext uri="{FF2B5EF4-FFF2-40B4-BE49-F238E27FC236}">
                      <a16:creationId xmlns:a16="http://schemas.microsoft.com/office/drawing/2014/main" id="{CF022E6F-F069-2E4C-8C9E-5195053FC954}"/>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8" name="Picture 3">
                  <a:extLst>
                    <a:ext uri="{FF2B5EF4-FFF2-40B4-BE49-F238E27FC236}">
                      <a16:creationId xmlns:a16="http://schemas.microsoft.com/office/drawing/2014/main" id="{8D7B1A70-86A4-9746-A2EC-D3A457DBB5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2" name="グループ化 11">
                <a:extLst>
                  <a:ext uri="{FF2B5EF4-FFF2-40B4-BE49-F238E27FC236}">
                    <a16:creationId xmlns:a16="http://schemas.microsoft.com/office/drawing/2014/main" id="{088BEE78-842B-A049-B9A8-870175F98D21}"/>
                  </a:ext>
                </a:extLst>
              </p:cNvPr>
              <p:cNvGrpSpPr/>
              <p:nvPr/>
            </p:nvGrpSpPr>
            <p:grpSpPr>
              <a:xfrm>
                <a:off x="1823531" y="4635111"/>
                <a:ext cx="1069775" cy="906162"/>
                <a:chOff x="4992130" y="4843849"/>
                <a:chExt cx="1400432" cy="1186248"/>
              </a:xfrm>
            </p:grpSpPr>
            <p:sp>
              <p:nvSpPr>
                <p:cNvPr id="25" name="正方形/長方形 24">
                  <a:extLst>
                    <a:ext uri="{FF2B5EF4-FFF2-40B4-BE49-F238E27FC236}">
                      <a16:creationId xmlns:a16="http://schemas.microsoft.com/office/drawing/2014/main" id="{FDE6D073-14D7-E449-A72E-DB17D69CF645}"/>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6" name="Picture 3">
                  <a:extLst>
                    <a:ext uri="{FF2B5EF4-FFF2-40B4-BE49-F238E27FC236}">
                      <a16:creationId xmlns:a16="http://schemas.microsoft.com/office/drawing/2014/main" id="{5A364B02-8A5A-9440-9C46-5140DC09E9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3" name="グループ化 12">
                <a:extLst>
                  <a:ext uri="{FF2B5EF4-FFF2-40B4-BE49-F238E27FC236}">
                    <a16:creationId xmlns:a16="http://schemas.microsoft.com/office/drawing/2014/main" id="{8CED793B-C355-AF43-A83C-82DF802FF3B7}"/>
                  </a:ext>
                </a:extLst>
              </p:cNvPr>
              <p:cNvGrpSpPr/>
              <p:nvPr/>
            </p:nvGrpSpPr>
            <p:grpSpPr>
              <a:xfrm>
                <a:off x="2252479" y="4991123"/>
                <a:ext cx="1069775" cy="906162"/>
                <a:chOff x="4992130" y="4843849"/>
                <a:chExt cx="1400432" cy="1186248"/>
              </a:xfrm>
            </p:grpSpPr>
            <p:sp>
              <p:nvSpPr>
                <p:cNvPr id="23" name="正方形/長方形 22">
                  <a:extLst>
                    <a:ext uri="{FF2B5EF4-FFF2-40B4-BE49-F238E27FC236}">
                      <a16:creationId xmlns:a16="http://schemas.microsoft.com/office/drawing/2014/main" id="{010FDB57-53C9-A64C-8CB8-AB07045F66E7}"/>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4" name="Picture 3">
                  <a:extLst>
                    <a:ext uri="{FF2B5EF4-FFF2-40B4-BE49-F238E27FC236}">
                      <a16:creationId xmlns:a16="http://schemas.microsoft.com/office/drawing/2014/main" id="{0F407994-8F62-3D4F-A17C-93FC833270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4" name="グループ化 13">
                <a:extLst>
                  <a:ext uri="{FF2B5EF4-FFF2-40B4-BE49-F238E27FC236}">
                    <a16:creationId xmlns:a16="http://schemas.microsoft.com/office/drawing/2014/main" id="{8D1FF9B7-DE74-EE46-95F7-E560382A87AA}"/>
                  </a:ext>
                </a:extLst>
              </p:cNvPr>
              <p:cNvGrpSpPr/>
              <p:nvPr/>
            </p:nvGrpSpPr>
            <p:grpSpPr>
              <a:xfrm>
                <a:off x="2658804" y="3973450"/>
                <a:ext cx="1069775" cy="906162"/>
                <a:chOff x="4992130" y="4843849"/>
                <a:chExt cx="1400432" cy="1186248"/>
              </a:xfrm>
            </p:grpSpPr>
            <p:sp>
              <p:nvSpPr>
                <p:cNvPr id="21" name="正方形/長方形 20">
                  <a:extLst>
                    <a:ext uri="{FF2B5EF4-FFF2-40B4-BE49-F238E27FC236}">
                      <a16:creationId xmlns:a16="http://schemas.microsoft.com/office/drawing/2014/main" id="{D61BA4D9-5077-1E48-A026-1CB0833AEAFD}"/>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2" name="Picture 3">
                  <a:extLst>
                    <a:ext uri="{FF2B5EF4-FFF2-40B4-BE49-F238E27FC236}">
                      <a16:creationId xmlns:a16="http://schemas.microsoft.com/office/drawing/2014/main" id="{F12A1C7E-54AE-2949-8B18-4A6AEEE793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5" name="グループ化 14">
                <a:extLst>
                  <a:ext uri="{FF2B5EF4-FFF2-40B4-BE49-F238E27FC236}">
                    <a16:creationId xmlns:a16="http://schemas.microsoft.com/office/drawing/2014/main" id="{1F6181CC-D519-CF49-80FB-3AE79BF7262B}"/>
                  </a:ext>
                </a:extLst>
              </p:cNvPr>
              <p:cNvGrpSpPr/>
              <p:nvPr/>
            </p:nvGrpSpPr>
            <p:grpSpPr>
              <a:xfrm>
                <a:off x="2425741" y="5424936"/>
                <a:ext cx="1069775" cy="906162"/>
                <a:chOff x="4992130" y="4843849"/>
                <a:chExt cx="1400432" cy="1186248"/>
              </a:xfrm>
            </p:grpSpPr>
            <p:sp>
              <p:nvSpPr>
                <p:cNvPr id="19" name="正方形/長方形 18">
                  <a:extLst>
                    <a:ext uri="{FF2B5EF4-FFF2-40B4-BE49-F238E27FC236}">
                      <a16:creationId xmlns:a16="http://schemas.microsoft.com/office/drawing/2014/main" id="{D9AFE96D-A1C4-F540-8803-22D343229357}"/>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0" name="Picture 3">
                  <a:extLst>
                    <a:ext uri="{FF2B5EF4-FFF2-40B4-BE49-F238E27FC236}">
                      <a16:creationId xmlns:a16="http://schemas.microsoft.com/office/drawing/2014/main" id="{343D9C1A-477F-D543-8322-5B479879C36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6" name="グループ化 15">
                <a:extLst>
                  <a:ext uri="{FF2B5EF4-FFF2-40B4-BE49-F238E27FC236}">
                    <a16:creationId xmlns:a16="http://schemas.microsoft.com/office/drawing/2014/main" id="{18046ED1-E5E4-724A-A3D6-DED9D57C3B16}"/>
                  </a:ext>
                </a:extLst>
              </p:cNvPr>
              <p:cNvGrpSpPr/>
              <p:nvPr/>
            </p:nvGrpSpPr>
            <p:grpSpPr>
              <a:xfrm>
                <a:off x="1054045" y="4537044"/>
                <a:ext cx="1069775" cy="906162"/>
                <a:chOff x="4992130" y="4843849"/>
                <a:chExt cx="1400432" cy="1186248"/>
              </a:xfrm>
            </p:grpSpPr>
            <p:sp>
              <p:nvSpPr>
                <p:cNvPr id="17" name="正方形/長方形 16">
                  <a:extLst>
                    <a:ext uri="{FF2B5EF4-FFF2-40B4-BE49-F238E27FC236}">
                      <a16:creationId xmlns:a16="http://schemas.microsoft.com/office/drawing/2014/main" id="{6DCFB8D7-B67C-D443-9BD9-5AB88366A9DC}"/>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18" name="Picture 3">
                  <a:extLst>
                    <a:ext uri="{FF2B5EF4-FFF2-40B4-BE49-F238E27FC236}">
                      <a16:creationId xmlns:a16="http://schemas.microsoft.com/office/drawing/2014/main" id="{A30FBD85-0CCB-C747-80E3-D4CF833536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sp>
          <p:nvSpPr>
            <p:cNvPr id="41" name="テキスト ボックス 40">
              <a:extLst>
                <a:ext uri="{FF2B5EF4-FFF2-40B4-BE49-F238E27FC236}">
                  <a16:creationId xmlns:a16="http://schemas.microsoft.com/office/drawing/2014/main" id="{61651AF8-8EAA-3A40-B3E5-33B82E2818B9}"/>
                </a:ext>
              </a:extLst>
            </p:cNvPr>
            <p:cNvSpPr txBox="1"/>
            <p:nvPr/>
          </p:nvSpPr>
          <p:spPr>
            <a:xfrm>
              <a:off x="9945573" y="3037985"/>
              <a:ext cx="1482811" cy="1569660"/>
            </a:xfrm>
            <a:prstGeom prst="rect">
              <a:avLst/>
            </a:prstGeom>
            <a:noFill/>
          </p:spPr>
          <p:txBody>
            <a:bodyPr wrap="square" rtlCol="0">
              <a:spAutoFit/>
            </a:bodyPr>
            <a:lstStyle/>
            <a:p>
              <a:r>
                <a:rPr kumimoji="1" lang="ja-JP" altLang="en-US" sz="9600"/>
                <a:t>😩</a:t>
              </a:r>
            </a:p>
          </p:txBody>
        </p:sp>
        <p:sp>
          <p:nvSpPr>
            <p:cNvPr id="64" name="テキスト ボックス 63">
              <a:extLst>
                <a:ext uri="{FF2B5EF4-FFF2-40B4-BE49-F238E27FC236}">
                  <a16:creationId xmlns:a16="http://schemas.microsoft.com/office/drawing/2014/main" id="{EE4D558A-02E0-3245-974E-6DB4C18BA719}"/>
                </a:ext>
              </a:extLst>
            </p:cNvPr>
            <p:cNvSpPr txBox="1"/>
            <p:nvPr/>
          </p:nvSpPr>
          <p:spPr>
            <a:xfrm>
              <a:off x="7224864" y="4735982"/>
              <a:ext cx="3991903" cy="707886"/>
            </a:xfrm>
            <a:prstGeom prst="rect">
              <a:avLst/>
            </a:prstGeom>
            <a:noFill/>
          </p:spPr>
          <p:txBody>
            <a:bodyPr wrap="square" rtlCol="0">
              <a:spAutoFit/>
            </a:bodyPr>
            <a:lstStyle/>
            <a:p>
              <a:r>
                <a:rPr kumimoji="1" lang="en-US" altLang="ja-JP" sz="2000" b="1" dirty="0"/>
                <a:t>Difficult to gain insight into the data and facilitate its understanding</a:t>
              </a:r>
              <a:endParaRPr kumimoji="1" lang="ja-JP" altLang="en-US" sz="2000" b="1"/>
            </a:p>
          </p:txBody>
        </p:sp>
      </p:grpSp>
      <p:pic>
        <p:nvPicPr>
          <p:cNvPr id="65" name="図 64">
            <a:extLst>
              <a:ext uri="{FF2B5EF4-FFF2-40B4-BE49-F238E27FC236}">
                <a16:creationId xmlns:a16="http://schemas.microsoft.com/office/drawing/2014/main" id="{9ED52DE9-E51E-D84E-BEE1-868E6F623FB0}"/>
              </a:ext>
            </a:extLst>
          </p:cNvPr>
          <p:cNvPicPr>
            <a:picLocks noChangeAspect="1"/>
          </p:cNvPicPr>
          <p:nvPr/>
        </p:nvPicPr>
        <p:blipFill rotWithShape="1">
          <a:blip r:embed="rId5"/>
          <a:srcRect l="16363" t="5804" r="5404" b="10708"/>
          <a:stretch/>
        </p:blipFill>
        <p:spPr>
          <a:xfrm>
            <a:off x="1261145" y="5716395"/>
            <a:ext cx="1902025" cy="776183"/>
          </a:xfrm>
          <a:prstGeom prst="rect">
            <a:avLst/>
          </a:prstGeom>
          <a:ln w="12700">
            <a:solidFill>
              <a:schemeClr val="accent5"/>
            </a:solidFill>
          </a:ln>
        </p:spPr>
      </p:pic>
      <p:sp>
        <p:nvSpPr>
          <p:cNvPr id="66" name="テキスト ボックス 65">
            <a:extLst>
              <a:ext uri="{FF2B5EF4-FFF2-40B4-BE49-F238E27FC236}">
                <a16:creationId xmlns:a16="http://schemas.microsoft.com/office/drawing/2014/main" id="{90B18447-32D4-0945-84E9-EF22D8F1227E}"/>
              </a:ext>
            </a:extLst>
          </p:cNvPr>
          <p:cNvSpPr txBox="1"/>
          <p:nvPr/>
        </p:nvSpPr>
        <p:spPr>
          <a:xfrm>
            <a:off x="1240544" y="6224290"/>
            <a:ext cx="1340110" cy="307777"/>
          </a:xfrm>
          <a:prstGeom prst="rect">
            <a:avLst/>
          </a:prstGeom>
          <a:noFill/>
        </p:spPr>
        <p:txBody>
          <a:bodyPr wrap="none" rtlCol="0">
            <a:spAutoFit/>
          </a:bodyPr>
          <a:lstStyle/>
          <a:p>
            <a:pPr algn="ctr"/>
            <a:r>
              <a:rPr kumimoji="1" lang="en-US" altLang="ja-JP" sz="1400" dirty="0">
                <a:solidFill>
                  <a:schemeClr val="bg1"/>
                </a:solidFill>
              </a:rPr>
              <a:t>Compute nodes</a:t>
            </a:r>
            <a:endParaRPr kumimoji="1" lang="ja-JP" altLang="en-US" sz="1400">
              <a:solidFill>
                <a:schemeClr val="bg1"/>
              </a:solidFill>
            </a:endParaRPr>
          </a:p>
        </p:txBody>
      </p:sp>
      <p:sp>
        <p:nvSpPr>
          <p:cNvPr id="67" name="円柱 66">
            <a:extLst>
              <a:ext uri="{FF2B5EF4-FFF2-40B4-BE49-F238E27FC236}">
                <a16:creationId xmlns:a16="http://schemas.microsoft.com/office/drawing/2014/main" id="{64CF4F61-516D-6746-B7A0-D79CC1371BA4}"/>
              </a:ext>
            </a:extLst>
          </p:cNvPr>
          <p:cNvSpPr/>
          <p:nvPr/>
        </p:nvSpPr>
        <p:spPr>
          <a:xfrm>
            <a:off x="4210798" y="5716395"/>
            <a:ext cx="946542" cy="776183"/>
          </a:xfrm>
          <a:prstGeom prst="can">
            <a:avLst/>
          </a:prstGeom>
          <a:ln w="12700"/>
        </p:spPr>
        <p:style>
          <a:lnRef idx="1">
            <a:schemeClr val="accent5"/>
          </a:lnRef>
          <a:fillRef idx="2">
            <a:schemeClr val="accent5"/>
          </a:fillRef>
          <a:effectRef idx="1">
            <a:schemeClr val="accent5"/>
          </a:effectRef>
          <a:fontRef idx="minor">
            <a:schemeClr val="dk1"/>
          </a:fontRef>
        </p:style>
        <p:txBody>
          <a:bodyPr rtlCol="0" anchor="ctr"/>
          <a:lstStyle/>
          <a:p>
            <a:pPr algn="ctr"/>
            <a:r>
              <a:rPr kumimoji="1" lang="en-US" altLang="ja-JP" sz="1400" dirty="0"/>
              <a:t>Storage</a:t>
            </a:r>
            <a:endParaRPr kumimoji="1" lang="ja-JP" altLang="en-US" sz="1400"/>
          </a:p>
        </p:txBody>
      </p:sp>
      <p:cxnSp>
        <p:nvCxnSpPr>
          <p:cNvPr id="69" name="直線矢印コネクタ 68">
            <a:extLst>
              <a:ext uri="{FF2B5EF4-FFF2-40B4-BE49-F238E27FC236}">
                <a16:creationId xmlns:a16="http://schemas.microsoft.com/office/drawing/2014/main" id="{051D9D7B-183E-A548-9154-1C9BC9DAFF5F}"/>
              </a:ext>
            </a:extLst>
          </p:cNvPr>
          <p:cNvCxnSpPr>
            <a:stCxn id="65" idx="3"/>
            <a:endCxn id="67" idx="2"/>
          </p:cNvCxnSpPr>
          <p:nvPr/>
        </p:nvCxnSpPr>
        <p:spPr>
          <a:xfrm>
            <a:off x="3163170" y="6104487"/>
            <a:ext cx="1047628"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48" name="グループ化 47">
            <a:extLst>
              <a:ext uri="{FF2B5EF4-FFF2-40B4-BE49-F238E27FC236}">
                <a16:creationId xmlns:a16="http://schemas.microsoft.com/office/drawing/2014/main" id="{9A2CACD8-C285-1D4C-9F64-4516B1C57422}"/>
              </a:ext>
            </a:extLst>
          </p:cNvPr>
          <p:cNvGrpSpPr/>
          <p:nvPr/>
        </p:nvGrpSpPr>
        <p:grpSpPr>
          <a:xfrm>
            <a:off x="5336781" y="5706474"/>
            <a:ext cx="931841" cy="766263"/>
            <a:chOff x="528689" y="3820105"/>
            <a:chExt cx="3236353" cy="2661289"/>
          </a:xfrm>
        </p:grpSpPr>
        <p:grpSp>
          <p:nvGrpSpPr>
            <p:cNvPr id="49" name="グループ化 48">
              <a:extLst>
                <a:ext uri="{FF2B5EF4-FFF2-40B4-BE49-F238E27FC236}">
                  <a16:creationId xmlns:a16="http://schemas.microsoft.com/office/drawing/2014/main" id="{72CE62A2-9027-E946-ADF5-CC975466139F}"/>
                </a:ext>
              </a:extLst>
            </p:cNvPr>
            <p:cNvGrpSpPr/>
            <p:nvPr/>
          </p:nvGrpSpPr>
          <p:grpSpPr>
            <a:xfrm>
              <a:off x="1441219" y="3820105"/>
              <a:ext cx="1069775" cy="906162"/>
              <a:chOff x="4992130" y="4843849"/>
              <a:chExt cx="1400432" cy="1186248"/>
            </a:xfrm>
          </p:grpSpPr>
          <p:sp>
            <p:nvSpPr>
              <p:cNvPr id="89" name="正方形/長方形 88">
                <a:extLst>
                  <a:ext uri="{FF2B5EF4-FFF2-40B4-BE49-F238E27FC236}">
                    <a16:creationId xmlns:a16="http://schemas.microsoft.com/office/drawing/2014/main" id="{AC8C795B-A766-FA4F-A7A2-4701AC1474EA}"/>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90" name="Picture 3">
                <a:extLst>
                  <a:ext uri="{FF2B5EF4-FFF2-40B4-BE49-F238E27FC236}">
                    <a16:creationId xmlns:a16="http://schemas.microsoft.com/office/drawing/2014/main" id="{804C6679-DE2B-1A49-9D2F-D03271D48A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0" name="グループ化 49">
              <a:extLst>
                <a:ext uri="{FF2B5EF4-FFF2-40B4-BE49-F238E27FC236}">
                  <a16:creationId xmlns:a16="http://schemas.microsoft.com/office/drawing/2014/main" id="{499BDA97-71DF-3E40-A070-4F84F8B50FD4}"/>
                </a:ext>
              </a:extLst>
            </p:cNvPr>
            <p:cNvGrpSpPr/>
            <p:nvPr/>
          </p:nvGrpSpPr>
          <p:grpSpPr>
            <a:xfrm>
              <a:off x="528689" y="4805033"/>
              <a:ext cx="1069775" cy="906162"/>
              <a:chOff x="4992130" y="4843849"/>
              <a:chExt cx="1400432" cy="1186248"/>
            </a:xfrm>
          </p:grpSpPr>
          <p:sp>
            <p:nvSpPr>
              <p:cNvPr id="87" name="正方形/長方形 86">
                <a:extLst>
                  <a:ext uri="{FF2B5EF4-FFF2-40B4-BE49-F238E27FC236}">
                    <a16:creationId xmlns:a16="http://schemas.microsoft.com/office/drawing/2014/main" id="{97463C24-10F5-5749-8045-218D4EC22ED6}"/>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88" name="Picture 3">
                <a:extLst>
                  <a:ext uri="{FF2B5EF4-FFF2-40B4-BE49-F238E27FC236}">
                    <a16:creationId xmlns:a16="http://schemas.microsoft.com/office/drawing/2014/main" id="{04935E27-BE99-7447-9AFF-E79AC0DB9A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1" name="グループ化 50">
              <a:extLst>
                <a:ext uri="{FF2B5EF4-FFF2-40B4-BE49-F238E27FC236}">
                  <a16:creationId xmlns:a16="http://schemas.microsoft.com/office/drawing/2014/main" id="{F2C7A491-B334-3E49-BA59-1C4622C89F3F}"/>
                </a:ext>
              </a:extLst>
            </p:cNvPr>
            <p:cNvGrpSpPr/>
            <p:nvPr/>
          </p:nvGrpSpPr>
          <p:grpSpPr>
            <a:xfrm>
              <a:off x="1700150" y="4324902"/>
              <a:ext cx="1069775" cy="906162"/>
              <a:chOff x="4992130" y="4843849"/>
              <a:chExt cx="1400432" cy="1186248"/>
            </a:xfrm>
          </p:grpSpPr>
          <p:sp>
            <p:nvSpPr>
              <p:cNvPr id="85" name="正方形/長方形 84">
                <a:extLst>
                  <a:ext uri="{FF2B5EF4-FFF2-40B4-BE49-F238E27FC236}">
                    <a16:creationId xmlns:a16="http://schemas.microsoft.com/office/drawing/2014/main" id="{AE9480DD-55F3-F844-AB06-8ADF0677E027}"/>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86" name="Picture 3">
                <a:extLst>
                  <a:ext uri="{FF2B5EF4-FFF2-40B4-BE49-F238E27FC236}">
                    <a16:creationId xmlns:a16="http://schemas.microsoft.com/office/drawing/2014/main" id="{D5C65789-BE2C-DE4F-A956-D9C3927BD7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2" name="グループ化 51">
              <a:extLst>
                <a:ext uri="{FF2B5EF4-FFF2-40B4-BE49-F238E27FC236}">
                  <a16:creationId xmlns:a16="http://schemas.microsoft.com/office/drawing/2014/main" id="{BF6750D8-0BD3-8C4F-87DF-08B6374BA411}"/>
                </a:ext>
              </a:extLst>
            </p:cNvPr>
            <p:cNvGrpSpPr/>
            <p:nvPr/>
          </p:nvGrpSpPr>
          <p:grpSpPr>
            <a:xfrm>
              <a:off x="1512691" y="5332481"/>
              <a:ext cx="1069775" cy="906162"/>
              <a:chOff x="4992130" y="4843849"/>
              <a:chExt cx="1400432" cy="1186248"/>
            </a:xfrm>
          </p:grpSpPr>
          <p:sp>
            <p:nvSpPr>
              <p:cNvPr id="83" name="正方形/長方形 82">
                <a:extLst>
                  <a:ext uri="{FF2B5EF4-FFF2-40B4-BE49-F238E27FC236}">
                    <a16:creationId xmlns:a16="http://schemas.microsoft.com/office/drawing/2014/main" id="{A0B89169-4130-8147-9651-41A0EFAF0602}"/>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84" name="Picture 3">
                <a:extLst>
                  <a:ext uri="{FF2B5EF4-FFF2-40B4-BE49-F238E27FC236}">
                    <a16:creationId xmlns:a16="http://schemas.microsoft.com/office/drawing/2014/main" id="{3DBCF008-6F19-A242-B5C0-778F9BCE1DB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3" name="グループ化 52">
              <a:extLst>
                <a:ext uri="{FF2B5EF4-FFF2-40B4-BE49-F238E27FC236}">
                  <a16:creationId xmlns:a16="http://schemas.microsoft.com/office/drawing/2014/main" id="{921B4467-16B6-964F-A3F8-F9BF525504B7}"/>
                </a:ext>
              </a:extLst>
            </p:cNvPr>
            <p:cNvGrpSpPr/>
            <p:nvPr/>
          </p:nvGrpSpPr>
          <p:grpSpPr>
            <a:xfrm>
              <a:off x="946428" y="4043968"/>
              <a:ext cx="1069775" cy="906162"/>
              <a:chOff x="4992130" y="4843849"/>
              <a:chExt cx="1400432" cy="1186248"/>
            </a:xfrm>
          </p:grpSpPr>
          <p:sp>
            <p:nvSpPr>
              <p:cNvPr id="81" name="正方形/長方形 80">
                <a:extLst>
                  <a:ext uri="{FF2B5EF4-FFF2-40B4-BE49-F238E27FC236}">
                    <a16:creationId xmlns:a16="http://schemas.microsoft.com/office/drawing/2014/main" id="{435A571B-46FA-6242-AA9F-FCE6E06031D3}"/>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82" name="Picture 3">
                <a:extLst>
                  <a:ext uri="{FF2B5EF4-FFF2-40B4-BE49-F238E27FC236}">
                    <a16:creationId xmlns:a16="http://schemas.microsoft.com/office/drawing/2014/main" id="{B59CAFD5-E296-B549-B69A-FBA97C3490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4" name="グループ化 53">
              <a:extLst>
                <a:ext uri="{FF2B5EF4-FFF2-40B4-BE49-F238E27FC236}">
                  <a16:creationId xmlns:a16="http://schemas.microsoft.com/office/drawing/2014/main" id="{DF72B012-9552-7C4E-9133-C58FB570A6D9}"/>
                </a:ext>
              </a:extLst>
            </p:cNvPr>
            <p:cNvGrpSpPr/>
            <p:nvPr/>
          </p:nvGrpSpPr>
          <p:grpSpPr>
            <a:xfrm>
              <a:off x="2695267" y="4857787"/>
              <a:ext cx="1069775" cy="906162"/>
              <a:chOff x="4992130" y="4843849"/>
              <a:chExt cx="1400432" cy="1186248"/>
            </a:xfrm>
          </p:grpSpPr>
          <p:sp>
            <p:nvSpPr>
              <p:cNvPr id="79" name="正方形/長方形 78">
                <a:extLst>
                  <a:ext uri="{FF2B5EF4-FFF2-40B4-BE49-F238E27FC236}">
                    <a16:creationId xmlns:a16="http://schemas.microsoft.com/office/drawing/2014/main" id="{7AD9E73B-42EE-854A-A40B-8150BE6F7D6E}"/>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80" name="Picture 3">
                <a:extLst>
                  <a:ext uri="{FF2B5EF4-FFF2-40B4-BE49-F238E27FC236}">
                    <a16:creationId xmlns:a16="http://schemas.microsoft.com/office/drawing/2014/main" id="{6C3B3FCD-3678-9E40-A5FA-3195B6FE03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5" name="グループ化 54">
              <a:extLst>
                <a:ext uri="{FF2B5EF4-FFF2-40B4-BE49-F238E27FC236}">
                  <a16:creationId xmlns:a16="http://schemas.microsoft.com/office/drawing/2014/main" id="{060E3210-82BB-7D4D-BFF5-E9ADD8D235C4}"/>
                </a:ext>
              </a:extLst>
            </p:cNvPr>
            <p:cNvGrpSpPr/>
            <p:nvPr/>
          </p:nvGrpSpPr>
          <p:grpSpPr>
            <a:xfrm>
              <a:off x="829479" y="5575232"/>
              <a:ext cx="1069775" cy="906162"/>
              <a:chOff x="4992130" y="4843849"/>
              <a:chExt cx="1400432" cy="1186248"/>
            </a:xfrm>
          </p:grpSpPr>
          <p:sp>
            <p:nvSpPr>
              <p:cNvPr id="77" name="正方形/長方形 76">
                <a:extLst>
                  <a:ext uri="{FF2B5EF4-FFF2-40B4-BE49-F238E27FC236}">
                    <a16:creationId xmlns:a16="http://schemas.microsoft.com/office/drawing/2014/main" id="{A35B910A-8CAA-594C-B16C-01CAA0BCF951}"/>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8" name="Picture 3">
                <a:extLst>
                  <a:ext uri="{FF2B5EF4-FFF2-40B4-BE49-F238E27FC236}">
                    <a16:creationId xmlns:a16="http://schemas.microsoft.com/office/drawing/2014/main" id="{BE1E9215-C03A-964B-A3CD-3C25C1BA49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6" name="グループ化 55">
              <a:extLst>
                <a:ext uri="{FF2B5EF4-FFF2-40B4-BE49-F238E27FC236}">
                  <a16:creationId xmlns:a16="http://schemas.microsoft.com/office/drawing/2014/main" id="{7888B4CD-C55E-D448-8A09-A76080A6974A}"/>
                </a:ext>
              </a:extLst>
            </p:cNvPr>
            <p:cNvGrpSpPr/>
            <p:nvPr/>
          </p:nvGrpSpPr>
          <p:grpSpPr>
            <a:xfrm>
              <a:off x="1823531" y="4635111"/>
              <a:ext cx="1069775" cy="906162"/>
              <a:chOff x="4992130" y="4843849"/>
              <a:chExt cx="1400432" cy="1186248"/>
            </a:xfrm>
          </p:grpSpPr>
          <p:sp>
            <p:nvSpPr>
              <p:cNvPr id="75" name="正方形/長方形 74">
                <a:extLst>
                  <a:ext uri="{FF2B5EF4-FFF2-40B4-BE49-F238E27FC236}">
                    <a16:creationId xmlns:a16="http://schemas.microsoft.com/office/drawing/2014/main" id="{7AD9920E-ABAC-BA40-B4D1-EA0B18FE94ED}"/>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6" name="Picture 3">
                <a:extLst>
                  <a:ext uri="{FF2B5EF4-FFF2-40B4-BE49-F238E27FC236}">
                    <a16:creationId xmlns:a16="http://schemas.microsoft.com/office/drawing/2014/main" id="{E9CB5DB3-A8AA-D043-A975-2B5D4782DE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7" name="グループ化 56">
              <a:extLst>
                <a:ext uri="{FF2B5EF4-FFF2-40B4-BE49-F238E27FC236}">
                  <a16:creationId xmlns:a16="http://schemas.microsoft.com/office/drawing/2014/main" id="{10BD552C-A525-254C-B86C-DB71A0814295}"/>
                </a:ext>
              </a:extLst>
            </p:cNvPr>
            <p:cNvGrpSpPr/>
            <p:nvPr/>
          </p:nvGrpSpPr>
          <p:grpSpPr>
            <a:xfrm>
              <a:off x="2252479" y="4991123"/>
              <a:ext cx="1069775" cy="906162"/>
              <a:chOff x="4992130" y="4843849"/>
              <a:chExt cx="1400432" cy="1186248"/>
            </a:xfrm>
          </p:grpSpPr>
          <p:sp>
            <p:nvSpPr>
              <p:cNvPr id="73" name="正方形/長方形 72">
                <a:extLst>
                  <a:ext uri="{FF2B5EF4-FFF2-40B4-BE49-F238E27FC236}">
                    <a16:creationId xmlns:a16="http://schemas.microsoft.com/office/drawing/2014/main" id="{1D92ACCF-A2AF-8A4C-A1B9-2159D3198A37}"/>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4" name="Picture 3">
                <a:extLst>
                  <a:ext uri="{FF2B5EF4-FFF2-40B4-BE49-F238E27FC236}">
                    <a16:creationId xmlns:a16="http://schemas.microsoft.com/office/drawing/2014/main" id="{A5C82CE5-0D01-434B-BB75-B40669D367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8" name="グループ化 57">
              <a:extLst>
                <a:ext uri="{FF2B5EF4-FFF2-40B4-BE49-F238E27FC236}">
                  <a16:creationId xmlns:a16="http://schemas.microsoft.com/office/drawing/2014/main" id="{3D52D6FB-AB3D-C049-AFA2-186ED4B45828}"/>
                </a:ext>
              </a:extLst>
            </p:cNvPr>
            <p:cNvGrpSpPr/>
            <p:nvPr/>
          </p:nvGrpSpPr>
          <p:grpSpPr>
            <a:xfrm>
              <a:off x="2658804" y="3973450"/>
              <a:ext cx="1069775" cy="906162"/>
              <a:chOff x="4992130" y="4843849"/>
              <a:chExt cx="1400432" cy="1186248"/>
            </a:xfrm>
          </p:grpSpPr>
          <p:sp>
            <p:nvSpPr>
              <p:cNvPr id="71" name="正方形/長方形 70">
                <a:extLst>
                  <a:ext uri="{FF2B5EF4-FFF2-40B4-BE49-F238E27FC236}">
                    <a16:creationId xmlns:a16="http://schemas.microsoft.com/office/drawing/2014/main" id="{7BBE75BE-F069-4042-9C1B-51558F18EF6F}"/>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2" name="Picture 3">
                <a:extLst>
                  <a:ext uri="{FF2B5EF4-FFF2-40B4-BE49-F238E27FC236}">
                    <a16:creationId xmlns:a16="http://schemas.microsoft.com/office/drawing/2014/main" id="{DFC81EB9-CA90-984C-B072-4FBDD97F8F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9" name="グループ化 58">
              <a:extLst>
                <a:ext uri="{FF2B5EF4-FFF2-40B4-BE49-F238E27FC236}">
                  <a16:creationId xmlns:a16="http://schemas.microsoft.com/office/drawing/2014/main" id="{D04C5960-EBC4-CB4A-8D18-6F39AFA82B7D}"/>
                </a:ext>
              </a:extLst>
            </p:cNvPr>
            <p:cNvGrpSpPr/>
            <p:nvPr/>
          </p:nvGrpSpPr>
          <p:grpSpPr>
            <a:xfrm>
              <a:off x="2425741" y="5424936"/>
              <a:ext cx="1069775" cy="906162"/>
              <a:chOff x="4992130" y="4843849"/>
              <a:chExt cx="1400432" cy="1186248"/>
            </a:xfrm>
          </p:grpSpPr>
          <p:sp>
            <p:nvSpPr>
              <p:cNvPr id="68" name="正方形/長方形 67">
                <a:extLst>
                  <a:ext uri="{FF2B5EF4-FFF2-40B4-BE49-F238E27FC236}">
                    <a16:creationId xmlns:a16="http://schemas.microsoft.com/office/drawing/2014/main" id="{DC6F9B6F-4879-A146-9866-C945FA746FD1}"/>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0" name="Picture 3">
                <a:extLst>
                  <a:ext uri="{FF2B5EF4-FFF2-40B4-BE49-F238E27FC236}">
                    <a16:creationId xmlns:a16="http://schemas.microsoft.com/office/drawing/2014/main" id="{E8301F8F-06AD-A94F-8866-04CB6D2B26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60" name="グループ化 59">
              <a:extLst>
                <a:ext uri="{FF2B5EF4-FFF2-40B4-BE49-F238E27FC236}">
                  <a16:creationId xmlns:a16="http://schemas.microsoft.com/office/drawing/2014/main" id="{30701C90-9F06-554D-8F3E-07F8B0DA59F1}"/>
                </a:ext>
              </a:extLst>
            </p:cNvPr>
            <p:cNvGrpSpPr/>
            <p:nvPr/>
          </p:nvGrpSpPr>
          <p:grpSpPr>
            <a:xfrm>
              <a:off x="1054045" y="4537044"/>
              <a:ext cx="1069775" cy="906162"/>
              <a:chOff x="4992130" y="4843849"/>
              <a:chExt cx="1400432" cy="1186248"/>
            </a:xfrm>
          </p:grpSpPr>
          <p:sp>
            <p:nvSpPr>
              <p:cNvPr id="61" name="正方形/長方形 60">
                <a:extLst>
                  <a:ext uri="{FF2B5EF4-FFF2-40B4-BE49-F238E27FC236}">
                    <a16:creationId xmlns:a16="http://schemas.microsoft.com/office/drawing/2014/main" id="{28AF2E6C-D704-DC4C-B662-CD617FD3706E}"/>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62" name="Picture 3">
                <a:extLst>
                  <a:ext uri="{FF2B5EF4-FFF2-40B4-BE49-F238E27FC236}">
                    <a16:creationId xmlns:a16="http://schemas.microsoft.com/office/drawing/2014/main" id="{A1D121C6-D4A4-1541-A766-50D92817A3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spTree>
    <p:extLst>
      <p:ext uri="{BB962C8B-B14F-4D97-AF65-F5344CB8AC3E}">
        <p14:creationId xmlns:p14="http://schemas.microsoft.com/office/powerpoint/2010/main" val="2750429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left)">
                                      <p:cBhvr>
                                        <p:cTn id="7" dur="500"/>
                                        <p:tgtEl>
                                          <p:spTgt spid="4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dissolve">
                                      <p:cBhvr>
                                        <p:cTn id="12"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024596-E259-6543-A83C-8A1CB3A80379}"/>
              </a:ext>
            </a:extLst>
          </p:cNvPr>
          <p:cNvSpPr>
            <a:spLocks noGrp="1"/>
          </p:cNvSpPr>
          <p:nvPr>
            <p:ph type="title"/>
          </p:nvPr>
        </p:nvSpPr>
        <p:spPr/>
        <p:txBody>
          <a:bodyPr/>
          <a:lstStyle/>
          <a:p>
            <a:r>
              <a:rPr lang="en-US" altLang="ja-JP" dirty="0"/>
              <a:t>Smart In-situ Visualization</a:t>
            </a:r>
            <a:endParaRPr lang="ja-JP" altLang="en-US" dirty="0"/>
          </a:p>
        </p:txBody>
      </p:sp>
      <p:sp>
        <p:nvSpPr>
          <p:cNvPr id="3" name="コンテンツ プレースホルダー 2">
            <a:extLst>
              <a:ext uri="{FF2B5EF4-FFF2-40B4-BE49-F238E27FC236}">
                <a16:creationId xmlns:a16="http://schemas.microsoft.com/office/drawing/2014/main" id="{1461ACC2-5E8E-FB46-8FA1-83F25294943E}"/>
              </a:ext>
            </a:extLst>
          </p:cNvPr>
          <p:cNvSpPr>
            <a:spLocks noGrp="1"/>
          </p:cNvSpPr>
          <p:nvPr>
            <p:ph idx="1"/>
          </p:nvPr>
        </p:nvSpPr>
        <p:spPr/>
        <p:txBody>
          <a:bodyPr/>
          <a:lstStyle/>
          <a:p>
            <a:r>
              <a:rPr lang="en-US" altLang="ja-JP" b="1" dirty="0"/>
              <a:t>Time to discover</a:t>
            </a:r>
          </a:p>
          <a:p>
            <a:pPr lvl="1"/>
            <a:r>
              <a:rPr lang="en-US" altLang="ja-JP" dirty="0"/>
              <a:t>Reducing the time required to obtain scientific knowledge from the numerical simulation results</a:t>
            </a:r>
          </a:p>
          <a:p>
            <a:pPr lvl="1"/>
            <a:r>
              <a:rPr lang="en" altLang="ja-JP" dirty="0"/>
              <a:t>Identify the </a:t>
            </a:r>
            <a:r>
              <a:rPr lang="en" altLang="ja-JP" dirty="0" err="1"/>
              <a:t>spatio</a:t>
            </a:r>
            <a:r>
              <a:rPr lang="en" altLang="ja-JP" dirty="0"/>
              <a:t>-temporal region to be visualized by automatically evaluating the state changes for the simulation dataset to be calculated</a:t>
            </a:r>
            <a:endParaRPr lang="en-US" altLang="ja-JP" dirty="0"/>
          </a:p>
          <a:p>
            <a:r>
              <a:rPr lang="en-US" altLang="ja-JP" b="1" dirty="0"/>
              <a:t>Adaptive sampling method for in-situ vis.</a:t>
            </a:r>
          </a:p>
          <a:p>
            <a:pPr lvl="1"/>
            <a:r>
              <a:rPr lang="en-US" altLang="ja-JP" dirty="0"/>
              <a:t>Time</a:t>
            </a:r>
          </a:p>
          <a:p>
            <a:pPr lvl="1"/>
            <a:r>
              <a:rPr lang="en-US" altLang="ja-JP" dirty="0"/>
              <a:t>Space</a:t>
            </a:r>
            <a:endParaRPr lang="en" altLang="ja-JP" dirty="0"/>
          </a:p>
        </p:txBody>
      </p:sp>
      <p:sp>
        <p:nvSpPr>
          <p:cNvPr id="4" name="テキスト ボックス 3">
            <a:extLst>
              <a:ext uri="{FF2B5EF4-FFF2-40B4-BE49-F238E27FC236}">
                <a16:creationId xmlns:a16="http://schemas.microsoft.com/office/drawing/2014/main" id="{B6C28B12-8549-3D4E-AC85-B6513E0E6EEF}"/>
              </a:ext>
            </a:extLst>
          </p:cNvPr>
          <p:cNvSpPr txBox="1"/>
          <p:nvPr/>
        </p:nvSpPr>
        <p:spPr>
          <a:xfrm>
            <a:off x="0" y="6611779"/>
            <a:ext cx="10889520" cy="246221"/>
          </a:xfrm>
          <a:prstGeom prst="rect">
            <a:avLst/>
          </a:prstGeom>
          <a:noFill/>
        </p:spPr>
        <p:txBody>
          <a:bodyPr wrap="none" rtlCol="0">
            <a:spAutoFit/>
          </a:bodyPr>
          <a:lstStyle/>
          <a:p>
            <a:r>
              <a:rPr lang="en" altLang="ja-JP" sz="1000" dirty="0"/>
              <a:t>Japan Society for the Promotion of Science (JSPS), Grant-in-Aid for Scientific Research (B) 20H04194, Smart in-situ visualization for large-scale numerical simulations aiming at efficient knowledge acquisition</a:t>
            </a:r>
            <a:endParaRPr kumimoji="1" lang="ja-JP" altLang="en-US" sz="1000"/>
          </a:p>
        </p:txBody>
      </p:sp>
      <p:grpSp>
        <p:nvGrpSpPr>
          <p:cNvPr id="5" name="グループ化 4">
            <a:extLst>
              <a:ext uri="{FF2B5EF4-FFF2-40B4-BE49-F238E27FC236}">
                <a16:creationId xmlns:a16="http://schemas.microsoft.com/office/drawing/2014/main" id="{4FD9D4A8-10ED-5D46-96A8-2F8209C495FA}"/>
              </a:ext>
            </a:extLst>
          </p:cNvPr>
          <p:cNvGrpSpPr/>
          <p:nvPr/>
        </p:nvGrpSpPr>
        <p:grpSpPr>
          <a:xfrm>
            <a:off x="4295714" y="4425198"/>
            <a:ext cx="2076288" cy="1707354"/>
            <a:chOff x="528689" y="3820105"/>
            <a:chExt cx="3236353" cy="2661289"/>
          </a:xfrm>
        </p:grpSpPr>
        <p:grpSp>
          <p:nvGrpSpPr>
            <p:cNvPr id="6" name="グループ化 5">
              <a:extLst>
                <a:ext uri="{FF2B5EF4-FFF2-40B4-BE49-F238E27FC236}">
                  <a16:creationId xmlns:a16="http://schemas.microsoft.com/office/drawing/2014/main" id="{EFC1B0B1-B3A5-1F4E-BD47-883CABA26D87}"/>
                </a:ext>
              </a:extLst>
            </p:cNvPr>
            <p:cNvGrpSpPr/>
            <p:nvPr/>
          </p:nvGrpSpPr>
          <p:grpSpPr>
            <a:xfrm>
              <a:off x="1441219" y="3820105"/>
              <a:ext cx="1069775" cy="906162"/>
              <a:chOff x="4992130" y="4843849"/>
              <a:chExt cx="1400432" cy="1186248"/>
            </a:xfrm>
          </p:grpSpPr>
          <p:sp>
            <p:nvSpPr>
              <p:cNvPr id="40" name="正方形/長方形 39">
                <a:extLst>
                  <a:ext uri="{FF2B5EF4-FFF2-40B4-BE49-F238E27FC236}">
                    <a16:creationId xmlns:a16="http://schemas.microsoft.com/office/drawing/2014/main" id="{E9B407FF-E53E-374E-B12F-76F97F64C320}"/>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41" name="Picture 3">
                <a:extLst>
                  <a:ext uri="{FF2B5EF4-FFF2-40B4-BE49-F238E27FC236}">
                    <a16:creationId xmlns:a16="http://schemas.microsoft.com/office/drawing/2014/main" id="{467C8C02-717E-844D-97D0-4D6A5D9C72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7" name="グループ化 6">
              <a:extLst>
                <a:ext uri="{FF2B5EF4-FFF2-40B4-BE49-F238E27FC236}">
                  <a16:creationId xmlns:a16="http://schemas.microsoft.com/office/drawing/2014/main" id="{30308C51-9FE9-924F-B5B7-CE4029F738CF}"/>
                </a:ext>
              </a:extLst>
            </p:cNvPr>
            <p:cNvGrpSpPr/>
            <p:nvPr/>
          </p:nvGrpSpPr>
          <p:grpSpPr>
            <a:xfrm>
              <a:off x="528689" y="4805033"/>
              <a:ext cx="1069775" cy="906162"/>
              <a:chOff x="4992130" y="4843849"/>
              <a:chExt cx="1400432" cy="1186248"/>
            </a:xfrm>
          </p:grpSpPr>
          <p:sp>
            <p:nvSpPr>
              <p:cNvPr id="38" name="正方形/長方形 37">
                <a:extLst>
                  <a:ext uri="{FF2B5EF4-FFF2-40B4-BE49-F238E27FC236}">
                    <a16:creationId xmlns:a16="http://schemas.microsoft.com/office/drawing/2014/main" id="{9E8A8CCD-1E43-3948-993D-67F5AF699DBA}"/>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9" name="Picture 3">
                <a:extLst>
                  <a:ext uri="{FF2B5EF4-FFF2-40B4-BE49-F238E27FC236}">
                    <a16:creationId xmlns:a16="http://schemas.microsoft.com/office/drawing/2014/main" id="{52573B5F-A652-7144-99DC-A50800CE81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8" name="グループ化 7">
              <a:extLst>
                <a:ext uri="{FF2B5EF4-FFF2-40B4-BE49-F238E27FC236}">
                  <a16:creationId xmlns:a16="http://schemas.microsoft.com/office/drawing/2014/main" id="{0242FCD7-F720-6E4B-9A2A-85ABA0DEB065}"/>
                </a:ext>
              </a:extLst>
            </p:cNvPr>
            <p:cNvGrpSpPr/>
            <p:nvPr/>
          </p:nvGrpSpPr>
          <p:grpSpPr>
            <a:xfrm>
              <a:off x="1700150" y="4324902"/>
              <a:ext cx="1069775" cy="906162"/>
              <a:chOff x="4992130" y="4843849"/>
              <a:chExt cx="1400432" cy="1186248"/>
            </a:xfrm>
          </p:grpSpPr>
          <p:sp>
            <p:nvSpPr>
              <p:cNvPr id="36" name="正方形/長方形 35">
                <a:extLst>
                  <a:ext uri="{FF2B5EF4-FFF2-40B4-BE49-F238E27FC236}">
                    <a16:creationId xmlns:a16="http://schemas.microsoft.com/office/drawing/2014/main" id="{11222778-6FA4-A94C-86DB-E219C7FB6E26}"/>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7" name="Picture 3">
                <a:extLst>
                  <a:ext uri="{FF2B5EF4-FFF2-40B4-BE49-F238E27FC236}">
                    <a16:creationId xmlns:a16="http://schemas.microsoft.com/office/drawing/2014/main" id="{044AE020-1B61-534F-9CBB-1482C5DF75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9" name="グループ化 8">
              <a:extLst>
                <a:ext uri="{FF2B5EF4-FFF2-40B4-BE49-F238E27FC236}">
                  <a16:creationId xmlns:a16="http://schemas.microsoft.com/office/drawing/2014/main" id="{C8302AB1-C45A-6A45-854D-7BF7ECD3B4A4}"/>
                </a:ext>
              </a:extLst>
            </p:cNvPr>
            <p:cNvGrpSpPr/>
            <p:nvPr/>
          </p:nvGrpSpPr>
          <p:grpSpPr>
            <a:xfrm>
              <a:off x="1512691" y="5332481"/>
              <a:ext cx="1069775" cy="906162"/>
              <a:chOff x="4992130" y="4843849"/>
              <a:chExt cx="1400432" cy="1186248"/>
            </a:xfrm>
          </p:grpSpPr>
          <p:sp>
            <p:nvSpPr>
              <p:cNvPr id="34" name="正方形/長方形 33">
                <a:extLst>
                  <a:ext uri="{FF2B5EF4-FFF2-40B4-BE49-F238E27FC236}">
                    <a16:creationId xmlns:a16="http://schemas.microsoft.com/office/drawing/2014/main" id="{0C1A9B0E-10DF-6448-9AA3-613DCCAB4317}"/>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5" name="Picture 3">
                <a:extLst>
                  <a:ext uri="{FF2B5EF4-FFF2-40B4-BE49-F238E27FC236}">
                    <a16:creationId xmlns:a16="http://schemas.microsoft.com/office/drawing/2014/main" id="{D9385ACA-2D0A-C344-9EFB-8669404737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0" name="グループ化 9">
              <a:extLst>
                <a:ext uri="{FF2B5EF4-FFF2-40B4-BE49-F238E27FC236}">
                  <a16:creationId xmlns:a16="http://schemas.microsoft.com/office/drawing/2014/main" id="{23586DA9-69D7-3F44-83C0-11E7E7D53EF9}"/>
                </a:ext>
              </a:extLst>
            </p:cNvPr>
            <p:cNvGrpSpPr/>
            <p:nvPr/>
          </p:nvGrpSpPr>
          <p:grpSpPr>
            <a:xfrm>
              <a:off x="946428" y="4043968"/>
              <a:ext cx="1069775" cy="906162"/>
              <a:chOff x="4992130" y="4843849"/>
              <a:chExt cx="1400432" cy="1186248"/>
            </a:xfrm>
          </p:grpSpPr>
          <p:sp>
            <p:nvSpPr>
              <p:cNvPr id="32" name="正方形/長方形 31">
                <a:extLst>
                  <a:ext uri="{FF2B5EF4-FFF2-40B4-BE49-F238E27FC236}">
                    <a16:creationId xmlns:a16="http://schemas.microsoft.com/office/drawing/2014/main" id="{10C50DD8-1B5F-594A-9A75-85C8329B1699}"/>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3" name="Picture 3">
                <a:extLst>
                  <a:ext uri="{FF2B5EF4-FFF2-40B4-BE49-F238E27FC236}">
                    <a16:creationId xmlns:a16="http://schemas.microsoft.com/office/drawing/2014/main" id="{ABBA5DBB-944B-394B-8EF6-93A766681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1" name="グループ化 10">
              <a:extLst>
                <a:ext uri="{FF2B5EF4-FFF2-40B4-BE49-F238E27FC236}">
                  <a16:creationId xmlns:a16="http://schemas.microsoft.com/office/drawing/2014/main" id="{F0D11C25-90EB-DF4A-9EB9-82D093ED751B}"/>
                </a:ext>
              </a:extLst>
            </p:cNvPr>
            <p:cNvGrpSpPr/>
            <p:nvPr/>
          </p:nvGrpSpPr>
          <p:grpSpPr>
            <a:xfrm>
              <a:off x="2695267" y="4857787"/>
              <a:ext cx="1069775" cy="906162"/>
              <a:chOff x="4992130" y="4843849"/>
              <a:chExt cx="1400432" cy="1186248"/>
            </a:xfrm>
          </p:grpSpPr>
          <p:sp>
            <p:nvSpPr>
              <p:cNvPr id="30" name="正方形/長方形 29">
                <a:extLst>
                  <a:ext uri="{FF2B5EF4-FFF2-40B4-BE49-F238E27FC236}">
                    <a16:creationId xmlns:a16="http://schemas.microsoft.com/office/drawing/2014/main" id="{E9F440FA-3DE7-144C-A9EE-FF8F5DC83E04}"/>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31" name="Picture 3">
                <a:extLst>
                  <a:ext uri="{FF2B5EF4-FFF2-40B4-BE49-F238E27FC236}">
                    <a16:creationId xmlns:a16="http://schemas.microsoft.com/office/drawing/2014/main" id="{5387A359-2F0A-3F40-B32D-15A8857131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2" name="グループ化 11">
              <a:extLst>
                <a:ext uri="{FF2B5EF4-FFF2-40B4-BE49-F238E27FC236}">
                  <a16:creationId xmlns:a16="http://schemas.microsoft.com/office/drawing/2014/main" id="{EA874344-1E73-564F-AC62-CDA788269415}"/>
                </a:ext>
              </a:extLst>
            </p:cNvPr>
            <p:cNvGrpSpPr/>
            <p:nvPr/>
          </p:nvGrpSpPr>
          <p:grpSpPr>
            <a:xfrm>
              <a:off x="829479" y="5575232"/>
              <a:ext cx="1069775" cy="906162"/>
              <a:chOff x="4992130" y="4843849"/>
              <a:chExt cx="1400432" cy="1186248"/>
            </a:xfrm>
          </p:grpSpPr>
          <p:sp>
            <p:nvSpPr>
              <p:cNvPr id="28" name="正方形/長方形 27">
                <a:extLst>
                  <a:ext uri="{FF2B5EF4-FFF2-40B4-BE49-F238E27FC236}">
                    <a16:creationId xmlns:a16="http://schemas.microsoft.com/office/drawing/2014/main" id="{592FA440-D500-7745-A6F3-A19B49A0CEE9}"/>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9" name="Picture 3">
                <a:extLst>
                  <a:ext uri="{FF2B5EF4-FFF2-40B4-BE49-F238E27FC236}">
                    <a16:creationId xmlns:a16="http://schemas.microsoft.com/office/drawing/2014/main" id="{7A5F25C9-D7EB-024F-BF55-4A6143F499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3" name="グループ化 12">
              <a:extLst>
                <a:ext uri="{FF2B5EF4-FFF2-40B4-BE49-F238E27FC236}">
                  <a16:creationId xmlns:a16="http://schemas.microsoft.com/office/drawing/2014/main" id="{CA876366-D1AF-EB4C-ABC6-42DAFBC0BF75}"/>
                </a:ext>
              </a:extLst>
            </p:cNvPr>
            <p:cNvGrpSpPr/>
            <p:nvPr/>
          </p:nvGrpSpPr>
          <p:grpSpPr>
            <a:xfrm>
              <a:off x="1823531" y="4635111"/>
              <a:ext cx="1069775" cy="906162"/>
              <a:chOff x="4992130" y="4843849"/>
              <a:chExt cx="1400432" cy="1186248"/>
            </a:xfrm>
          </p:grpSpPr>
          <p:sp>
            <p:nvSpPr>
              <p:cNvPr id="26" name="正方形/長方形 25">
                <a:extLst>
                  <a:ext uri="{FF2B5EF4-FFF2-40B4-BE49-F238E27FC236}">
                    <a16:creationId xmlns:a16="http://schemas.microsoft.com/office/drawing/2014/main" id="{2576F8F9-6176-9442-90FF-B6069670813F}"/>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7" name="Picture 3">
                <a:extLst>
                  <a:ext uri="{FF2B5EF4-FFF2-40B4-BE49-F238E27FC236}">
                    <a16:creationId xmlns:a16="http://schemas.microsoft.com/office/drawing/2014/main" id="{E108E57B-6FFB-4444-ADBD-D48A856214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4" name="グループ化 13">
              <a:extLst>
                <a:ext uri="{FF2B5EF4-FFF2-40B4-BE49-F238E27FC236}">
                  <a16:creationId xmlns:a16="http://schemas.microsoft.com/office/drawing/2014/main" id="{E1BF32F6-4C97-F848-96A6-C6C4F0A00D79}"/>
                </a:ext>
              </a:extLst>
            </p:cNvPr>
            <p:cNvGrpSpPr/>
            <p:nvPr/>
          </p:nvGrpSpPr>
          <p:grpSpPr>
            <a:xfrm>
              <a:off x="2252479" y="4991123"/>
              <a:ext cx="1069775" cy="906162"/>
              <a:chOff x="4992130" y="4843849"/>
              <a:chExt cx="1400432" cy="1186248"/>
            </a:xfrm>
          </p:grpSpPr>
          <p:sp>
            <p:nvSpPr>
              <p:cNvPr id="24" name="正方形/長方形 23">
                <a:extLst>
                  <a:ext uri="{FF2B5EF4-FFF2-40B4-BE49-F238E27FC236}">
                    <a16:creationId xmlns:a16="http://schemas.microsoft.com/office/drawing/2014/main" id="{ABC92B09-E27C-B946-9AEB-66C9B6A38A97}"/>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5" name="Picture 3">
                <a:extLst>
                  <a:ext uri="{FF2B5EF4-FFF2-40B4-BE49-F238E27FC236}">
                    <a16:creationId xmlns:a16="http://schemas.microsoft.com/office/drawing/2014/main" id="{009A6EEE-E996-D346-B185-6E0FFEC8E7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5" name="グループ化 14">
              <a:extLst>
                <a:ext uri="{FF2B5EF4-FFF2-40B4-BE49-F238E27FC236}">
                  <a16:creationId xmlns:a16="http://schemas.microsoft.com/office/drawing/2014/main" id="{EC9B2D14-3538-E54F-B182-8496D886B90B}"/>
                </a:ext>
              </a:extLst>
            </p:cNvPr>
            <p:cNvGrpSpPr/>
            <p:nvPr/>
          </p:nvGrpSpPr>
          <p:grpSpPr>
            <a:xfrm>
              <a:off x="2658804" y="3973450"/>
              <a:ext cx="1069775" cy="906162"/>
              <a:chOff x="4992130" y="4843849"/>
              <a:chExt cx="1400432" cy="1186248"/>
            </a:xfrm>
          </p:grpSpPr>
          <p:sp>
            <p:nvSpPr>
              <p:cNvPr id="22" name="正方形/長方形 21">
                <a:extLst>
                  <a:ext uri="{FF2B5EF4-FFF2-40B4-BE49-F238E27FC236}">
                    <a16:creationId xmlns:a16="http://schemas.microsoft.com/office/drawing/2014/main" id="{869100AD-0613-B740-BC12-2EE6B57CE638}"/>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3" name="Picture 3">
                <a:extLst>
                  <a:ext uri="{FF2B5EF4-FFF2-40B4-BE49-F238E27FC236}">
                    <a16:creationId xmlns:a16="http://schemas.microsoft.com/office/drawing/2014/main" id="{F8628412-7C05-A948-A277-1C350CC31B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6" name="グループ化 15">
              <a:extLst>
                <a:ext uri="{FF2B5EF4-FFF2-40B4-BE49-F238E27FC236}">
                  <a16:creationId xmlns:a16="http://schemas.microsoft.com/office/drawing/2014/main" id="{1F42D011-B998-0F4F-A97D-C6867CE0EA06}"/>
                </a:ext>
              </a:extLst>
            </p:cNvPr>
            <p:cNvGrpSpPr/>
            <p:nvPr/>
          </p:nvGrpSpPr>
          <p:grpSpPr>
            <a:xfrm>
              <a:off x="2425741" y="5424936"/>
              <a:ext cx="1069775" cy="906162"/>
              <a:chOff x="4992130" y="4843849"/>
              <a:chExt cx="1400432" cy="1186248"/>
            </a:xfrm>
          </p:grpSpPr>
          <p:sp>
            <p:nvSpPr>
              <p:cNvPr id="20" name="正方形/長方形 19">
                <a:extLst>
                  <a:ext uri="{FF2B5EF4-FFF2-40B4-BE49-F238E27FC236}">
                    <a16:creationId xmlns:a16="http://schemas.microsoft.com/office/drawing/2014/main" id="{F0981C6F-734B-9E4A-84A7-35CE66A4F374}"/>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21" name="Picture 3">
                <a:extLst>
                  <a:ext uri="{FF2B5EF4-FFF2-40B4-BE49-F238E27FC236}">
                    <a16:creationId xmlns:a16="http://schemas.microsoft.com/office/drawing/2014/main" id="{5488A03A-8389-8349-B088-6E6EAFEAEC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7" name="グループ化 16">
              <a:extLst>
                <a:ext uri="{FF2B5EF4-FFF2-40B4-BE49-F238E27FC236}">
                  <a16:creationId xmlns:a16="http://schemas.microsoft.com/office/drawing/2014/main" id="{72A7277D-42D9-D94F-9981-449883795DE2}"/>
                </a:ext>
              </a:extLst>
            </p:cNvPr>
            <p:cNvGrpSpPr/>
            <p:nvPr/>
          </p:nvGrpSpPr>
          <p:grpSpPr>
            <a:xfrm>
              <a:off x="1054045" y="4537044"/>
              <a:ext cx="1069775" cy="906162"/>
              <a:chOff x="4992130" y="4843849"/>
              <a:chExt cx="1400432" cy="1186248"/>
            </a:xfrm>
          </p:grpSpPr>
          <p:sp>
            <p:nvSpPr>
              <p:cNvPr id="18" name="正方形/長方形 17">
                <a:extLst>
                  <a:ext uri="{FF2B5EF4-FFF2-40B4-BE49-F238E27FC236}">
                    <a16:creationId xmlns:a16="http://schemas.microsoft.com/office/drawing/2014/main" id="{66BA8C21-6631-E647-AE03-4FC716304EB1}"/>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19" name="Picture 3">
                <a:extLst>
                  <a:ext uri="{FF2B5EF4-FFF2-40B4-BE49-F238E27FC236}">
                    <a16:creationId xmlns:a16="http://schemas.microsoft.com/office/drawing/2014/main" id="{F946E99A-3571-0E43-A0E7-B940ABDB76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sp>
        <p:nvSpPr>
          <p:cNvPr id="42" name="テキスト ボックス 41">
            <a:extLst>
              <a:ext uri="{FF2B5EF4-FFF2-40B4-BE49-F238E27FC236}">
                <a16:creationId xmlns:a16="http://schemas.microsoft.com/office/drawing/2014/main" id="{EDE14507-0C2F-FC4D-924F-3C4CC530598E}"/>
              </a:ext>
            </a:extLst>
          </p:cNvPr>
          <p:cNvSpPr txBox="1"/>
          <p:nvPr/>
        </p:nvSpPr>
        <p:spPr>
          <a:xfrm>
            <a:off x="10501723" y="4610634"/>
            <a:ext cx="1482811" cy="1569660"/>
          </a:xfrm>
          <a:prstGeom prst="rect">
            <a:avLst/>
          </a:prstGeom>
          <a:noFill/>
        </p:spPr>
        <p:txBody>
          <a:bodyPr wrap="square" rtlCol="0">
            <a:spAutoFit/>
          </a:bodyPr>
          <a:lstStyle/>
          <a:p>
            <a:r>
              <a:rPr kumimoji="1" lang="en-US" altLang="ja-JP" sz="9600" dirty="0"/>
              <a:t>😄</a:t>
            </a:r>
            <a:endParaRPr kumimoji="1" lang="ja-JP" altLang="en-US" sz="9600"/>
          </a:p>
        </p:txBody>
      </p:sp>
      <p:grpSp>
        <p:nvGrpSpPr>
          <p:cNvPr id="43" name="グループ化 42">
            <a:extLst>
              <a:ext uri="{FF2B5EF4-FFF2-40B4-BE49-F238E27FC236}">
                <a16:creationId xmlns:a16="http://schemas.microsoft.com/office/drawing/2014/main" id="{8534B549-243E-084F-A110-660BFEA8EB12}"/>
              </a:ext>
            </a:extLst>
          </p:cNvPr>
          <p:cNvGrpSpPr/>
          <p:nvPr/>
        </p:nvGrpSpPr>
        <p:grpSpPr>
          <a:xfrm>
            <a:off x="6507167" y="4426171"/>
            <a:ext cx="3736649" cy="2133029"/>
            <a:chOff x="3170582" y="4602344"/>
            <a:chExt cx="3736649" cy="2133029"/>
          </a:xfrm>
        </p:grpSpPr>
        <p:grpSp>
          <p:nvGrpSpPr>
            <p:cNvPr id="44" name="グループ化 43">
              <a:extLst>
                <a:ext uri="{FF2B5EF4-FFF2-40B4-BE49-F238E27FC236}">
                  <a16:creationId xmlns:a16="http://schemas.microsoft.com/office/drawing/2014/main" id="{CA99EB6A-0451-9048-9254-3BEA32E62664}"/>
                </a:ext>
              </a:extLst>
            </p:cNvPr>
            <p:cNvGrpSpPr/>
            <p:nvPr/>
          </p:nvGrpSpPr>
          <p:grpSpPr>
            <a:xfrm>
              <a:off x="4830943" y="4602344"/>
              <a:ext cx="2076288" cy="1707354"/>
              <a:chOff x="528689" y="3820105"/>
              <a:chExt cx="3236353" cy="2661289"/>
            </a:xfrm>
          </p:grpSpPr>
          <p:grpSp>
            <p:nvGrpSpPr>
              <p:cNvPr id="48" name="グループ化 47">
                <a:extLst>
                  <a:ext uri="{FF2B5EF4-FFF2-40B4-BE49-F238E27FC236}">
                    <a16:creationId xmlns:a16="http://schemas.microsoft.com/office/drawing/2014/main" id="{B31345E8-3007-4648-889E-CCCED0283101}"/>
                  </a:ext>
                </a:extLst>
              </p:cNvPr>
              <p:cNvGrpSpPr/>
              <p:nvPr/>
            </p:nvGrpSpPr>
            <p:grpSpPr>
              <a:xfrm>
                <a:off x="1441219" y="3820105"/>
                <a:ext cx="1069775" cy="906162"/>
                <a:chOff x="4992130" y="4843849"/>
                <a:chExt cx="1400432" cy="1186248"/>
              </a:xfrm>
            </p:grpSpPr>
            <p:sp>
              <p:nvSpPr>
                <p:cNvPr id="82" name="正方形/長方形 81">
                  <a:extLst>
                    <a:ext uri="{FF2B5EF4-FFF2-40B4-BE49-F238E27FC236}">
                      <a16:creationId xmlns:a16="http://schemas.microsoft.com/office/drawing/2014/main" id="{D43AC642-9EA8-BC44-A4BD-1580127D6BE5}"/>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83" name="Picture 3">
                  <a:extLst>
                    <a:ext uri="{FF2B5EF4-FFF2-40B4-BE49-F238E27FC236}">
                      <a16:creationId xmlns:a16="http://schemas.microsoft.com/office/drawing/2014/main" id="{417B8006-6C8B-0C48-8629-A79131D194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49" name="グループ化 48">
                <a:extLst>
                  <a:ext uri="{FF2B5EF4-FFF2-40B4-BE49-F238E27FC236}">
                    <a16:creationId xmlns:a16="http://schemas.microsoft.com/office/drawing/2014/main" id="{E0BE30B1-4CCB-574A-A65F-C204F462337D}"/>
                  </a:ext>
                </a:extLst>
              </p:cNvPr>
              <p:cNvGrpSpPr/>
              <p:nvPr/>
            </p:nvGrpSpPr>
            <p:grpSpPr>
              <a:xfrm>
                <a:off x="528689" y="4805033"/>
                <a:ext cx="1069775" cy="906162"/>
                <a:chOff x="4992130" y="4843849"/>
                <a:chExt cx="1400432" cy="1186248"/>
              </a:xfrm>
            </p:grpSpPr>
            <p:sp>
              <p:nvSpPr>
                <p:cNvPr id="80" name="正方形/長方形 79">
                  <a:extLst>
                    <a:ext uri="{FF2B5EF4-FFF2-40B4-BE49-F238E27FC236}">
                      <a16:creationId xmlns:a16="http://schemas.microsoft.com/office/drawing/2014/main" id="{E8716DC9-C707-FE4F-88D9-4E5CD11AAFFA}"/>
                    </a:ext>
                  </a:extLst>
                </p:cNvPr>
                <p:cNvSpPr/>
                <p:nvPr/>
              </p:nvSpPr>
              <p:spPr>
                <a:xfrm>
                  <a:off x="4992130" y="4843849"/>
                  <a:ext cx="1400432" cy="1186248"/>
                </a:xfrm>
                <a:prstGeom prst="rect">
                  <a:avLst/>
                </a:prstGeom>
                <a:solidFill>
                  <a:schemeClr val="bg1"/>
                </a:solidFill>
                <a:ln>
                  <a:solidFill>
                    <a:schemeClr val="bg1">
                      <a:lumMod val="75000"/>
                    </a:schemeClr>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81" name="Picture 3">
                  <a:extLst>
                    <a:ext uri="{FF2B5EF4-FFF2-40B4-BE49-F238E27FC236}">
                      <a16:creationId xmlns:a16="http://schemas.microsoft.com/office/drawing/2014/main" id="{6B1B80B6-D9F0-A444-B51E-AB751B42E75E}"/>
                    </a:ext>
                  </a:extLst>
                </p:cNvPr>
                <p:cNvPicPr>
                  <a:picLocks noChangeAspect="1" noChangeArrowheads="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0" name="グループ化 49">
                <a:extLst>
                  <a:ext uri="{FF2B5EF4-FFF2-40B4-BE49-F238E27FC236}">
                    <a16:creationId xmlns:a16="http://schemas.microsoft.com/office/drawing/2014/main" id="{C169727A-67FA-8948-8A06-DC4C6F0F6C2F}"/>
                  </a:ext>
                </a:extLst>
              </p:cNvPr>
              <p:cNvGrpSpPr/>
              <p:nvPr/>
            </p:nvGrpSpPr>
            <p:grpSpPr>
              <a:xfrm>
                <a:off x="1700150" y="4324902"/>
                <a:ext cx="1069775" cy="906162"/>
                <a:chOff x="4992130" y="4843849"/>
                <a:chExt cx="1400432" cy="1186248"/>
              </a:xfrm>
            </p:grpSpPr>
            <p:sp>
              <p:nvSpPr>
                <p:cNvPr id="78" name="正方形/長方形 77">
                  <a:extLst>
                    <a:ext uri="{FF2B5EF4-FFF2-40B4-BE49-F238E27FC236}">
                      <a16:creationId xmlns:a16="http://schemas.microsoft.com/office/drawing/2014/main" id="{1D8F6B65-3A8B-EE4E-9B38-CF84163E3D69}"/>
                    </a:ext>
                  </a:extLst>
                </p:cNvPr>
                <p:cNvSpPr/>
                <p:nvPr/>
              </p:nvSpPr>
              <p:spPr>
                <a:xfrm>
                  <a:off x="4992130" y="4843849"/>
                  <a:ext cx="1400432" cy="1186248"/>
                </a:xfrm>
                <a:prstGeom prst="rect">
                  <a:avLst/>
                </a:prstGeom>
                <a:solidFill>
                  <a:schemeClr val="bg1"/>
                </a:solidFill>
                <a:ln>
                  <a:solidFill>
                    <a:schemeClr val="bg1">
                      <a:lumMod val="75000"/>
                    </a:schemeClr>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9" name="Picture 3">
                  <a:extLst>
                    <a:ext uri="{FF2B5EF4-FFF2-40B4-BE49-F238E27FC236}">
                      <a16:creationId xmlns:a16="http://schemas.microsoft.com/office/drawing/2014/main" id="{03111188-7B3A-AA40-BB37-878C86BB2217}"/>
                    </a:ext>
                  </a:extLst>
                </p:cNvPr>
                <p:cNvPicPr>
                  <a:picLocks noChangeAspect="1" noChangeArrowheads="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1" name="グループ化 50">
                <a:extLst>
                  <a:ext uri="{FF2B5EF4-FFF2-40B4-BE49-F238E27FC236}">
                    <a16:creationId xmlns:a16="http://schemas.microsoft.com/office/drawing/2014/main" id="{22F2791E-A26C-364F-BCEB-249D9399506D}"/>
                  </a:ext>
                </a:extLst>
              </p:cNvPr>
              <p:cNvGrpSpPr/>
              <p:nvPr/>
            </p:nvGrpSpPr>
            <p:grpSpPr>
              <a:xfrm>
                <a:off x="1512691" y="5332481"/>
                <a:ext cx="1069775" cy="906162"/>
                <a:chOff x="4992130" y="4843849"/>
                <a:chExt cx="1400432" cy="1186248"/>
              </a:xfrm>
            </p:grpSpPr>
            <p:sp>
              <p:nvSpPr>
                <p:cNvPr id="76" name="正方形/長方形 75">
                  <a:extLst>
                    <a:ext uri="{FF2B5EF4-FFF2-40B4-BE49-F238E27FC236}">
                      <a16:creationId xmlns:a16="http://schemas.microsoft.com/office/drawing/2014/main" id="{31F5F625-8DD2-C943-97FA-70A6256EC34C}"/>
                    </a:ext>
                  </a:extLst>
                </p:cNvPr>
                <p:cNvSpPr/>
                <p:nvPr/>
              </p:nvSpPr>
              <p:spPr>
                <a:xfrm>
                  <a:off x="4992130" y="4843849"/>
                  <a:ext cx="1400432" cy="1186248"/>
                </a:xfrm>
                <a:prstGeom prst="rect">
                  <a:avLst/>
                </a:prstGeom>
                <a:solidFill>
                  <a:schemeClr val="bg1"/>
                </a:solidFill>
                <a:ln>
                  <a:solidFill>
                    <a:schemeClr val="bg1">
                      <a:lumMod val="75000"/>
                    </a:schemeClr>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7" name="Picture 3">
                  <a:extLst>
                    <a:ext uri="{FF2B5EF4-FFF2-40B4-BE49-F238E27FC236}">
                      <a16:creationId xmlns:a16="http://schemas.microsoft.com/office/drawing/2014/main" id="{1D14DC19-DB93-C24A-B093-E735133F2C5B}"/>
                    </a:ext>
                  </a:extLst>
                </p:cNvPr>
                <p:cNvPicPr>
                  <a:picLocks noChangeAspect="1" noChangeArrowheads="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2" name="グループ化 51">
                <a:extLst>
                  <a:ext uri="{FF2B5EF4-FFF2-40B4-BE49-F238E27FC236}">
                    <a16:creationId xmlns:a16="http://schemas.microsoft.com/office/drawing/2014/main" id="{45088E46-D1B7-AE43-90E2-327697732085}"/>
                  </a:ext>
                </a:extLst>
              </p:cNvPr>
              <p:cNvGrpSpPr/>
              <p:nvPr/>
            </p:nvGrpSpPr>
            <p:grpSpPr>
              <a:xfrm>
                <a:off x="946428" y="4043968"/>
                <a:ext cx="1069775" cy="906162"/>
                <a:chOff x="4992130" y="4843849"/>
                <a:chExt cx="1400432" cy="1186248"/>
              </a:xfrm>
            </p:grpSpPr>
            <p:sp>
              <p:nvSpPr>
                <p:cNvPr id="74" name="正方形/長方形 73">
                  <a:extLst>
                    <a:ext uri="{FF2B5EF4-FFF2-40B4-BE49-F238E27FC236}">
                      <a16:creationId xmlns:a16="http://schemas.microsoft.com/office/drawing/2014/main" id="{08F09FFA-1B95-9648-A145-718D782C5695}"/>
                    </a:ext>
                  </a:extLst>
                </p:cNvPr>
                <p:cNvSpPr/>
                <p:nvPr/>
              </p:nvSpPr>
              <p:spPr>
                <a:xfrm>
                  <a:off x="4992130" y="4843849"/>
                  <a:ext cx="1400432" cy="1186248"/>
                </a:xfrm>
                <a:prstGeom prst="rect">
                  <a:avLst/>
                </a:prstGeom>
                <a:solidFill>
                  <a:schemeClr val="bg1"/>
                </a:solidFill>
                <a:ln>
                  <a:solidFill>
                    <a:schemeClr val="bg1">
                      <a:lumMod val="75000"/>
                    </a:schemeClr>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5" name="Picture 3">
                  <a:extLst>
                    <a:ext uri="{FF2B5EF4-FFF2-40B4-BE49-F238E27FC236}">
                      <a16:creationId xmlns:a16="http://schemas.microsoft.com/office/drawing/2014/main" id="{51F192FA-0FA9-154F-99FA-0A148624314C}"/>
                    </a:ext>
                  </a:extLst>
                </p:cNvPr>
                <p:cNvPicPr>
                  <a:picLocks noChangeAspect="1" noChangeArrowheads="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3" name="グループ化 52">
                <a:extLst>
                  <a:ext uri="{FF2B5EF4-FFF2-40B4-BE49-F238E27FC236}">
                    <a16:creationId xmlns:a16="http://schemas.microsoft.com/office/drawing/2014/main" id="{C9E073B5-3FC3-E748-81A7-5CC220FE1BE6}"/>
                  </a:ext>
                </a:extLst>
              </p:cNvPr>
              <p:cNvGrpSpPr/>
              <p:nvPr/>
            </p:nvGrpSpPr>
            <p:grpSpPr>
              <a:xfrm>
                <a:off x="2695267" y="4857787"/>
                <a:ext cx="1069775" cy="906162"/>
                <a:chOff x="4992130" y="4843849"/>
                <a:chExt cx="1400432" cy="1186248"/>
              </a:xfrm>
            </p:grpSpPr>
            <p:sp>
              <p:nvSpPr>
                <p:cNvPr id="72" name="正方形/長方形 71">
                  <a:extLst>
                    <a:ext uri="{FF2B5EF4-FFF2-40B4-BE49-F238E27FC236}">
                      <a16:creationId xmlns:a16="http://schemas.microsoft.com/office/drawing/2014/main" id="{BDFEEE02-0FB0-F847-81E8-819AB69DC111}"/>
                    </a:ext>
                  </a:extLst>
                </p:cNvPr>
                <p:cNvSpPr/>
                <p:nvPr/>
              </p:nvSpPr>
              <p:spPr>
                <a:xfrm>
                  <a:off x="4992130" y="4843849"/>
                  <a:ext cx="1400432" cy="1186248"/>
                </a:xfrm>
                <a:prstGeom prst="rect">
                  <a:avLst/>
                </a:prstGeom>
                <a:solidFill>
                  <a:schemeClr val="bg1"/>
                </a:solidFill>
                <a:ln>
                  <a:solidFill>
                    <a:schemeClr val="bg1">
                      <a:lumMod val="75000"/>
                    </a:schemeClr>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3" name="Picture 3">
                  <a:extLst>
                    <a:ext uri="{FF2B5EF4-FFF2-40B4-BE49-F238E27FC236}">
                      <a16:creationId xmlns:a16="http://schemas.microsoft.com/office/drawing/2014/main" id="{4E24446D-7581-0846-8EA6-E014F14FE309}"/>
                    </a:ext>
                  </a:extLst>
                </p:cNvPr>
                <p:cNvPicPr>
                  <a:picLocks noChangeAspect="1" noChangeArrowheads="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4" name="グループ化 53">
                <a:extLst>
                  <a:ext uri="{FF2B5EF4-FFF2-40B4-BE49-F238E27FC236}">
                    <a16:creationId xmlns:a16="http://schemas.microsoft.com/office/drawing/2014/main" id="{C4267A78-07B1-AA4C-A122-849D81D4BD4E}"/>
                  </a:ext>
                </a:extLst>
              </p:cNvPr>
              <p:cNvGrpSpPr/>
              <p:nvPr/>
            </p:nvGrpSpPr>
            <p:grpSpPr>
              <a:xfrm>
                <a:off x="829479" y="5575232"/>
                <a:ext cx="1069775" cy="906162"/>
                <a:chOff x="4992130" y="4843849"/>
                <a:chExt cx="1400432" cy="1186248"/>
              </a:xfrm>
            </p:grpSpPr>
            <p:sp>
              <p:nvSpPr>
                <p:cNvPr id="70" name="正方形/長方形 69">
                  <a:extLst>
                    <a:ext uri="{FF2B5EF4-FFF2-40B4-BE49-F238E27FC236}">
                      <a16:creationId xmlns:a16="http://schemas.microsoft.com/office/drawing/2014/main" id="{9294EA47-A5CB-5642-96E0-29D3FC6110DB}"/>
                    </a:ext>
                  </a:extLst>
                </p:cNvPr>
                <p:cNvSpPr/>
                <p:nvPr/>
              </p:nvSpPr>
              <p:spPr>
                <a:xfrm>
                  <a:off x="4992130" y="4843849"/>
                  <a:ext cx="1400432" cy="1186248"/>
                </a:xfrm>
                <a:prstGeom prst="rect">
                  <a:avLst/>
                </a:prstGeom>
                <a:solidFill>
                  <a:schemeClr val="bg1"/>
                </a:solidFill>
                <a:ln>
                  <a:solidFill>
                    <a:schemeClr val="bg1">
                      <a:lumMod val="75000"/>
                    </a:schemeClr>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71" name="Picture 3">
                  <a:extLst>
                    <a:ext uri="{FF2B5EF4-FFF2-40B4-BE49-F238E27FC236}">
                      <a16:creationId xmlns:a16="http://schemas.microsoft.com/office/drawing/2014/main" id="{7806132B-811E-4144-8ED8-64BB6751ED9B}"/>
                    </a:ext>
                  </a:extLst>
                </p:cNvPr>
                <p:cNvPicPr>
                  <a:picLocks noChangeAspect="1" noChangeArrowheads="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5" name="グループ化 54">
                <a:extLst>
                  <a:ext uri="{FF2B5EF4-FFF2-40B4-BE49-F238E27FC236}">
                    <a16:creationId xmlns:a16="http://schemas.microsoft.com/office/drawing/2014/main" id="{AF5E313D-F720-DD46-B4FD-D2B188B12891}"/>
                  </a:ext>
                </a:extLst>
              </p:cNvPr>
              <p:cNvGrpSpPr/>
              <p:nvPr/>
            </p:nvGrpSpPr>
            <p:grpSpPr>
              <a:xfrm>
                <a:off x="1823531" y="4635111"/>
                <a:ext cx="1069775" cy="906162"/>
                <a:chOff x="4992130" y="4843849"/>
                <a:chExt cx="1400432" cy="1186248"/>
              </a:xfrm>
            </p:grpSpPr>
            <p:sp>
              <p:nvSpPr>
                <p:cNvPr id="68" name="正方形/長方形 67">
                  <a:extLst>
                    <a:ext uri="{FF2B5EF4-FFF2-40B4-BE49-F238E27FC236}">
                      <a16:creationId xmlns:a16="http://schemas.microsoft.com/office/drawing/2014/main" id="{0EFD6171-51E6-3546-8D64-D5CB1D93D1A5}"/>
                    </a:ext>
                  </a:extLst>
                </p:cNvPr>
                <p:cNvSpPr/>
                <p:nvPr/>
              </p:nvSpPr>
              <p:spPr>
                <a:xfrm>
                  <a:off x="4992130" y="4843849"/>
                  <a:ext cx="1400432" cy="1186248"/>
                </a:xfrm>
                <a:prstGeom prst="rect">
                  <a:avLst/>
                </a:prstGeom>
                <a:solidFill>
                  <a:schemeClr val="bg1"/>
                </a:solidFill>
                <a:ln>
                  <a:solidFill>
                    <a:schemeClr val="bg1">
                      <a:lumMod val="75000"/>
                    </a:schemeClr>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69" name="Picture 3">
                  <a:extLst>
                    <a:ext uri="{FF2B5EF4-FFF2-40B4-BE49-F238E27FC236}">
                      <a16:creationId xmlns:a16="http://schemas.microsoft.com/office/drawing/2014/main" id="{1FF75975-A4EA-0E47-A192-3F28C11876B2}"/>
                    </a:ext>
                  </a:extLst>
                </p:cNvPr>
                <p:cNvPicPr>
                  <a:picLocks noChangeAspect="1" noChangeArrowheads="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6" name="グループ化 55">
                <a:extLst>
                  <a:ext uri="{FF2B5EF4-FFF2-40B4-BE49-F238E27FC236}">
                    <a16:creationId xmlns:a16="http://schemas.microsoft.com/office/drawing/2014/main" id="{618F3A59-084C-034A-966F-7B1A85597CD1}"/>
                  </a:ext>
                </a:extLst>
              </p:cNvPr>
              <p:cNvGrpSpPr/>
              <p:nvPr/>
            </p:nvGrpSpPr>
            <p:grpSpPr>
              <a:xfrm>
                <a:off x="2252479" y="4991123"/>
                <a:ext cx="1069775" cy="906162"/>
                <a:chOff x="4992130" y="4843849"/>
                <a:chExt cx="1400432" cy="1186248"/>
              </a:xfrm>
            </p:grpSpPr>
            <p:sp>
              <p:nvSpPr>
                <p:cNvPr id="66" name="正方形/長方形 65">
                  <a:extLst>
                    <a:ext uri="{FF2B5EF4-FFF2-40B4-BE49-F238E27FC236}">
                      <a16:creationId xmlns:a16="http://schemas.microsoft.com/office/drawing/2014/main" id="{F6A4DFCB-4531-8940-A2B7-09A4DC51E439}"/>
                    </a:ext>
                  </a:extLst>
                </p:cNvPr>
                <p:cNvSpPr/>
                <p:nvPr/>
              </p:nvSpPr>
              <p:spPr>
                <a:xfrm>
                  <a:off x="4992130" y="4843849"/>
                  <a:ext cx="1400432" cy="1186248"/>
                </a:xfrm>
                <a:prstGeom prst="rect">
                  <a:avLst/>
                </a:prstGeom>
                <a:solidFill>
                  <a:schemeClr val="bg1"/>
                </a:solidFill>
                <a:ln>
                  <a:solidFill>
                    <a:schemeClr val="bg1">
                      <a:lumMod val="75000"/>
                    </a:schemeClr>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67" name="Picture 3">
                  <a:extLst>
                    <a:ext uri="{FF2B5EF4-FFF2-40B4-BE49-F238E27FC236}">
                      <a16:creationId xmlns:a16="http://schemas.microsoft.com/office/drawing/2014/main" id="{F38A9512-3D08-584F-BFCA-497E9F63521E}"/>
                    </a:ext>
                  </a:extLst>
                </p:cNvPr>
                <p:cNvPicPr>
                  <a:picLocks noChangeAspect="1" noChangeArrowheads="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7" name="グループ化 56">
                <a:extLst>
                  <a:ext uri="{FF2B5EF4-FFF2-40B4-BE49-F238E27FC236}">
                    <a16:creationId xmlns:a16="http://schemas.microsoft.com/office/drawing/2014/main" id="{0B3E1EB2-9C1F-8C47-85B1-562C273D0948}"/>
                  </a:ext>
                </a:extLst>
              </p:cNvPr>
              <p:cNvGrpSpPr/>
              <p:nvPr/>
            </p:nvGrpSpPr>
            <p:grpSpPr>
              <a:xfrm>
                <a:off x="2658804" y="3973450"/>
                <a:ext cx="1069775" cy="906162"/>
                <a:chOff x="4992130" y="4843849"/>
                <a:chExt cx="1400432" cy="1186248"/>
              </a:xfrm>
            </p:grpSpPr>
            <p:sp>
              <p:nvSpPr>
                <p:cNvPr id="64" name="正方形/長方形 63">
                  <a:extLst>
                    <a:ext uri="{FF2B5EF4-FFF2-40B4-BE49-F238E27FC236}">
                      <a16:creationId xmlns:a16="http://schemas.microsoft.com/office/drawing/2014/main" id="{82BF2C52-12D4-E147-A1EB-DD4B8936B93F}"/>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65" name="Picture 3">
                  <a:extLst>
                    <a:ext uri="{FF2B5EF4-FFF2-40B4-BE49-F238E27FC236}">
                      <a16:creationId xmlns:a16="http://schemas.microsoft.com/office/drawing/2014/main" id="{A1896221-60F0-F046-A60F-F64F2DA9C7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8" name="グループ化 57">
                <a:extLst>
                  <a:ext uri="{FF2B5EF4-FFF2-40B4-BE49-F238E27FC236}">
                    <a16:creationId xmlns:a16="http://schemas.microsoft.com/office/drawing/2014/main" id="{39DC63AD-0A8E-F542-8D19-744979D72350}"/>
                  </a:ext>
                </a:extLst>
              </p:cNvPr>
              <p:cNvGrpSpPr/>
              <p:nvPr/>
            </p:nvGrpSpPr>
            <p:grpSpPr>
              <a:xfrm>
                <a:off x="2425741" y="5424936"/>
                <a:ext cx="1069775" cy="906162"/>
                <a:chOff x="4992130" y="4843849"/>
                <a:chExt cx="1400432" cy="1186248"/>
              </a:xfrm>
            </p:grpSpPr>
            <p:sp>
              <p:nvSpPr>
                <p:cNvPr id="62" name="正方形/長方形 61">
                  <a:extLst>
                    <a:ext uri="{FF2B5EF4-FFF2-40B4-BE49-F238E27FC236}">
                      <a16:creationId xmlns:a16="http://schemas.microsoft.com/office/drawing/2014/main" id="{0D4801E5-2CD4-2140-9C40-69CA41C4A6DA}"/>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63" name="Picture 3">
                  <a:extLst>
                    <a:ext uri="{FF2B5EF4-FFF2-40B4-BE49-F238E27FC236}">
                      <a16:creationId xmlns:a16="http://schemas.microsoft.com/office/drawing/2014/main" id="{F5C3EA7B-0E67-D049-964E-25A6E21D60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59" name="グループ化 58">
                <a:extLst>
                  <a:ext uri="{FF2B5EF4-FFF2-40B4-BE49-F238E27FC236}">
                    <a16:creationId xmlns:a16="http://schemas.microsoft.com/office/drawing/2014/main" id="{C3F50A87-B98F-D040-8595-FB41DF25157B}"/>
                  </a:ext>
                </a:extLst>
              </p:cNvPr>
              <p:cNvGrpSpPr/>
              <p:nvPr/>
            </p:nvGrpSpPr>
            <p:grpSpPr>
              <a:xfrm>
                <a:off x="1054045" y="4537044"/>
                <a:ext cx="1069775" cy="906162"/>
                <a:chOff x="4992130" y="4843849"/>
                <a:chExt cx="1400432" cy="1186248"/>
              </a:xfrm>
            </p:grpSpPr>
            <p:sp>
              <p:nvSpPr>
                <p:cNvPr id="60" name="正方形/長方形 59">
                  <a:extLst>
                    <a:ext uri="{FF2B5EF4-FFF2-40B4-BE49-F238E27FC236}">
                      <a16:creationId xmlns:a16="http://schemas.microsoft.com/office/drawing/2014/main" id="{CCD1D424-C43C-8146-B8C0-9DC50F9F0AD7}"/>
                    </a:ext>
                  </a:extLst>
                </p:cNvPr>
                <p:cNvSpPr/>
                <p:nvPr/>
              </p:nvSpPr>
              <p:spPr>
                <a:xfrm>
                  <a:off x="4992130" y="4843849"/>
                  <a:ext cx="1400432" cy="1186248"/>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pic>
              <p:nvPicPr>
                <p:cNvPr id="61" name="Picture 3">
                  <a:extLst>
                    <a:ext uri="{FF2B5EF4-FFF2-40B4-BE49-F238E27FC236}">
                      <a16:creationId xmlns:a16="http://schemas.microsoft.com/office/drawing/2014/main" id="{5721556C-0BB2-B64A-93AE-D249DABEC9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63" y="5136906"/>
                  <a:ext cx="1254965" cy="6274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sp>
          <p:nvSpPr>
            <p:cNvPr id="45" name="テキスト ボックス 44">
              <a:extLst>
                <a:ext uri="{FF2B5EF4-FFF2-40B4-BE49-F238E27FC236}">
                  <a16:creationId xmlns:a16="http://schemas.microsoft.com/office/drawing/2014/main" id="{46880206-75AC-5F48-882A-C4A126A3906C}"/>
                </a:ext>
              </a:extLst>
            </p:cNvPr>
            <p:cNvSpPr txBox="1"/>
            <p:nvPr/>
          </p:nvSpPr>
          <p:spPr>
            <a:xfrm>
              <a:off x="4984883" y="6366041"/>
              <a:ext cx="1878591" cy="369332"/>
            </a:xfrm>
            <a:prstGeom prst="rect">
              <a:avLst/>
            </a:prstGeom>
            <a:noFill/>
          </p:spPr>
          <p:txBody>
            <a:bodyPr wrap="none" rtlCol="0">
              <a:spAutoFit/>
            </a:bodyPr>
            <a:lstStyle/>
            <a:p>
              <a:r>
                <a:rPr kumimoji="1" lang="en-US" altLang="ja-JP" b="1" dirty="0"/>
                <a:t>Important images</a:t>
              </a:r>
              <a:endParaRPr kumimoji="1" lang="ja-JP" altLang="en-US" b="1"/>
            </a:p>
          </p:txBody>
        </p:sp>
        <p:sp>
          <p:nvSpPr>
            <p:cNvPr id="46" name="右矢印 45">
              <a:extLst>
                <a:ext uri="{FF2B5EF4-FFF2-40B4-BE49-F238E27FC236}">
                  <a16:creationId xmlns:a16="http://schemas.microsoft.com/office/drawing/2014/main" id="{51B43765-CBB7-954A-9067-772F1BE9A34C}"/>
                </a:ext>
              </a:extLst>
            </p:cNvPr>
            <p:cNvSpPr/>
            <p:nvPr/>
          </p:nvSpPr>
          <p:spPr>
            <a:xfrm>
              <a:off x="3346264" y="5715258"/>
              <a:ext cx="1155208" cy="246856"/>
            </a:xfrm>
            <a:prstGeom prst="rightArrow">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7" name="テキスト ボックス 46">
              <a:extLst>
                <a:ext uri="{FF2B5EF4-FFF2-40B4-BE49-F238E27FC236}">
                  <a16:creationId xmlns:a16="http://schemas.microsoft.com/office/drawing/2014/main" id="{5BBEC347-36D0-5549-BB53-E5F5D3D58738}"/>
                </a:ext>
              </a:extLst>
            </p:cNvPr>
            <p:cNvSpPr txBox="1"/>
            <p:nvPr/>
          </p:nvSpPr>
          <p:spPr>
            <a:xfrm>
              <a:off x="3170582" y="4743487"/>
              <a:ext cx="1493447" cy="923330"/>
            </a:xfrm>
            <a:prstGeom prst="rect">
              <a:avLst/>
            </a:prstGeom>
            <a:noFill/>
          </p:spPr>
          <p:txBody>
            <a:bodyPr wrap="square" rtlCol="0">
              <a:spAutoFit/>
            </a:bodyPr>
            <a:lstStyle/>
            <a:p>
              <a:pPr algn="ctr"/>
              <a:r>
                <a:rPr kumimoji="1" lang="en-US" altLang="ja-JP" b="1" dirty="0">
                  <a:solidFill>
                    <a:schemeClr val="accent5"/>
                  </a:solidFill>
                </a:rPr>
                <a:t>Smart</a:t>
              </a:r>
            </a:p>
            <a:p>
              <a:pPr algn="ctr"/>
              <a:r>
                <a:rPr kumimoji="1" lang="en-US" altLang="ja-JP" b="1" dirty="0">
                  <a:solidFill>
                    <a:schemeClr val="accent5"/>
                  </a:solidFill>
                </a:rPr>
                <a:t>In-situ</a:t>
              </a:r>
            </a:p>
            <a:p>
              <a:pPr algn="ctr"/>
              <a:r>
                <a:rPr kumimoji="1" lang="en-US" altLang="ja-JP" b="1" dirty="0">
                  <a:solidFill>
                    <a:schemeClr val="accent5"/>
                  </a:solidFill>
                </a:rPr>
                <a:t>Visualization</a:t>
              </a:r>
            </a:p>
          </p:txBody>
        </p:sp>
      </p:grpSp>
    </p:spTree>
    <p:extLst>
      <p:ext uri="{BB962C8B-B14F-4D97-AF65-F5344CB8AC3E}">
        <p14:creationId xmlns:p14="http://schemas.microsoft.com/office/powerpoint/2010/main" val="3163221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wipe(left)">
                                      <p:cBhvr>
                                        <p:cTn id="12" dur="500"/>
                                        <p:tgtEl>
                                          <p:spTgt spid="43"/>
                                        </p:tgtEl>
                                      </p:cBhvr>
                                    </p:animEffect>
                                  </p:childTnLst>
                                </p:cTn>
                              </p:par>
                            </p:childTnLst>
                          </p:cTn>
                        </p:par>
                        <p:par>
                          <p:cTn id="13" fill="hold">
                            <p:stCondLst>
                              <p:cond delay="500"/>
                            </p:stCondLst>
                            <p:childTnLst>
                              <p:par>
                                <p:cTn id="14" presetID="9" presetClass="entr" presetSubtype="0" fill="hold" grpId="0" nodeType="after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dissolve">
                                      <p:cBhvr>
                                        <p:cTn id="1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024596-E259-6543-A83C-8A1CB3A80379}"/>
              </a:ext>
            </a:extLst>
          </p:cNvPr>
          <p:cNvSpPr>
            <a:spLocks noGrp="1"/>
          </p:cNvSpPr>
          <p:nvPr>
            <p:ph type="title"/>
          </p:nvPr>
        </p:nvSpPr>
        <p:spPr/>
        <p:txBody>
          <a:bodyPr/>
          <a:lstStyle/>
          <a:p>
            <a:r>
              <a:rPr lang="en-US" altLang="ja-JP" dirty="0"/>
              <a:t>In-situ </a:t>
            </a:r>
            <a:r>
              <a:rPr lang="en-US" altLang="ja-JP" dirty="0" err="1"/>
              <a:t>Timestep</a:t>
            </a:r>
            <a:r>
              <a:rPr lang="en-US" altLang="ja-JP" dirty="0"/>
              <a:t> Selection</a:t>
            </a:r>
            <a:endParaRPr lang="ja-JP" altLang="en-US" dirty="0"/>
          </a:p>
        </p:txBody>
      </p:sp>
      <p:sp>
        <p:nvSpPr>
          <p:cNvPr id="3" name="コンテンツ プレースホルダー 2">
            <a:extLst>
              <a:ext uri="{FF2B5EF4-FFF2-40B4-BE49-F238E27FC236}">
                <a16:creationId xmlns:a16="http://schemas.microsoft.com/office/drawing/2014/main" id="{1461ACC2-5E8E-FB46-8FA1-83F25294943E}"/>
              </a:ext>
            </a:extLst>
          </p:cNvPr>
          <p:cNvSpPr>
            <a:spLocks noGrp="1"/>
          </p:cNvSpPr>
          <p:nvPr>
            <p:ph idx="1"/>
          </p:nvPr>
        </p:nvSpPr>
        <p:spPr/>
        <p:txBody>
          <a:bodyPr/>
          <a:lstStyle/>
          <a:p>
            <a:r>
              <a:rPr lang="en-US" altLang="ja-JP" dirty="0"/>
              <a:t>Based on the amount of changes between the simulation timesteps</a:t>
            </a:r>
          </a:p>
          <a:p>
            <a:r>
              <a:rPr lang="en-US" altLang="ja-JP" dirty="0"/>
              <a:t>Helpful for the data I/O and visualization cost savings</a:t>
            </a:r>
            <a:endParaRPr lang="ja-JP" altLang="en-US"/>
          </a:p>
          <a:p>
            <a:r>
              <a:rPr lang="en-US" altLang="ja-JP" dirty="0"/>
              <a:t>Easy to find the important features related to the correct understanding of the underlying physical phenomena</a:t>
            </a:r>
          </a:p>
        </p:txBody>
      </p:sp>
      <p:sp>
        <p:nvSpPr>
          <p:cNvPr id="4" name="テキスト ボックス 3">
            <a:extLst>
              <a:ext uri="{FF2B5EF4-FFF2-40B4-BE49-F238E27FC236}">
                <a16:creationId xmlns:a16="http://schemas.microsoft.com/office/drawing/2014/main" id="{B6C28B12-8549-3D4E-AC85-B6513E0E6EEF}"/>
              </a:ext>
            </a:extLst>
          </p:cNvPr>
          <p:cNvSpPr txBox="1"/>
          <p:nvPr/>
        </p:nvSpPr>
        <p:spPr>
          <a:xfrm>
            <a:off x="0" y="6611779"/>
            <a:ext cx="10477548" cy="246221"/>
          </a:xfrm>
          <a:prstGeom prst="rect">
            <a:avLst/>
          </a:prstGeom>
          <a:noFill/>
        </p:spPr>
        <p:txBody>
          <a:bodyPr wrap="none" rtlCol="0">
            <a:spAutoFit/>
          </a:bodyPr>
          <a:lstStyle/>
          <a:p>
            <a:r>
              <a:rPr lang="en" altLang="ja-JP" sz="1000" dirty="0"/>
              <a:t>Y. Yamaoka, K. Hayashi, N. Sakamoto, J. Nonaka, In-Situ Adaptive Timestep Control and Visualization based on the </a:t>
            </a:r>
            <a:r>
              <a:rPr lang="en" altLang="ja-JP" sz="1000" dirty="0" err="1"/>
              <a:t>Spatio</a:t>
            </a:r>
            <a:r>
              <a:rPr lang="en" altLang="ja-JP" sz="1000" dirty="0"/>
              <a:t>-Temporal Variations of the Simulation Results, ISAV2019, pp.12-16, 2019.11</a:t>
            </a:r>
            <a:endParaRPr kumimoji="1" lang="ja-JP" altLang="en-US" sz="1000"/>
          </a:p>
        </p:txBody>
      </p:sp>
      <p:grpSp>
        <p:nvGrpSpPr>
          <p:cNvPr id="5" name="グループ化 4">
            <a:extLst>
              <a:ext uri="{FF2B5EF4-FFF2-40B4-BE49-F238E27FC236}">
                <a16:creationId xmlns:a16="http://schemas.microsoft.com/office/drawing/2014/main" id="{B97AA19E-21B3-8B4E-8AC1-7E58CB79A6AA}"/>
              </a:ext>
            </a:extLst>
          </p:cNvPr>
          <p:cNvGrpSpPr/>
          <p:nvPr/>
        </p:nvGrpSpPr>
        <p:grpSpPr>
          <a:xfrm>
            <a:off x="1680583" y="4339256"/>
            <a:ext cx="8997807" cy="600075"/>
            <a:chOff x="1578982" y="3429000"/>
            <a:chExt cx="8997807" cy="600075"/>
          </a:xfrm>
        </p:grpSpPr>
        <p:grpSp>
          <p:nvGrpSpPr>
            <p:cNvPr id="6" name="グループ化 5">
              <a:extLst>
                <a:ext uri="{FF2B5EF4-FFF2-40B4-BE49-F238E27FC236}">
                  <a16:creationId xmlns:a16="http://schemas.microsoft.com/office/drawing/2014/main" id="{34CFAC21-BC89-2143-9BE1-2BC2A344B24F}"/>
                </a:ext>
              </a:extLst>
            </p:cNvPr>
            <p:cNvGrpSpPr/>
            <p:nvPr/>
          </p:nvGrpSpPr>
          <p:grpSpPr>
            <a:xfrm>
              <a:off x="1578982" y="3429000"/>
              <a:ext cx="1084473" cy="600075"/>
              <a:chOff x="1655394" y="3432784"/>
              <a:chExt cx="1196893" cy="662281"/>
            </a:xfrm>
          </p:grpSpPr>
          <p:sp>
            <p:nvSpPr>
              <p:cNvPr id="24" name="フリーフォーム 23">
                <a:extLst>
                  <a:ext uri="{FF2B5EF4-FFF2-40B4-BE49-F238E27FC236}">
                    <a16:creationId xmlns:a16="http://schemas.microsoft.com/office/drawing/2014/main" id="{558CE032-93AB-8144-B5C6-3D2293A4292B}"/>
                  </a:ext>
                </a:extLst>
              </p:cNvPr>
              <p:cNvSpPr/>
              <p:nvPr/>
            </p:nvSpPr>
            <p:spPr>
              <a:xfrm>
                <a:off x="1655394" y="3432784"/>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5" name="テキスト ボックス 24">
                <a:extLst>
                  <a:ext uri="{FF2B5EF4-FFF2-40B4-BE49-F238E27FC236}">
                    <a16:creationId xmlns:a16="http://schemas.microsoft.com/office/drawing/2014/main" id="{605C3E43-9F99-9A4A-8FF3-3CE2A0A33E75}"/>
                  </a:ext>
                </a:extLst>
              </p:cNvPr>
              <p:cNvSpPr txBox="1"/>
              <p:nvPr/>
            </p:nvSpPr>
            <p:spPr>
              <a:xfrm>
                <a:off x="2293168" y="3578763"/>
                <a:ext cx="444416" cy="407618"/>
              </a:xfrm>
              <a:prstGeom prst="rect">
                <a:avLst/>
              </a:prstGeom>
              <a:noFill/>
            </p:spPr>
            <p:txBody>
              <a:bodyPr wrap="none" rtlCol="0">
                <a:spAutoFit/>
              </a:bodyPr>
              <a:lstStyle/>
              <a:p>
                <a:r>
                  <a:rPr kumimoji="1" lang="en-US" altLang="ja-JP" i="1" dirty="0">
                    <a:latin typeface="Times" pitchFamily="2" charset="0"/>
                  </a:rPr>
                  <a:t>V</a:t>
                </a:r>
                <a:r>
                  <a:rPr kumimoji="1" lang="en-US" altLang="ja-JP" baseline="-25000" dirty="0">
                    <a:latin typeface="Times" pitchFamily="2" charset="0"/>
                  </a:rPr>
                  <a:t>0</a:t>
                </a:r>
                <a:endParaRPr kumimoji="1" lang="ja-JP" altLang="en-US" baseline="-25000">
                  <a:latin typeface="Times" pitchFamily="2" charset="0"/>
                </a:endParaRPr>
              </a:p>
            </p:txBody>
          </p:sp>
        </p:grpSp>
        <p:grpSp>
          <p:nvGrpSpPr>
            <p:cNvPr id="7" name="グループ化 6">
              <a:extLst>
                <a:ext uri="{FF2B5EF4-FFF2-40B4-BE49-F238E27FC236}">
                  <a16:creationId xmlns:a16="http://schemas.microsoft.com/office/drawing/2014/main" id="{A611D6F7-2B8B-EF4A-9602-D82A96DBBCFB}"/>
                </a:ext>
              </a:extLst>
            </p:cNvPr>
            <p:cNvGrpSpPr/>
            <p:nvPr/>
          </p:nvGrpSpPr>
          <p:grpSpPr>
            <a:xfrm>
              <a:off x="7522695" y="3429000"/>
              <a:ext cx="1084473" cy="600075"/>
              <a:chOff x="8012777" y="3429000"/>
              <a:chExt cx="1196893" cy="662281"/>
            </a:xfrm>
          </p:grpSpPr>
          <p:sp>
            <p:nvSpPr>
              <p:cNvPr id="22" name="フリーフォーム 21">
                <a:extLst>
                  <a:ext uri="{FF2B5EF4-FFF2-40B4-BE49-F238E27FC236}">
                    <a16:creationId xmlns:a16="http://schemas.microsoft.com/office/drawing/2014/main" id="{E9A669B7-5A8B-D448-99C7-615C8900A14F}"/>
                  </a:ext>
                </a:extLst>
              </p:cNvPr>
              <p:cNvSpPr/>
              <p:nvPr/>
            </p:nvSpPr>
            <p:spPr>
              <a:xfrm>
                <a:off x="8012777" y="3429000"/>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3" name="テキスト ボックス 22">
                <a:extLst>
                  <a:ext uri="{FF2B5EF4-FFF2-40B4-BE49-F238E27FC236}">
                    <a16:creationId xmlns:a16="http://schemas.microsoft.com/office/drawing/2014/main" id="{220F84CF-FA8D-6041-9304-BF7344ACBFF6}"/>
                  </a:ext>
                </a:extLst>
              </p:cNvPr>
              <p:cNvSpPr txBox="1"/>
              <p:nvPr/>
            </p:nvSpPr>
            <p:spPr>
              <a:xfrm>
                <a:off x="8655415" y="3588595"/>
                <a:ext cx="407265" cy="407618"/>
              </a:xfrm>
              <a:prstGeom prst="rect">
                <a:avLst/>
              </a:prstGeom>
              <a:noFill/>
            </p:spPr>
            <p:txBody>
              <a:bodyPr wrap="none" rtlCol="0">
                <a:spAutoFit/>
              </a:bodyPr>
              <a:lstStyle/>
              <a:p>
                <a:r>
                  <a:rPr kumimoji="1" lang="en-US" altLang="ja-JP" i="1" dirty="0">
                    <a:latin typeface="Times" pitchFamily="2" charset="0"/>
                  </a:rPr>
                  <a:t>V</a:t>
                </a:r>
                <a:r>
                  <a:rPr kumimoji="1" lang="en-US" altLang="ja-JP" i="1" baseline="-25000" dirty="0">
                    <a:latin typeface="Times" pitchFamily="2" charset="0"/>
                  </a:rPr>
                  <a:t>t</a:t>
                </a:r>
                <a:endParaRPr kumimoji="1" lang="ja-JP" altLang="en-US" i="1" baseline="-25000">
                  <a:latin typeface="Times" pitchFamily="2" charset="0"/>
                </a:endParaRPr>
              </a:p>
            </p:txBody>
          </p:sp>
        </p:grpSp>
        <p:sp>
          <p:nvSpPr>
            <p:cNvPr id="8" name="テキスト ボックス 7">
              <a:extLst>
                <a:ext uri="{FF2B5EF4-FFF2-40B4-BE49-F238E27FC236}">
                  <a16:creationId xmlns:a16="http://schemas.microsoft.com/office/drawing/2014/main" id="{CD59A961-2F4A-3949-87C7-060BCB45E980}"/>
                </a:ext>
              </a:extLst>
            </p:cNvPr>
            <p:cNvSpPr txBox="1"/>
            <p:nvPr/>
          </p:nvSpPr>
          <p:spPr>
            <a:xfrm>
              <a:off x="5447066" y="3619771"/>
              <a:ext cx="527709" cy="276999"/>
            </a:xfrm>
            <a:prstGeom prst="rect">
              <a:avLst/>
            </a:prstGeom>
            <a:noFill/>
          </p:spPr>
          <p:txBody>
            <a:bodyPr wrap="none" rtlCol="0">
              <a:spAutoFit/>
            </a:bodyPr>
            <a:lstStyle/>
            <a:p>
              <a:r>
                <a:rPr kumimoji="1" lang="en-US" altLang="ja-JP" sz="1200" b="1" dirty="0"/>
                <a:t>‥</a:t>
              </a:r>
              <a:r>
                <a:rPr lang="en-US" altLang="ja-JP" sz="1200" b="1" dirty="0"/>
                <a:t> ‥</a:t>
              </a:r>
              <a:endParaRPr lang="ja-JP" altLang="en-US" sz="1200" b="1"/>
            </a:p>
          </p:txBody>
        </p:sp>
        <p:grpSp>
          <p:nvGrpSpPr>
            <p:cNvPr id="9" name="グループ化 8">
              <a:extLst>
                <a:ext uri="{FF2B5EF4-FFF2-40B4-BE49-F238E27FC236}">
                  <a16:creationId xmlns:a16="http://schemas.microsoft.com/office/drawing/2014/main" id="{D2096D54-57CE-CE4F-85F5-79890A2D1810}"/>
                </a:ext>
              </a:extLst>
            </p:cNvPr>
            <p:cNvGrpSpPr/>
            <p:nvPr/>
          </p:nvGrpSpPr>
          <p:grpSpPr>
            <a:xfrm>
              <a:off x="2835656" y="3429000"/>
              <a:ext cx="1084473" cy="600075"/>
              <a:chOff x="1655394" y="3432784"/>
              <a:chExt cx="1196893" cy="662281"/>
            </a:xfrm>
          </p:grpSpPr>
          <p:sp>
            <p:nvSpPr>
              <p:cNvPr id="20" name="フリーフォーム 19">
                <a:extLst>
                  <a:ext uri="{FF2B5EF4-FFF2-40B4-BE49-F238E27FC236}">
                    <a16:creationId xmlns:a16="http://schemas.microsoft.com/office/drawing/2014/main" id="{0F33742F-5243-4F4D-A1EE-967A7F923F62}"/>
                  </a:ext>
                </a:extLst>
              </p:cNvPr>
              <p:cNvSpPr/>
              <p:nvPr/>
            </p:nvSpPr>
            <p:spPr>
              <a:xfrm>
                <a:off x="1655394" y="3432784"/>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5512913C-E1BB-8D47-A90F-6286E55C95FC}"/>
                  </a:ext>
                </a:extLst>
              </p:cNvPr>
              <p:cNvSpPr txBox="1"/>
              <p:nvPr/>
            </p:nvSpPr>
            <p:spPr>
              <a:xfrm>
                <a:off x="2293168" y="3578763"/>
                <a:ext cx="444416" cy="407618"/>
              </a:xfrm>
              <a:prstGeom prst="rect">
                <a:avLst/>
              </a:prstGeom>
              <a:noFill/>
            </p:spPr>
            <p:txBody>
              <a:bodyPr wrap="none" rtlCol="0">
                <a:spAutoFit/>
              </a:bodyPr>
              <a:lstStyle/>
              <a:p>
                <a:r>
                  <a:rPr kumimoji="1" lang="en-US" altLang="ja-JP" i="1" dirty="0">
                    <a:latin typeface="Times" pitchFamily="2" charset="0"/>
                  </a:rPr>
                  <a:t>V</a:t>
                </a:r>
                <a:r>
                  <a:rPr kumimoji="1" lang="en-US" altLang="ja-JP" baseline="-25000" dirty="0">
                    <a:latin typeface="Times" pitchFamily="2" charset="0"/>
                  </a:rPr>
                  <a:t>1</a:t>
                </a:r>
                <a:endParaRPr kumimoji="1" lang="ja-JP" altLang="en-US" baseline="-25000">
                  <a:latin typeface="Times" pitchFamily="2" charset="0"/>
                </a:endParaRPr>
              </a:p>
            </p:txBody>
          </p:sp>
        </p:grpSp>
        <p:grpSp>
          <p:nvGrpSpPr>
            <p:cNvPr id="10" name="グループ化 9">
              <a:extLst>
                <a:ext uri="{FF2B5EF4-FFF2-40B4-BE49-F238E27FC236}">
                  <a16:creationId xmlns:a16="http://schemas.microsoft.com/office/drawing/2014/main" id="{15DAEA42-36C1-994D-9CB0-62FF86B1A8FA}"/>
                </a:ext>
              </a:extLst>
            </p:cNvPr>
            <p:cNvGrpSpPr/>
            <p:nvPr/>
          </p:nvGrpSpPr>
          <p:grpSpPr>
            <a:xfrm>
              <a:off x="4094947" y="3429000"/>
              <a:ext cx="1084473" cy="600075"/>
              <a:chOff x="1655394" y="3432784"/>
              <a:chExt cx="1196893" cy="662281"/>
            </a:xfrm>
          </p:grpSpPr>
          <p:sp>
            <p:nvSpPr>
              <p:cNvPr id="18" name="フリーフォーム 17">
                <a:extLst>
                  <a:ext uri="{FF2B5EF4-FFF2-40B4-BE49-F238E27FC236}">
                    <a16:creationId xmlns:a16="http://schemas.microsoft.com/office/drawing/2014/main" id="{8D580B08-15F5-4C4D-840C-E14842A3CB45}"/>
                  </a:ext>
                </a:extLst>
              </p:cNvPr>
              <p:cNvSpPr/>
              <p:nvPr/>
            </p:nvSpPr>
            <p:spPr>
              <a:xfrm>
                <a:off x="1655394" y="3432784"/>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9" name="テキスト ボックス 18">
                <a:extLst>
                  <a:ext uri="{FF2B5EF4-FFF2-40B4-BE49-F238E27FC236}">
                    <a16:creationId xmlns:a16="http://schemas.microsoft.com/office/drawing/2014/main" id="{048DF97E-FB67-BB4D-B82F-E5AC28DEC526}"/>
                  </a:ext>
                </a:extLst>
              </p:cNvPr>
              <p:cNvSpPr txBox="1"/>
              <p:nvPr/>
            </p:nvSpPr>
            <p:spPr>
              <a:xfrm>
                <a:off x="2293168" y="3578763"/>
                <a:ext cx="444416" cy="407618"/>
              </a:xfrm>
              <a:prstGeom prst="rect">
                <a:avLst/>
              </a:prstGeom>
              <a:noFill/>
            </p:spPr>
            <p:txBody>
              <a:bodyPr wrap="none" rtlCol="0">
                <a:spAutoFit/>
              </a:bodyPr>
              <a:lstStyle/>
              <a:p>
                <a:r>
                  <a:rPr kumimoji="1" lang="en-US" altLang="ja-JP" i="1" dirty="0">
                    <a:latin typeface="Times" pitchFamily="2" charset="0"/>
                  </a:rPr>
                  <a:t>V</a:t>
                </a:r>
                <a:r>
                  <a:rPr kumimoji="1" lang="en-US" altLang="ja-JP" baseline="-25000" dirty="0">
                    <a:latin typeface="Times" pitchFamily="2" charset="0"/>
                  </a:rPr>
                  <a:t>2</a:t>
                </a:r>
                <a:endParaRPr kumimoji="1" lang="ja-JP" altLang="en-US" baseline="-25000">
                  <a:latin typeface="Times" pitchFamily="2" charset="0"/>
                </a:endParaRPr>
              </a:p>
            </p:txBody>
          </p:sp>
        </p:grpSp>
        <p:grpSp>
          <p:nvGrpSpPr>
            <p:cNvPr id="11" name="グループ化 10">
              <a:extLst>
                <a:ext uri="{FF2B5EF4-FFF2-40B4-BE49-F238E27FC236}">
                  <a16:creationId xmlns:a16="http://schemas.microsoft.com/office/drawing/2014/main" id="{7096D239-EEB1-4942-BFCF-F7C97457C159}"/>
                </a:ext>
              </a:extLst>
            </p:cNvPr>
            <p:cNvGrpSpPr/>
            <p:nvPr/>
          </p:nvGrpSpPr>
          <p:grpSpPr>
            <a:xfrm>
              <a:off x="6266021" y="3429000"/>
              <a:ext cx="1084473" cy="600075"/>
              <a:chOff x="8012777" y="3429000"/>
              <a:chExt cx="1196893" cy="662281"/>
            </a:xfrm>
          </p:grpSpPr>
          <p:sp>
            <p:nvSpPr>
              <p:cNvPr id="16" name="フリーフォーム 15">
                <a:extLst>
                  <a:ext uri="{FF2B5EF4-FFF2-40B4-BE49-F238E27FC236}">
                    <a16:creationId xmlns:a16="http://schemas.microsoft.com/office/drawing/2014/main" id="{80A42547-8559-F944-ACE0-080C8F74B3B2}"/>
                  </a:ext>
                </a:extLst>
              </p:cNvPr>
              <p:cNvSpPr/>
              <p:nvPr/>
            </p:nvSpPr>
            <p:spPr>
              <a:xfrm>
                <a:off x="8012777" y="3429000"/>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7" name="テキスト ボックス 16">
                <a:extLst>
                  <a:ext uri="{FF2B5EF4-FFF2-40B4-BE49-F238E27FC236}">
                    <a16:creationId xmlns:a16="http://schemas.microsoft.com/office/drawing/2014/main" id="{AA053B2F-8BA9-804E-BE3D-5C9B1A1F734D}"/>
                  </a:ext>
                </a:extLst>
              </p:cNvPr>
              <p:cNvSpPr txBox="1"/>
              <p:nvPr/>
            </p:nvSpPr>
            <p:spPr>
              <a:xfrm>
                <a:off x="8613365" y="3588595"/>
                <a:ext cx="548799" cy="407618"/>
              </a:xfrm>
              <a:prstGeom prst="rect">
                <a:avLst/>
              </a:prstGeom>
              <a:noFill/>
            </p:spPr>
            <p:txBody>
              <a:bodyPr wrap="none" rtlCol="0">
                <a:spAutoFit/>
              </a:bodyPr>
              <a:lstStyle/>
              <a:p>
                <a:r>
                  <a:rPr kumimoji="1" lang="en-US" altLang="ja-JP" i="1" dirty="0">
                    <a:latin typeface="Times" pitchFamily="2" charset="0"/>
                  </a:rPr>
                  <a:t>V</a:t>
                </a:r>
                <a:r>
                  <a:rPr kumimoji="1" lang="en-US" altLang="ja-JP" i="1" baseline="-25000" dirty="0">
                    <a:latin typeface="Times" pitchFamily="2" charset="0"/>
                  </a:rPr>
                  <a:t>t</a:t>
                </a:r>
                <a:r>
                  <a:rPr kumimoji="1" lang="en-US" altLang="ja-JP" baseline="-25000" dirty="0">
                    <a:latin typeface="Times" pitchFamily="2" charset="0"/>
                  </a:rPr>
                  <a:t>-1</a:t>
                </a:r>
                <a:endParaRPr kumimoji="1" lang="ja-JP" altLang="en-US" baseline="-25000">
                  <a:latin typeface="Times" pitchFamily="2" charset="0"/>
                </a:endParaRPr>
              </a:p>
            </p:txBody>
          </p:sp>
        </p:grpSp>
        <p:grpSp>
          <p:nvGrpSpPr>
            <p:cNvPr id="12" name="グループ化 11">
              <a:extLst>
                <a:ext uri="{FF2B5EF4-FFF2-40B4-BE49-F238E27FC236}">
                  <a16:creationId xmlns:a16="http://schemas.microsoft.com/office/drawing/2014/main" id="{FC1D19E6-ACD1-4547-82E5-938E831EB984}"/>
                </a:ext>
              </a:extLst>
            </p:cNvPr>
            <p:cNvGrpSpPr/>
            <p:nvPr/>
          </p:nvGrpSpPr>
          <p:grpSpPr>
            <a:xfrm>
              <a:off x="8779357" y="3429000"/>
              <a:ext cx="1084471" cy="600075"/>
              <a:chOff x="8012777" y="3429000"/>
              <a:chExt cx="1196893" cy="662281"/>
            </a:xfrm>
          </p:grpSpPr>
          <p:sp>
            <p:nvSpPr>
              <p:cNvPr id="14" name="フリーフォーム 13">
                <a:extLst>
                  <a:ext uri="{FF2B5EF4-FFF2-40B4-BE49-F238E27FC236}">
                    <a16:creationId xmlns:a16="http://schemas.microsoft.com/office/drawing/2014/main" id="{4C2E0C92-0556-7D49-98AE-F1C70325B117}"/>
                  </a:ext>
                </a:extLst>
              </p:cNvPr>
              <p:cNvSpPr/>
              <p:nvPr/>
            </p:nvSpPr>
            <p:spPr>
              <a:xfrm>
                <a:off x="8012777" y="3429000"/>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5" name="テキスト ボックス 14">
                <a:extLst>
                  <a:ext uri="{FF2B5EF4-FFF2-40B4-BE49-F238E27FC236}">
                    <a16:creationId xmlns:a16="http://schemas.microsoft.com/office/drawing/2014/main" id="{AE5F7F8E-0B5E-C548-8636-4E9FB63CF6B1}"/>
                  </a:ext>
                </a:extLst>
              </p:cNvPr>
              <p:cNvSpPr txBox="1"/>
              <p:nvPr/>
            </p:nvSpPr>
            <p:spPr>
              <a:xfrm>
                <a:off x="8592341" y="3588595"/>
                <a:ext cx="607180" cy="407618"/>
              </a:xfrm>
              <a:prstGeom prst="rect">
                <a:avLst/>
              </a:prstGeom>
              <a:noFill/>
            </p:spPr>
            <p:txBody>
              <a:bodyPr wrap="none" rtlCol="0">
                <a:spAutoFit/>
              </a:bodyPr>
              <a:lstStyle/>
              <a:p>
                <a:r>
                  <a:rPr kumimoji="1" lang="en-US" altLang="ja-JP" i="1" dirty="0">
                    <a:latin typeface="Times" pitchFamily="2" charset="0"/>
                  </a:rPr>
                  <a:t>V</a:t>
                </a:r>
                <a:r>
                  <a:rPr kumimoji="1" lang="en-US" altLang="ja-JP" i="1" baseline="-25000" dirty="0">
                    <a:latin typeface="Times" pitchFamily="2" charset="0"/>
                  </a:rPr>
                  <a:t>t</a:t>
                </a:r>
                <a:r>
                  <a:rPr kumimoji="1" lang="en-US" altLang="ja-JP" baseline="-25000" dirty="0">
                    <a:latin typeface="Times" pitchFamily="2" charset="0"/>
                  </a:rPr>
                  <a:t>+1</a:t>
                </a:r>
                <a:endParaRPr kumimoji="1" lang="ja-JP" altLang="en-US" baseline="-25000">
                  <a:latin typeface="Times" pitchFamily="2" charset="0"/>
                </a:endParaRPr>
              </a:p>
            </p:txBody>
          </p:sp>
        </p:grpSp>
        <p:sp>
          <p:nvSpPr>
            <p:cNvPr id="13" name="テキスト ボックス 12">
              <a:extLst>
                <a:ext uri="{FF2B5EF4-FFF2-40B4-BE49-F238E27FC236}">
                  <a16:creationId xmlns:a16="http://schemas.microsoft.com/office/drawing/2014/main" id="{2DADF63B-67EF-D844-A9D0-F3D50CFD9877}"/>
                </a:ext>
              </a:extLst>
            </p:cNvPr>
            <p:cNvSpPr txBox="1"/>
            <p:nvPr/>
          </p:nvSpPr>
          <p:spPr>
            <a:xfrm>
              <a:off x="10049080" y="3607434"/>
              <a:ext cx="527709" cy="276999"/>
            </a:xfrm>
            <a:prstGeom prst="rect">
              <a:avLst/>
            </a:prstGeom>
            <a:noFill/>
          </p:spPr>
          <p:txBody>
            <a:bodyPr wrap="none" rtlCol="0">
              <a:spAutoFit/>
            </a:bodyPr>
            <a:lstStyle/>
            <a:p>
              <a:r>
                <a:rPr kumimoji="1" lang="en-US" altLang="ja-JP" sz="1200" b="1" dirty="0"/>
                <a:t>‥</a:t>
              </a:r>
              <a:r>
                <a:rPr lang="en-US" altLang="ja-JP" sz="1200" b="1" dirty="0"/>
                <a:t> ‥</a:t>
              </a:r>
              <a:endParaRPr lang="ja-JP" altLang="en-US" sz="1200" b="1"/>
            </a:p>
          </p:txBody>
        </p:sp>
      </p:grpSp>
      <p:grpSp>
        <p:nvGrpSpPr>
          <p:cNvPr id="26" name="グループ化 25">
            <a:extLst>
              <a:ext uri="{FF2B5EF4-FFF2-40B4-BE49-F238E27FC236}">
                <a16:creationId xmlns:a16="http://schemas.microsoft.com/office/drawing/2014/main" id="{E95E1FC8-7FAA-0B47-8D24-C9B276F3D6E2}"/>
              </a:ext>
            </a:extLst>
          </p:cNvPr>
          <p:cNvGrpSpPr/>
          <p:nvPr/>
        </p:nvGrpSpPr>
        <p:grpSpPr>
          <a:xfrm>
            <a:off x="1716216" y="5698678"/>
            <a:ext cx="8997807" cy="600075"/>
            <a:chOff x="1614615" y="5046919"/>
            <a:chExt cx="8997807" cy="600075"/>
          </a:xfrm>
        </p:grpSpPr>
        <p:grpSp>
          <p:nvGrpSpPr>
            <p:cNvPr id="27" name="グループ化 26">
              <a:extLst>
                <a:ext uri="{FF2B5EF4-FFF2-40B4-BE49-F238E27FC236}">
                  <a16:creationId xmlns:a16="http://schemas.microsoft.com/office/drawing/2014/main" id="{B8999021-4C12-174C-ABED-040EE9CFD079}"/>
                </a:ext>
              </a:extLst>
            </p:cNvPr>
            <p:cNvGrpSpPr/>
            <p:nvPr/>
          </p:nvGrpSpPr>
          <p:grpSpPr>
            <a:xfrm>
              <a:off x="1614615" y="5046919"/>
              <a:ext cx="1084473" cy="600075"/>
              <a:chOff x="1655394" y="3432784"/>
              <a:chExt cx="1196893" cy="662281"/>
            </a:xfrm>
          </p:grpSpPr>
          <p:sp>
            <p:nvSpPr>
              <p:cNvPr id="45" name="フリーフォーム 44">
                <a:extLst>
                  <a:ext uri="{FF2B5EF4-FFF2-40B4-BE49-F238E27FC236}">
                    <a16:creationId xmlns:a16="http://schemas.microsoft.com/office/drawing/2014/main" id="{88A602DA-A2BA-1547-B547-81A589932019}"/>
                  </a:ext>
                </a:extLst>
              </p:cNvPr>
              <p:cNvSpPr/>
              <p:nvPr/>
            </p:nvSpPr>
            <p:spPr>
              <a:xfrm>
                <a:off x="1655394" y="3432784"/>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accent5">
                  <a:lumMod val="20000"/>
                  <a:lumOff val="80000"/>
                </a:schemeClr>
              </a:solidFill>
              <a:ln w="31750">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6" name="テキスト ボックス 45">
                <a:extLst>
                  <a:ext uri="{FF2B5EF4-FFF2-40B4-BE49-F238E27FC236}">
                    <a16:creationId xmlns:a16="http://schemas.microsoft.com/office/drawing/2014/main" id="{5633A971-A124-9341-A6AC-11A10FA13386}"/>
                  </a:ext>
                </a:extLst>
              </p:cNvPr>
              <p:cNvSpPr txBox="1"/>
              <p:nvPr/>
            </p:nvSpPr>
            <p:spPr>
              <a:xfrm>
                <a:off x="2293168" y="3578763"/>
                <a:ext cx="444416" cy="407618"/>
              </a:xfrm>
              <a:prstGeom prst="rect">
                <a:avLst/>
              </a:prstGeom>
              <a:noFill/>
            </p:spPr>
            <p:txBody>
              <a:bodyPr wrap="none" rtlCol="0">
                <a:spAutoFit/>
              </a:bodyPr>
              <a:lstStyle/>
              <a:p>
                <a:r>
                  <a:rPr kumimoji="1" lang="en-US" altLang="ja-JP" i="1" dirty="0">
                    <a:latin typeface="Times" pitchFamily="2" charset="0"/>
                  </a:rPr>
                  <a:t>V</a:t>
                </a:r>
                <a:r>
                  <a:rPr kumimoji="1" lang="en-US" altLang="ja-JP" baseline="-25000" dirty="0">
                    <a:latin typeface="Times" pitchFamily="2" charset="0"/>
                  </a:rPr>
                  <a:t>0</a:t>
                </a:r>
                <a:endParaRPr kumimoji="1" lang="ja-JP" altLang="en-US" baseline="-25000">
                  <a:latin typeface="Times" pitchFamily="2" charset="0"/>
                </a:endParaRPr>
              </a:p>
            </p:txBody>
          </p:sp>
        </p:grpSp>
        <p:grpSp>
          <p:nvGrpSpPr>
            <p:cNvPr id="28" name="グループ化 27">
              <a:extLst>
                <a:ext uri="{FF2B5EF4-FFF2-40B4-BE49-F238E27FC236}">
                  <a16:creationId xmlns:a16="http://schemas.microsoft.com/office/drawing/2014/main" id="{DEF8004F-8B67-FC49-BDFA-BBEE81853A20}"/>
                </a:ext>
              </a:extLst>
            </p:cNvPr>
            <p:cNvGrpSpPr/>
            <p:nvPr/>
          </p:nvGrpSpPr>
          <p:grpSpPr>
            <a:xfrm>
              <a:off x="7558328" y="5046919"/>
              <a:ext cx="1084473" cy="600075"/>
              <a:chOff x="8012777" y="3429000"/>
              <a:chExt cx="1196893" cy="662281"/>
            </a:xfrm>
          </p:grpSpPr>
          <p:sp>
            <p:nvSpPr>
              <p:cNvPr id="43" name="フリーフォーム 42">
                <a:extLst>
                  <a:ext uri="{FF2B5EF4-FFF2-40B4-BE49-F238E27FC236}">
                    <a16:creationId xmlns:a16="http://schemas.microsoft.com/office/drawing/2014/main" id="{65159114-BAA3-0F4B-904E-0BFC929C2F2C}"/>
                  </a:ext>
                </a:extLst>
              </p:cNvPr>
              <p:cNvSpPr/>
              <p:nvPr/>
            </p:nvSpPr>
            <p:spPr>
              <a:xfrm>
                <a:off x="8012777" y="3429000"/>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accent5">
                  <a:lumMod val="20000"/>
                  <a:lumOff val="80000"/>
                </a:schemeClr>
              </a:solidFill>
              <a:ln w="31750">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4" name="テキスト ボックス 43">
                <a:extLst>
                  <a:ext uri="{FF2B5EF4-FFF2-40B4-BE49-F238E27FC236}">
                    <a16:creationId xmlns:a16="http://schemas.microsoft.com/office/drawing/2014/main" id="{6D159CC4-96E5-054F-A576-D1BEE46A72ED}"/>
                  </a:ext>
                </a:extLst>
              </p:cNvPr>
              <p:cNvSpPr txBox="1"/>
              <p:nvPr/>
            </p:nvSpPr>
            <p:spPr>
              <a:xfrm>
                <a:off x="8655415" y="3588595"/>
                <a:ext cx="407265" cy="407618"/>
              </a:xfrm>
              <a:prstGeom prst="rect">
                <a:avLst/>
              </a:prstGeom>
              <a:noFill/>
            </p:spPr>
            <p:txBody>
              <a:bodyPr wrap="none" rtlCol="0">
                <a:spAutoFit/>
              </a:bodyPr>
              <a:lstStyle/>
              <a:p>
                <a:r>
                  <a:rPr kumimoji="1" lang="en-US" altLang="ja-JP" i="1" dirty="0">
                    <a:latin typeface="Times" pitchFamily="2" charset="0"/>
                  </a:rPr>
                  <a:t>V</a:t>
                </a:r>
                <a:r>
                  <a:rPr kumimoji="1" lang="en-US" altLang="ja-JP" i="1" baseline="-25000" dirty="0">
                    <a:latin typeface="Times" pitchFamily="2" charset="0"/>
                  </a:rPr>
                  <a:t>t</a:t>
                </a:r>
                <a:endParaRPr kumimoji="1" lang="ja-JP" altLang="en-US" i="1" baseline="-25000">
                  <a:latin typeface="Times" pitchFamily="2" charset="0"/>
                </a:endParaRPr>
              </a:p>
            </p:txBody>
          </p:sp>
        </p:grpSp>
        <p:sp>
          <p:nvSpPr>
            <p:cNvPr id="29" name="テキスト ボックス 28">
              <a:extLst>
                <a:ext uri="{FF2B5EF4-FFF2-40B4-BE49-F238E27FC236}">
                  <a16:creationId xmlns:a16="http://schemas.microsoft.com/office/drawing/2014/main" id="{551735B7-B9F5-0249-857F-A071BBDAED60}"/>
                </a:ext>
              </a:extLst>
            </p:cNvPr>
            <p:cNvSpPr txBox="1"/>
            <p:nvPr/>
          </p:nvSpPr>
          <p:spPr>
            <a:xfrm>
              <a:off x="5482699" y="5237690"/>
              <a:ext cx="527709" cy="276999"/>
            </a:xfrm>
            <a:prstGeom prst="rect">
              <a:avLst/>
            </a:prstGeom>
            <a:noFill/>
          </p:spPr>
          <p:txBody>
            <a:bodyPr wrap="none" rtlCol="0">
              <a:spAutoFit/>
            </a:bodyPr>
            <a:lstStyle/>
            <a:p>
              <a:r>
                <a:rPr kumimoji="1" lang="en-US" altLang="ja-JP" sz="1200" b="1" dirty="0"/>
                <a:t>‥</a:t>
              </a:r>
              <a:r>
                <a:rPr lang="en-US" altLang="ja-JP" sz="1200" b="1" dirty="0"/>
                <a:t> ‥</a:t>
              </a:r>
              <a:endParaRPr lang="ja-JP" altLang="en-US" sz="1200" b="1"/>
            </a:p>
          </p:txBody>
        </p:sp>
        <p:grpSp>
          <p:nvGrpSpPr>
            <p:cNvPr id="30" name="グループ化 29">
              <a:extLst>
                <a:ext uri="{FF2B5EF4-FFF2-40B4-BE49-F238E27FC236}">
                  <a16:creationId xmlns:a16="http://schemas.microsoft.com/office/drawing/2014/main" id="{4736AD88-212F-D148-AC4A-A7E99F9D52F4}"/>
                </a:ext>
              </a:extLst>
            </p:cNvPr>
            <p:cNvGrpSpPr/>
            <p:nvPr/>
          </p:nvGrpSpPr>
          <p:grpSpPr>
            <a:xfrm>
              <a:off x="2871289" y="5046919"/>
              <a:ext cx="1084473" cy="600075"/>
              <a:chOff x="1655394" y="3432784"/>
              <a:chExt cx="1196893" cy="662281"/>
            </a:xfrm>
            <a:solidFill>
              <a:schemeClr val="bg1">
                <a:lumMod val="95000"/>
              </a:schemeClr>
            </a:solidFill>
          </p:grpSpPr>
          <p:sp>
            <p:nvSpPr>
              <p:cNvPr id="41" name="フリーフォーム 40">
                <a:extLst>
                  <a:ext uri="{FF2B5EF4-FFF2-40B4-BE49-F238E27FC236}">
                    <a16:creationId xmlns:a16="http://schemas.microsoft.com/office/drawing/2014/main" id="{170464EF-D664-2A4A-BDE4-C498FBDFD1E8}"/>
                  </a:ext>
                </a:extLst>
              </p:cNvPr>
              <p:cNvSpPr/>
              <p:nvPr/>
            </p:nvSpPr>
            <p:spPr>
              <a:xfrm>
                <a:off x="1655394" y="3432784"/>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noFill/>
              <a:ln w="31750">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2" name="テキスト ボックス 41">
                <a:extLst>
                  <a:ext uri="{FF2B5EF4-FFF2-40B4-BE49-F238E27FC236}">
                    <a16:creationId xmlns:a16="http://schemas.microsoft.com/office/drawing/2014/main" id="{2BB546DD-3D47-9348-AC4C-5F864C3D9C61}"/>
                  </a:ext>
                </a:extLst>
              </p:cNvPr>
              <p:cNvSpPr txBox="1"/>
              <p:nvPr/>
            </p:nvSpPr>
            <p:spPr>
              <a:xfrm>
                <a:off x="2293168" y="3578763"/>
                <a:ext cx="444416" cy="407618"/>
              </a:xfrm>
              <a:prstGeom prst="rect">
                <a:avLst/>
              </a:prstGeom>
              <a:noFill/>
              <a:ln>
                <a:noFill/>
              </a:ln>
            </p:spPr>
            <p:txBody>
              <a:bodyPr wrap="none" rtlCol="0">
                <a:spAutoFit/>
              </a:bodyPr>
              <a:lstStyle/>
              <a:p>
                <a:r>
                  <a:rPr kumimoji="1" lang="en-US" altLang="ja-JP" i="1" dirty="0">
                    <a:ln>
                      <a:solidFill>
                        <a:schemeClr val="bg1">
                          <a:lumMod val="85000"/>
                        </a:schemeClr>
                      </a:solidFill>
                    </a:ln>
                    <a:solidFill>
                      <a:schemeClr val="bg1">
                        <a:lumMod val="85000"/>
                      </a:schemeClr>
                    </a:solidFill>
                    <a:latin typeface="Times" pitchFamily="2" charset="0"/>
                  </a:rPr>
                  <a:t>V</a:t>
                </a:r>
                <a:r>
                  <a:rPr kumimoji="1" lang="en-US" altLang="ja-JP" baseline="-25000" dirty="0">
                    <a:ln>
                      <a:solidFill>
                        <a:schemeClr val="bg1">
                          <a:lumMod val="85000"/>
                        </a:schemeClr>
                      </a:solidFill>
                    </a:ln>
                    <a:solidFill>
                      <a:schemeClr val="bg1">
                        <a:lumMod val="85000"/>
                      </a:schemeClr>
                    </a:solidFill>
                    <a:latin typeface="Times" pitchFamily="2" charset="0"/>
                  </a:rPr>
                  <a:t>1</a:t>
                </a:r>
                <a:endParaRPr kumimoji="1" lang="ja-JP" altLang="en-US" baseline="-25000">
                  <a:ln>
                    <a:solidFill>
                      <a:schemeClr val="bg1">
                        <a:lumMod val="85000"/>
                      </a:schemeClr>
                    </a:solidFill>
                  </a:ln>
                  <a:solidFill>
                    <a:schemeClr val="bg1">
                      <a:lumMod val="85000"/>
                    </a:schemeClr>
                  </a:solidFill>
                  <a:latin typeface="Times" pitchFamily="2" charset="0"/>
                </a:endParaRPr>
              </a:p>
            </p:txBody>
          </p:sp>
        </p:grpSp>
        <p:grpSp>
          <p:nvGrpSpPr>
            <p:cNvPr id="31" name="グループ化 30">
              <a:extLst>
                <a:ext uri="{FF2B5EF4-FFF2-40B4-BE49-F238E27FC236}">
                  <a16:creationId xmlns:a16="http://schemas.microsoft.com/office/drawing/2014/main" id="{891D76C5-2F62-9541-89C2-62E85F1C312E}"/>
                </a:ext>
              </a:extLst>
            </p:cNvPr>
            <p:cNvGrpSpPr/>
            <p:nvPr/>
          </p:nvGrpSpPr>
          <p:grpSpPr>
            <a:xfrm>
              <a:off x="4130580" y="5046919"/>
              <a:ext cx="1084473" cy="600075"/>
              <a:chOff x="1655394" y="3432784"/>
              <a:chExt cx="1196893" cy="662281"/>
            </a:xfrm>
            <a:solidFill>
              <a:schemeClr val="bg1">
                <a:lumMod val="95000"/>
              </a:schemeClr>
            </a:solidFill>
          </p:grpSpPr>
          <p:sp>
            <p:nvSpPr>
              <p:cNvPr id="39" name="フリーフォーム 38">
                <a:extLst>
                  <a:ext uri="{FF2B5EF4-FFF2-40B4-BE49-F238E27FC236}">
                    <a16:creationId xmlns:a16="http://schemas.microsoft.com/office/drawing/2014/main" id="{E342702C-8CE7-DA47-983C-3C2DE59A06EC}"/>
                  </a:ext>
                </a:extLst>
              </p:cNvPr>
              <p:cNvSpPr/>
              <p:nvPr/>
            </p:nvSpPr>
            <p:spPr>
              <a:xfrm>
                <a:off x="1655394" y="3432784"/>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noFill/>
              <a:ln w="31750">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0" name="テキスト ボックス 39">
                <a:extLst>
                  <a:ext uri="{FF2B5EF4-FFF2-40B4-BE49-F238E27FC236}">
                    <a16:creationId xmlns:a16="http://schemas.microsoft.com/office/drawing/2014/main" id="{1C604945-92EE-CE42-A790-29F15DCCDF5C}"/>
                  </a:ext>
                </a:extLst>
              </p:cNvPr>
              <p:cNvSpPr txBox="1"/>
              <p:nvPr/>
            </p:nvSpPr>
            <p:spPr>
              <a:xfrm>
                <a:off x="2293168" y="3578763"/>
                <a:ext cx="444416" cy="407618"/>
              </a:xfrm>
              <a:prstGeom prst="rect">
                <a:avLst/>
              </a:prstGeom>
              <a:noFill/>
              <a:ln>
                <a:noFill/>
              </a:ln>
            </p:spPr>
            <p:txBody>
              <a:bodyPr wrap="none" rtlCol="0">
                <a:spAutoFit/>
              </a:bodyPr>
              <a:lstStyle/>
              <a:p>
                <a:r>
                  <a:rPr kumimoji="1" lang="en-US" altLang="ja-JP" i="1" dirty="0">
                    <a:ln>
                      <a:solidFill>
                        <a:schemeClr val="bg1">
                          <a:lumMod val="85000"/>
                        </a:schemeClr>
                      </a:solidFill>
                    </a:ln>
                    <a:solidFill>
                      <a:schemeClr val="bg1">
                        <a:lumMod val="85000"/>
                      </a:schemeClr>
                    </a:solidFill>
                    <a:latin typeface="Times" pitchFamily="2" charset="0"/>
                  </a:rPr>
                  <a:t>V</a:t>
                </a:r>
                <a:r>
                  <a:rPr kumimoji="1" lang="en-US" altLang="ja-JP" baseline="-25000" dirty="0">
                    <a:ln>
                      <a:solidFill>
                        <a:schemeClr val="bg1">
                          <a:lumMod val="85000"/>
                        </a:schemeClr>
                      </a:solidFill>
                    </a:ln>
                    <a:solidFill>
                      <a:schemeClr val="bg1">
                        <a:lumMod val="85000"/>
                      </a:schemeClr>
                    </a:solidFill>
                    <a:latin typeface="Times" pitchFamily="2" charset="0"/>
                  </a:rPr>
                  <a:t>2</a:t>
                </a:r>
                <a:endParaRPr kumimoji="1" lang="ja-JP" altLang="en-US" baseline="-25000">
                  <a:ln>
                    <a:solidFill>
                      <a:schemeClr val="bg1">
                        <a:lumMod val="85000"/>
                      </a:schemeClr>
                    </a:solidFill>
                  </a:ln>
                  <a:solidFill>
                    <a:schemeClr val="bg1">
                      <a:lumMod val="85000"/>
                    </a:schemeClr>
                  </a:solidFill>
                  <a:latin typeface="Times" pitchFamily="2" charset="0"/>
                </a:endParaRPr>
              </a:p>
            </p:txBody>
          </p:sp>
        </p:grpSp>
        <p:grpSp>
          <p:nvGrpSpPr>
            <p:cNvPr id="32" name="グループ化 31">
              <a:extLst>
                <a:ext uri="{FF2B5EF4-FFF2-40B4-BE49-F238E27FC236}">
                  <a16:creationId xmlns:a16="http://schemas.microsoft.com/office/drawing/2014/main" id="{DE26D80D-0D4A-BC42-A1BB-3F6ACF9EF8E5}"/>
                </a:ext>
              </a:extLst>
            </p:cNvPr>
            <p:cNvGrpSpPr/>
            <p:nvPr/>
          </p:nvGrpSpPr>
          <p:grpSpPr>
            <a:xfrm>
              <a:off x="6301654" y="5046919"/>
              <a:ext cx="1084473" cy="600075"/>
              <a:chOff x="8012777" y="3429000"/>
              <a:chExt cx="1196893" cy="662281"/>
            </a:xfrm>
          </p:grpSpPr>
          <p:sp>
            <p:nvSpPr>
              <p:cNvPr id="37" name="フリーフォーム 36">
                <a:extLst>
                  <a:ext uri="{FF2B5EF4-FFF2-40B4-BE49-F238E27FC236}">
                    <a16:creationId xmlns:a16="http://schemas.microsoft.com/office/drawing/2014/main" id="{6FF4FB5D-7B11-6E44-BBAD-D08CDD48926B}"/>
                  </a:ext>
                </a:extLst>
              </p:cNvPr>
              <p:cNvSpPr/>
              <p:nvPr/>
            </p:nvSpPr>
            <p:spPr>
              <a:xfrm>
                <a:off x="8012777" y="3429000"/>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accent5">
                  <a:lumMod val="20000"/>
                  <a:lumOff val="80000"/>
                </a:schemeClr>
              </a:solidFill>
              <a:ln w="31750">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8" name="テキスト ボックス 37">
                <a:extLst>
                  <a:ext uri="{FF2B5EF4-FFF2-40B4-BE49-F238E27FC236}">
                    <a16:creationId xmlns:a16="http://schemas.microsoft.com/office/drawing/2014/main" id="{10523066-C4A6-E64A-A505-06E154DE5F91}"/>
                  </a:ext>
                </a:extLst>
              </p:cNvPr>
              <p:cNvSpPr txBox="1"/>
              <p:nvPr/>
            </p:nvSpPr>
            <p:spPr>
              <a:xfrm>
                <a:off x="8613365" y="3588595"/>
                <a:ext cx="548799" cy="407618"/>
              </a:xfrm>
              <a:prstGeom prst="rect">
                <a:avLst/>
              </a:prstGeom>
              <a:noFill/>
            </p:spPr>
            <p:txBody>
              <a:bodyPr wrap="none" rtlCol="0">
                <a:spAutoFit/>
              </a:bodyPr>
              <a:lstStyle/>
              <a:p>
                <a:r>
                  <a:rPr kumimoji="1" lang="en-US" altLang="ja-JP" i="1" dirty="0">
                    <a:latin typeface="Times" pitchFamily="2" charset="0"/>
                  </a:rPr>
                  <a:t>V</a:t>
                </a:r>
                <a:r>
                  <a:rPr kumimoji="1" lang="en-US" altLang="ja-JP" i="1" baseline="-25000" dirty="0">
                    <a:latin typeface="Times" pitchFamily="2" charset="0"/>
                  </a:rPr>
                  <a:t>t</a:t>
                </a:r>
                <a:r>
                  <a:rPr kumimoji="1" lang="en-US" altLang="ja-JP" baseline="-25000" dirty="0">
                    <a:latin typeface="Times" pitchFamily="2" charset="0"/>
                  </a:rPr>
                  <a:t>-1</a:t>
                </a:r>
                <a:endParaRPr kumimoji="1" lang="ja-JP" altLang="en-US" baseline="-25000">
                  <a:latin typeface="Times" pitchFamily="2" charset="0"/>
                </a:endParaRPr>
              </a:p>
            </p:txBody>
          </p:sp>
        </p:grpSp>
        <p:grpSp>
          <p:nvGrpSpPr>
            <p:cNvPr id="33" name="グループ化 32">
              <a:extLst>
                <a:ext uri="{FF2B5EF4-FFF2-40B4-BE49-F238E27FC236}">
                  <a16:creationId xmlns:a16="http://schemas.microsoft.com/office/drawing/2014/main" id="{CC6F0255-B877-1448-AF6E-21C943107A9B}"/>
                </a:ext>
              </a:extLst>
            </p:cNvPr>
            <p:cNvGrpSpPr/>
            <p:nvPr/>
          </p:nvGrpSpPr>
          <p:grpSpPr>
            <a:xfrm>
              <a:off x="8814990" y="5046919"/>
              <a:ext cx="1084471" cy="600075"/>
              <a:chOff x="8012777" y="3429000"/>
              <a:chExt cx="1196893" cy="662281"/>
            </a:xfrm>
          </p:grpSpPr>
          <p:sp>
            <p:nvSpPr>
              <p:cNvPr id="35" name="フリーフォーム 34">
                <a:extLst>
                  <a:ext uri="{FF2B5EF4-FFF2-40B4-BE49-F238E27FC236}">
                    <a16:creationId xmlns:a16="http://schemas.microsoft.com/office/drawing/2014/main" id="{F4168DCD-2FAA-D446-A24D-066AE00BBCF0}"/>
                  </a:ext>
                </a:extLst>
              </p:cNvPr>
              <p:cNvSpPr/>
              <p:nvPr/>
            </p:nvSpPr>
            <p:spPr>
              <a:xfrm>
                <a:off x="8012777" y="3429000"/>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accent5">
                  <a:lumMod val="20000"/>
                  <a:lumOff val="80000"/>
                </a:schemeClr>
              </a:solidFill>
              <a:ln w="31750">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6" name="テキスト ボックス 35">
                <a:extLst>
                  <a:ext uri="{FF2B5EF4-FFF2-40B4-BE49-F238E27FC236}">
                    <a16:creationId xmlns:a16="http://schemas.microsoft.com/office/drawing/2014/main" id="{129B4E2C-7055-904F-A317-9F3C33F93B2D}"/>
                  </a:ext>
                </a:extLst>
              </p:cNvPr>
              <p:cNvSpPr txBox="1"/>
              <p:nvPr/>
            </p:nvSpPr>
            <p:spPr>
              <a:xfrm>
                <a:off x="8592341" y="3588595"/>
                <a:ext cx="607180" cy="407618"/>
              </a:xfrm>
              <a:prstGeom prst="rect">
                <a:avLst/>
              </a:prstGeom>
              <a:noFill/>
            </p:spPr>
            <p:txBody>
              <a:bodyPr wrap="none" rtlCol="0">
                <a:spAutoFit/>
              </a:bodyPr>
              <a:lstStyle/>
              <a:p>
                <a:r>
                  <a:rPr kumimoji="1" lang="en-US" altLang="ja-JP" i="1" dirty="0">
                    <a:latin typeface="Times" pitchFamily="2" charset="0"/>
                  </a:rPr>
                  <a:t>V</a:t>
                </a:r>
                <a:r>
                  <a:rPr kumimoji="1" lang="en-US" altLang="ja-JP" i="1" baseline="-25000" dirty="0">
                    <a:latin typeface="Times" pitchFamily="2" charset="0"/>
                  </a:rPr>
                  <a:t>t</a:t>
                </a:r>
                <a:r>
                  <a:rPr kumimoji="1" lang="en-US" altLang="ja-JP" baseline="-25000" dirty="0">
                    <a:latin typeface="Times" pitchFamily="2" charset="0"/>
                  </a:rPr>
                  <a:t>+1</a:t>
                </a:r>
                <a:endParaRPr kumimoji="1" lang="ja-JP" altLang="en-US" baseline="-25000">
                  <a:latin typeface="Times" pitchFamily="2" charset="0"/>
                </a:endParaRPr>
              </a:p>
            </p:txBody>
          </p:sp>
        </p:grpSp>
        <p:sp>
          <p:nvSpPr>
            <p:cNvPr id="34" name="テキスト ボックス 33">
              <a:extLst>
                <a:ext uri="{FF2B5EF4-FFF2-40B4-BE49-F238E27FC236}">
                  <a16:creationId xmlns:a16="http://schemas.microsoft.com/office/drawing/2014/main" id="{36FB166C-1E36-2348-86A8-ACFBF0DF0738}"/>
                </a:ext>
              </a:extLst>
            </p:cNvPr>
            <p:cNvSpPr txBox="1"/>
            <p:nvPr/>
          </p:nvSpPr>
          <p:spPr>
            <a:xfrm>
              <a:off x="10084713" y="5225353"/>
              <a:ext cx="527709" cy="276999"/>
            </a:xfrm>
            <a:prstGeom prst="rect">
              <a:avLst/>
            </a:prstGeom>
            <a:noFill/>
          </p:spPr>
          <p:txBody>
            <a:bodyPr wrap="none" rtlCol="0">
              <a:spAutoFit/>
            </a:bodyPr>
            <a:lstStyle/>
            <a:p>
              <a:r>
                <a:rPr kumimoji="1" lang="en-US" altLang="ja-JP" sz="1200" b="1" dirty="0"/>
                <a:t>‥</a:t>
              </a:r>
              <a:r>
                <a:rPr lang="en-US" altLang="ja-JP" sz="1200" b="1" dirty="0"/>
                <a:t> ‥</a:t>
              </a:r>
              <a:endParaRPr lang="ja-JP" altLang="en-US" sz="1200" b="1"/>
            </a:p>
          </p:txBody>
        </p:sp>
      </p:grpSp>
      <p:sp>
        <p:nvSpPr>
          <p:cNvPr id="47" name="テキスト ボックス 46">
            <a:extLst>
              <a:ext uri="{FF2B5EF4-FFF2-40B4-BE49-F238E27FC236}">
                <a16:creationId xmlns:a16="http://schemas.microsoft.com/office/drawing/2014/main" id="{2ACF2144-A02D-0546-BEF3-ABB93E7B61CB}"/>
              </a:ext>
            </a:extLst>
          </p:cNvPr>
          <p:cNvSpPr txBox="1"/>
          <p:nvPr/>
        </p:nvSpPr>
        <p:spPr>
          <a:xfrm>
            <a:off x="1059610" y="3844554"/>
            <a:ext cx="1328441" cy="400110"/>
          </a:xfrm>
          <a:prstGeom prst="rect">
            <a:avLst/>
          </a:prstGeom>
          <a:noFill/>
        </p:spPr>
        <p:txBody>
          <a:bodyPr wrap="none" rtlCol="0">
            <a:spAutoFit/>
          </a:bodyPr>
          <a:lstStyle/>
          <a:p>
            <a:r>
              <a:rPr kumimoji="1" lang="en-US" altLang="ja-JP" sz="2000" b="1" dirty="0"/>
              <a:t>Simulation</a:t>
            </a:r>
            <a:endParaRPr kumimoji="1" lang="ja-JP" altLang="en-US" sz="2000" b="1"/>
          </a:p>
        </p:txBody>
      </p:sp>
      <p:sp>
        <p:nvSpPr>
          <p:cNvPr id="48" name="テキスト ボックス 47">
            <a:extLst>
              <a:ext uri="{FF2B5EF4-FFF2-40B4-BE49-F238E27FC236}">
                <a16:creationId xmlns:a16="http://schemas.microsoft.com/office/drawing/2014/main" id="{67DDBF4A-78CB-7A40-B361-FA7D75086F69}"/>
              </a:ext>
            </a:extLst>
          </p:cNvPr>
          <p:cNvSpPr txBox="1"/>
          <p:nvPr/>
        </p:nvSpPr>
        <p:spPr>
          <a:xfrm>
            <a:off x="1059610" y="5226754"/>
            <a:ext cx="1541576" cy="400110"/>
          </a:xfrm>
          <a:prstGeom prst="rect">
            <a:avLst/>
          </a:prstGeom>
          <a:noFill/>
        </p:spPr>
        <p:txBody>
          <a:bodyPr wrap="none" rtlCol="0">
            <a:spAutoFit/>
          </a:bodyPr>
          <a:lstStyle/>
          <a:p>
            <a:r>
              <a:rPr kumimoji="1" lang="en-US" altLang="ja-JP" sz="2000" b="1" dirty="0"/>
              <a:t>Visualization</a:t>
            </a:r>
            <a:endParaRPr kumimoji="1" lang="ja-JP" altLang="en-US" sz="2000" b="1"/>
          </a:p>
        </p:txBody>
      </p:sp>
    </p:spTree>
    <p:extLst>
      <p:ext uri="{BB962C8B-B14F-4D97-AF65-F5344CB8AC3E}">
        <p14:creationId xmlns:p14="http://schemas.microsoft.com/office/powerpoint/2010/main" val="1331932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B8791CC-76BB-EE46-8C74-DB35F5559704}"/>
              </a:ext>
            </a:extLst>
          </p:cNvPr>
          <p:cNvSpPr>
            <a:spLocks noGrp="1"/>
          </p:cNvSpPr>
          <p:nvPr>
            <p:ph type="title"/>
          </p:nvPr>
        </p:nvSpPr>
        <p:spPr/>
        <p:txBody>
          <a:bodyPr/>
          <a:lstStyle/>
          <a:p>
            <a:r>
              <a:rPr kumimoji="1" lang="en-US" altLang="ja-JP" dirty="0"/>
              <a:t>In-situ </a:t>
            </a:r>
            <a:r>
              <a:rPr kumimoji="1" lang="en-US" altLang="ja-JP" dirty="0" err="1"/>
              <a:t>Timestep</a:t>
            </a:r>
            <a:r>
              <a:rPr kumimoji="1" lang="en-US" altLang="ja-JP" dirty="0"/>
              <a:t> Selection</a:t>
            </a:r>
            <a:endParaRPr kumimoji="1" lang="ja-JP" altLang="en-US" dirty="0"/>
          </a:p>
        </p:txBody>
      </p:sp>
      <p:sp>
        <p:nvSpPr>
          <p:cNvPr id="3" name="コンテンツ プレースホルダー 2">
            <a:extLst>
              <a:ext uri="{FF2B5EF4-FFF2-40B4-BE49-F238E27FC236}">
                <a16:creationId xmlns:a16="http://schemas.microsoft.com/office/drawing/2014/main" id="{F2A60358-69B6-8C4C-B38E-61906A11588A}"/>
              </a:ext>
            </a:extLst>
          </p:cNvPr>
          <p:cNvSpPr>
            <a:spLocks noGrp="1"/>
          </p:cNvSpPr>
          <p:nvPr>
            <p:ph idx="1"/>
          </p:nvPr>
        </p:nvSpPr>
        <p:spPr/>
        <p:txBody>
          <a:bodyPr/>
          <a:lstStyle/>
          <a:p>
            <a:pPr marL="514350" indent="-514350">
              <a:buFont typeface="+mj-lt"/>
              <a:buAutoNum type="arabicPeriod"/>
            </a:pPr>
            <a:r>
              <a:rPr kumimoji="1" lang="en-US" altLang="ja-JP" b="1" dirty="0" err="1"/>
              <a:t>Spatio</a:t>
            </a:r>
            <a:r>
              <a:rPr kumimoji="1" lang="en-US" altLang="ja-JP" b="1" dirty="0"/>
              <a:t>-temporal variations between volumes</a:t>
            </a:r>
          </a:p>
          <a:p>
            <a:pPr marL="514350" indent="-514350">
              <a:buFont typeface="+mj-lt"/>
              <a:buAutoNum type="arabicPeriod"/>
            </a:pPr>
            <a:endParaRPr lang="en-US" altLang="ja-JP" dirty="0"/>
          </a:p>
          <a:p>
            <a:pPr marL="514350" indent="-514350">
              <a:buFont typeface="+mj-lt"/>
              <a:buAutoNum type="arabicPeriod"/>
            </a:pPr>
            <a:endParaRPr kumimoji="1" lang="en-US" altLang="ja-JP" dirty="0"/>
          </a:p>
          <a:p>
            <a:pPr marL="514350" indent="-514350">
              <a:buFont typeface="+mj-lt"/>
              <a:buAutoNum type="arabicPeriod"/>
            </a:pPr>
            <a:endParaRPr lang="en-US" altLang="ja-JP" dirty="0"/>
          </a:p>
          <a:p>
            <a:pPr marL="514350" indent="-514350">
              <a:buFont typeface="+mj-lt"/>
              <a:buAutoNum type="arabicPeriod"/>
            </a:pPr>
            <a:endParaRPr lang="en-US" altLang="ja-JP" dirty="0"/>
          </a:p>
          <a:p>
            <a:pPr marL="514350" indent="-514350">
              <a:buFont typeface="+mj-lt"/>
              <a:buAutoNum type="arabicPeriod"/>
            </a:pPr>
            <a:r>
              <a:rPr kumimoji="1" lang="en-US" altLang="ja-JP" b="1" dirty="0"/>
              <a:t>Adaptive timestep sampling</a:t>
            </a:r>
            <a:endParaRPr kumimoji="1" lang="ja-JP" altLang="en-US" b="1" dirty="0"/>
          </a:p>
        </p:txBody>
      </p:sp>
      <p:grpSp>
        <p:nvGrpSpPr>
          <p:cNvPr id="12" name="グループ化 11">
            <a:extLst>
              <a:ext uri="{FF2B5EF4-FFF2-40B4-BE49-F238E27FC236}">
                <a16:creationId xmlns:a16="http://schemas.microsoft.com/office/drawing/2014/main" id="{5D4B278E-12C5-BE4C-A840-8B86CCD9DA17}"/>
              </a:ext>
            </a:extLst>
          </p:cNvPr>
          <p:cNvGrpSpPr/>
          <p:nvPr/>
        </p:nvGrpSpPr>
        <p:grpSpPr>
          <a:xfrm>
            <a:off x="2832848" y="2759101"/>
            <a:ext cx="1734514" cy="959765"/>
            <a:chOff x="3330714" y="3175855"/>
            <a:chExt cx="1196893" cy="662281"/>
          </a:xfrm>
        </p:grpSpPr>
        <p:sp>
          <p:nvSpPr>
            <p:cNvPr id="4" name="フリーフォーム 3">
              <a:extLst>
                <a:ext uri="{FF2B5EF4-FFF2-40B4-BE49-F238E27FC236}">
                  <a16:creationId xmlns:a16="http://schemas.microsoft.com/office/drawing/2014/main" id="{786AE34B-4180-F44E-BD56-C9D48DC347A0}"/>
                </a:ext>
              </a:extLst>
            </p:cNvPr>
            <p:cNvSpPr/>
            <p:nvPr/>
          </p:nvSpPr>
          <p:spPr>
            <a:xfrm>
              <a:off x="3330714" y="3175855"/>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2800"/>
            </a:p>
          </p:txBody>
        </p:sp>
        <p:sp>
          <p:nvSpPr>
            <p:cNvPr id="6" name="テキスト ボックス 5">
              <a:extLst>
                <a:ext uri="{FF2B5EF4-FFF2-40B4-BE49-F238E27FC236}">
                  <a16:creationId xmlns:a16="http://schemas.microsoft.com/office/drawing/2014/main" id="{F2A6F13B-4321-8246-A746-2619C7337824}"/>
                </a:ext>
              </a:extLst>
            </p:cNvPr>
            <p:cNvSpPr txBox="1"/>
            <p:nvPr/>
          </p:nvSpPr>
          <p:spPr>
            <a:xfrm>
              <a:off x="3968488" y="3349267"/>
              <a:ext cx="415026" cy="318570"/>
            </a:xfrm>
            <a:prstGeom prst="rect">
              <a:avLst/>
            </a:prstGeom>
            <a:noFill/>
          </p:spPr>
          <p:txBody>
            <a:bodyPr wrap="none" rtlCol="0">
              <a:spAutoFit/>
            </a:bodyPr>
            <a:lstStyle/>
            <a:p>
              <a:r>
                <a:rPr kumimoji="1" lang="en-US" altLang="ja-JP" sz="2400" i="1" dirty="0">
                  <a:latin typeface="Times" pitchFamily="2" charset="0"/>
                </a:rPr>
                <a:t>V</a:t>
              </a:r>
              <a:r>
                <a:rPr kumimoji="1" lang="en-US" altLang="ja-JP" sz="2400" i="1" baseline="-25000" dirty="0">
                  <a:latin typeface="Times" pitchFamily="2" charset="0"/>
                </a:rPr>
                <a:t>t</a:t>
              </a:r>
              <a:r>
                <a:rPr kumimoji="1" lang="en-US" altLang="ja-JP" sz="2400" baseline="-25000" dirty="0">
                  <a:latin typeface="Times" pitchFamily="2" charset="0"/>
                </a:rPr>
                <a:t>-1</a:t>
              </a:r>
              <a:endParaRPr kumimoji="1" lang="ja-JP" altLang="en-US" sz="2400" baseline="-25000">
                <a:latin typeface="Times" pitchFamily="2" charset="0"/>
              </a:endParaRPr>
            </a:p>
          </p:txBody>
        </p:sp>
      </p:grpSp>
      <p:grpSp>
        <p:nvGrpSpPr>
          <p:cNvPr id="13" name="グループ化 12">
            <a:extLst>
              <a:ext uri="{FF2B5EF4-FFF2-40B4-BE49-F238E27FC236}">
                <a16:creationId xmlns:a16="http://schemas.microsoft.com/office/drawing/2014/main" id="{27FAC6CE-AC5D-014A-B049-E05A67A054A7}"/>
              </a:ext>
            </a:extLst>
          </p:cNvPr>
          <p:cNvGrpSpPr/>
          <p:nvPr/>
        </p:nvGrpSpPr>
        <p:grpSpPr>
          <a:xfrm>
            <a:off x="7176922" y="2755317"/>
            <a:ext cx="1734514" cy="959765"/>
            <a:chOff x="6421022" y="3172071"/>
            <a:chExt cx="1196893" cy="662281"/>
          </a:xfrm>
        </p:grpSpPr>
        <p:sp>
          <p:nvSpPr>
            <p:cNvPr id="5" name="フリーフォーム 4">
              <a:extLst>
                <a:ext uri="{FF2B5EF4-FFF2-40B4-BE49-F238E27FC236}">
                  <a16:creationId xmlns:a16="http://schemas.microsoft.com/office/drawing/2014/main" id="{878BA427-6F79-9C4A-83BA-94A592834B41}"/>
                </a:ext>
              </a:extLst>
            </p:cNvPr>
            <p:cNvSpPr/>
            <p:nvPr/>
          </p:nvSpPr>
          <p:spPr>
            <a:xfrm>
              <a:off x="6421022" y="3172071"/>
              <a:ext cx="1196893" cy="662281"/>
            </a:xfrm>
            <a:custGeom>
              <a:avLst/>
              <a:gdLst>
                <a:gd name="connsiteX0" fmla="*/ 0 w 5715000"/>
                <a:gd name="connsiteY0" fmla="*/ 1714500 h 3162300"/>
                <a:gd name="connsiteX1" fmla="*/ 495300 w 5715000"/>
                <a:gd name="connsiteY1" fmla="*/ 1511300 h 3162300"/>
                <a:gd name="connsiteX2" fmla="*/ 1257300 w 5715000"/>
                <a:gd name="connsiteY2" fmla="*/ 1447800 h 3162300"/>
                <a:gd name="connsiteX3" fmla="*/ 1841500 w 5715000"/>
                <a:gd name="connsiteY3" fmla="*/ 1536700 h 3162300"/>
                <a:gd name="connsiteX4" fmla="*/ 2120900 w 5715000"/>
                <a:gd name="connsiteY4" fmla="*/ 1714500 h 3162300"/>
                <a:gd name="connsiteX5" fmla="*/ 2336800 w 5715000"/>
                <a:gd name="connsiteY5" fmla="*/ 1714500 h 3162300"/>
                <a:gd name="connsiteX6" fmla="*/ 2400300 w 5715000"/>
                <a:gd name="connsiteY6" fmla="*/ 1460500 h 3162300"/>
                <a:gd name="connsiteX7" fmla="*/ 2578100 w 5715000"/>
                <a:gd name="connsiteY7" fmla="*/ 1485900 h 3162300"/>
                <a:gd name="connsiteX8" fmla="*/ 2743200 w 5715000"/>
                <a:gd name="connsiteY8" fmla="*/ 1358900 h 3162300"/>
                <a:gd name="connsiteX9" fmla="*/ 2705100 w 5715000"/>
                <a:gd name="connsiteY9" fmla="*/ 977900 h 3162300"/>
                <a:gd name="connsiteX10" fmla="*/ 2260600 w 5715000"/>
                <a:gd name="connsiteY10" fmla="*/ 596900 h 3162300"/>
                <a:gd name="connsiteX11" fmla="*/ 2197100 w 5715000"/>
                <a:gd name="connsiteY11" fmla="*/ 279400 h 3162300"/>
                <a:gd name="connsiteX12" fmla="*/ 4914900 w 5715000"/>
                <a:gd name="connsiteY12" fmla="*/ 0 h 3162300"/>
                <a:gd name="connsiteX13" fmla="*/ 5715000 w 5715000"/>
                <a:gd name="connsiteY13" fmla="*/ 952500 h 3162300"/>
                <a:gd name="connsiteX14" fmla="*/ 5130800 w 5715000"/>
                <a:gd name="connsiteY14" fmla="*/ 2908300 h 3162300"/>
                <a:gd name="connsiteX15" fmla="*/ 3009900 w 5715000"/>
                <a:gd name="connsiteY15" fmla="*/ 3162300 h 3162300"/>
                <a:gd name="connsiteX16" fmla="*/ 2921000 w 5715000"/>
                <a:gd name="connsiteY16" fmla="*/ 2717800 h 3162300"/>
                <a:gd name="connsiteX17" fmla="*/ 2857500 w 5715000"/>
                <a:gd name="connsiteY17" fmla="*/ 2425700 h 3162300"/>
                <a:gd name="connsiteX18" fmla="*/ 2692400 w 5715000"/>
                <a:gd name="connsiteY18" fmla="*/ 2489200 h 3162300"/>
                <a:gd name="connsiteX19" fmla="*/ 2565400 w 5715000"/>
                <a:gd name="connsiteY19" fmla="*/ 2438400 h 3162300"/>
                <a:gd name="connsiteX20" fmla="*/ 2603500 w 5715000"/>
                <a:gd name="connsiteY20" fmla="*/ 2273300 h 3162300"/>
                <a:gd name="connsiteX21" fmla="*/ 2463800 w 5715000"/>
                <a:gd name="connsiteY21" fmla="*/ 1981200 h 3162300"/>
                <a:gd name="connsiteX22" fmla="*/ 2120900 w 5715000"/>
                <a:gd name="connsiteY22" fmla="*/ 2019300 h 3162300"/>
                <a:gd name="connsiteX23" fmla="*/ 2032000 w 5715000"/>
                <a:gd name="connsiteY23" fmla="*/ 2095500 h 3162300"/>
                <a:gd name="connsiteX24" fmla="*/ 1866900 w 5715000"/>
                <a:gd name="connsiteY24" fmla="*/ 2108200 h 3162300"/>
                <a:gd name="connsiteX25" fmla="*/ 1638300 w 5715000"/>
                <a:gd name="connsiteY25" fmla="*/ 2273300 h 3162300"/>
                <a:gd name="connsiteX26" fmla="*/ 1295400 w 5715000"/>
                <a:gd name="connsiteY26" fmla="*/ 2311400 h 3162300"/>
                <a:gd name="connsiteX27" fmla="*/ 711200 w 5715000"/>
                <a:gd name="connsiteY27" fmla="*/ 2527300 h 3162300"/>
                <a:gd name="connsiteX28" fmla="*/ 279400 w 5715000"/>
                <a:gd name="connsiteY28" fmla="*/ 2819400 h 3162300"/>
                <a:gd name="connsiteX29" fmla="*/ 114300 w 5715000"/>
                <a:gd name="connsiteY29" fmla="*/ 2578100 h 3162300"/>
                <a:gd name="connsiteX30" fmla="*/ 12700 w 5715000"/>
                <a:gd name="connsiteY30" fmla="*/ 2019300 h 3162300"/>
                <a:gd name="connsiteX31" fmla="*/ 0 w 5715000"/>
                <a:gd name="connsiteY31" fmla="*/ 1714500 h 316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15000" h="3162300">
                  <a:moveTo>
                    <a:pt x="0" y="1714500"/>
                  </a:moveTo>
                  <a:lnTo>
                    <a:pt x="495300" y="1511300"/>
                  </a:lnTo>
                  <a:lnTo>
                    <a:pt x="1257300" y="1447800"/>
                  </a:lnTo>
                  <a:lnTo>
                    <a:pt x="1841500" y="1536700"/>
                  </a:lnTo>
                  <a:lnTo>
                    <a:pt x="2120900" y="1714500"/>
                  </a:lnTo>
                  <a:lnTo>
                    <a:pt x="2336800" y="1714500"/>
                  </a:lnTo>
                  <a:lnTo>
                    <a:pt x="2400300" y="1460500"/>
                  </a:lnTo>
                  <a:lnTo>
                    <a:pt x="2578100" y="1485900"/>
                  </a:lnTo>
                  <a:lnTo>
                    <a:pt x="2743200" y="1358900"/>
                  </a:lnTo>
                  <a:lnTo>
                    <a:pt x="2705100" y="977900"/>
                  </a:lnTo>
                  <a:lnTo>
                    <a:pt x="2260600" y="596900"/>
                  </a:lnTo>
                  <a:lnTo>
                    <a:pt x="2197100" y="279400"/>
                  </a:lnTo>
                  <a:lnTo>
                    <a:pt x="4914900" y="0"/>
                  </a:lnTo>
                  <a:lnTo>
                    <a:pt x="5715000" y="952500"/>
                  </a:lnTo>
                  <a:lnTo>
                    <a:pt x="5130800" y="2908300"/>
                  </a:lnTo>
                  <a:lnTo>
                    <a:pt x="3009900" y="3162300"/>
                  </a:lnTo>
                  <a:lnTo>
                    <a:pt x="2921000" y="2717800"/>
                  </a:lnTo>
                  <a:lnTo>
                    <a:pt x="2857500" y="2425700"/>
                  </a:lnTo>
                  <a:lnTo>
                    <a:pt x="2692400" y="2489200"/>
                  </a:lnTo>
                  <a:lnTo>
                    <a:pt x="2565400" y="2438400"/>
                  </a:lnTo>
                  <a:lnTo>
                    <a:pt x="2603500" y="2273300"/>
                  </a:lnTo>
                  <a:lnTo>
                    <a:pt x="2463800" y="1981200"/>
                  </a:lnTo>
                  <a:lnTo>
                    <a:pt x="2120900" y="2019300"/>
                  </a:lnTo>
                  <a:lnTo>
                    <a:pt x="2032000" y="2095500"/>
                  </a:lnTo>
                  <a:lnTo>
                    <a:pt x="1866900" y="2108200"/>
                  </a:lnTo>
                  <a:lnTo>
                    <a:pt x="1638300" y="2273300"/>
                  </a:lnTo>
                  <a:lnTo>
                    <a:pt x="1295400" y="2311400"/>
                  </a:lnTo>
                  <a:lnTo>
                    <a:pt x="711200" y="2527300"/>
                  </a:lnTo>
                  <a:lnTo>
                    <a:pt x="279400" y="2819400"/>
                  </a:lnTo>
                  <a:lnTo>
                    <a:pt x="114300" y="2578100"/>
                  </a:lnTo>
                  <a:lnTo>
                    <a:pt x="12700" y="2019300"/>
                  </a:lnTo>
                  <a:lnTo>
                    <a:pt x="0" y="1714500"/>
                  </a:lnTo>
                  <a:close/>
                </a:path>
              </a:pathLst>
            </a:custGeom>
            <a:solidFill>
              <a:schemeClr val="bg1">
                <a:lumMod val="85000"/>
              </a:schemeClr>
            </a:solidFill>
            <a:ln w="317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2800"/>
            </a:p>
          </p:txBody>
        </p:sp>
        <p:sp>
          <p:nvSpPr>
            <p:cNvPr id="7" name="テキスト ボックス 6">
              <a:extLst>
                <a:ext uri="{FF2B5EF4-FFF2-40B4-BE49-F238E27FC236}">
                  <a16:creationId xmlns:a16="http://schemas.microsoft.com/office/drawing/2014/main" id="{91A46CDF-DFF9-E740-ADCB-652F1D97862B}"/>
                </a:ext>
              </a:extLst>
            </p:cNvPr>
            <p:cNvSpPr txBox="1"/>
            <p:nvPr/>
          </p:nvSpPr>
          <p:spPr>
            <a:xfrm>
              <a:off x="7063660" y="3359099"/>
              <a:ext cx="296668" cy="318570"/>
            </a:xfrm>
            <a:prstGeom prst="rect">
              <a:avLst/>
            </a:prstGeom>
            <a:noFill/>
          </p:spPr>
          <p:txBody>
            <a:bodyPr wrap="none" rtlCol="0">
              <a:spAutoFit/>
            </a:bodyPr>
            <a:lstStyle/>
            <a:p>
              <a:r>
                <a:rPr kumimoji="1" lang="en-US" altLang="ja-JP" sz="2400" i="1" dirty="0">
                  <a:latin typeface="Times" pitchFamily="2" charset="0"/>
                </a:rPr>
                <a:t>V</a:t>
              </a:r>
              <a:r>
                <a:rPr kumimoji="1" lang="en-US" altLang="ja-JP" sz="2400" i="1" baseline="-25000" dirty="0">
                  <a:latin typeface="Times" pitchFamily="2" charset="0"/>
                </a:rPr>
                <a:t>t</a:t>
              </a:r>
              <a:endParaRPr kumimoji="1" lang="ja-JP" altLang="en-US" sz="2400" baseline="-25000">
                <a:latin typeface="Times" pitchFamily="2" charset="0"/>
              </a:endParaRPr>
            </a:p>
          </p:txBody>
        </p:sp>
      </p:grpSp>
      <p:sp>
        <p:nvSpPr>
          <p:cNvPr id="9" name="テキスト ボックス 8">
            <a:extLst>
              <a:ext uri="{FF2B5EF4-FFF2-40B4-BE49-F238E27FC236}">
                <a16:creationId xmlns:a16="http://schemas.microsoft.com/office/drawing/2014/main" id="{FE11A8B5-21CE-1F4A-9731-87F42EB5DFA7}"/>
              </a:ext>
            </a:extLst>
          </p:cNvPr>
          <p:cNvSpPr txBox="1"/>
          <p:nvPr/>
        </p:nvSpPr>
        <p:spPr>
          <a:xfrm>
            <a:off x="1910103" y="2963902"/>
            <a:ext cx="404278" cy="461665"/>
          </a:xfrm>
          <a:prstGeom prst="rect">
            <a:avLst/>
          </a:prstGeom>
          <a:noFill/>
        </p:spPr>
        <p:txBody>
          <a:bodyPr wrap="none" rtlCol="0">
            <a:spAutoFit/>
          </a:bodyPr>
          <a:lstStyle/>
          <a:p>
            <a:r>
              <a:rPr kumimoji="1" lang="en-US" altLang="ja-JP" sz="2400" b="1" dirty="0"/>
              <a:t>…</a:t>
            </a:r>
            <a:endParaRPr lang="ja-JP" altLang="en-US" sz="2400" b="1"/>
          </a:p>
        </p:txBody>
      </p:sp>
      <p:sp>
        <p:nvSpPr>
          <p:cNvPr id="10" name="上下矢印 35">
            <a:extLst>
              <a:ext uri="{FF2B5EF4-FFF2-40B4-BE49-F238E27FC236}">
                <a16:creationId xmlns:a16="http://schemas.microsoft.com/office/drawing/2014/main" id="{00313AEC-4B70-2B4F-9046-E5270540E09F}"/>
              </a:ext>
            </a:extLst>
          </p:cNvPr>
          <p:cNvSpPr/>
          <p:nvPr/>
        </p:nvSpPr>
        <p:spPr>
          <a:xfrm rot="16200000">
            <a:off x="5658640" y="2465735"/>
            <a:ext cx="272873" cy="1519489"/>
          </a:xfrm>
          <a:prstGeom prst="up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1" name="テキスト ボックス 10">
            <a:extLst>
              <a:ext uri="{FF2B5EF4-FFF2-40B4-BE49-F238E27FC236}">
                <a16:creationId xmlns:a16="http://schemas.microsoft.com/office/drawing/2014/main" id="{E9CBA3D9-95C6-8348-83B9-4D33013A8E48}"/>
              </a:ext>
            </a:extLst>
          </p:cNvPr>
          <p:cNvSpPr txBox="1"/>
          <p:nvPr/>
        </p:nvSpPr>
        <p:spPr>
          <a:xfrm>
            <a:off x="5235725" y="3374478"/>
            <a:ext cx="1118703" cy="369332"/>
          </a:xfrm>
          <a:prstGeom prst="rect">
            <a:avLst/>
          </a:prstGeom>
          <a:noFill/>
        </p:spPr>
        <p:txBody>
          <a:bodyPr wrap="none" rtlCol="0">
            <a:spAutoFit/>
          </a:bodyPr>
          <a:lstStyle/>
          <a:p>
            <a:pPr algn="ctr"/>
            <a:r>
              <a:rPr kumimoji="1" lang="en-US" altLang="ja-JP" dirty="0"/>
              <a:t>Variations</a:t>
            </a:r>
            <a:endParaRPr kumimoji="1" lang="ja-JP" altLang="en-US"/>
          </a:p>
        </p:txBody>
      </p:sp>
      <p:sp>
        <p:nvSpPr>
          <p:cNvPr id="14" name="テキスト ボックス 13">
            <a:extLst>
              <a:ext uri="{FF2B5EF4-FFF2-40B4-BE49-F238E27FC236}">
                <a16:creationId xmlns:a16="http://schemas.microsoft.com/office/drawing/2014/main" id="{503A2D6B-4660-7A4D-9A5D-2C151633E56A}"/>
              </a:ext>
            </a:extLst>
          </p:cNvPr>
          <p:cNvSpPr txBox="1"/>
          <p:nvPr/>
        </p:nvSpPr>
        <p:spPr>
          <a:xfrm>
            <a:off x="9221192" y="2963902"/>
            <a:ext cx="404278" cy="461665"/>
          </a:xfrm>
          <a:prstGeom prst="rect">
            <a:avLst/>
          </a:prstGeom>
          <a:noFill/>
        </p:spPr>
        <p:txBody>
          <a:bodyPr wrap="none" rtlCol="0">
            <a:spAutoFit/>
          </a:bodyPr>
          <a:lstStyle/>
          <a:p>
            <a:r>
              <a:rPr kumimoji="1" lang="en-US" altLang="ja-JP" sz="2400" b="1" dirty="0"/>
              <a:t>…</a:t>
            </a:r>
            <a:endParaRPr lang="ja-JP" altLang="en-US" sz="2400" b="1"/>
          </a:p>
        </p:txBody>
      </p:sp>
      <p:sp>
        <p:nvSpPr>
          <p:cNvPr id="15" name="テキスト ボックス 14">
            <a:extLst>
              <a:ext uri="{FF2B5EF4-FFF2-40B4-BE49-F238E27FC236}">
                <a16:creationId xmlns:a16="http://schemas.microsoft.com/office/drawing/2014/main" id="{DCD98AB1-D614-1747-AE2A-59554CB06C9F}"/>
              </a:ext>
            </a:extLst>
          </p:cNvPr>
          <p:cNvSpPr txBox="1"/>
          <p:nvPr/>
        </p:nvSpPr>
        <p:spPr>
          <a:xfrm>
            <a:off x="7229804" y="6092161"/>
            <a:ext cx="683457" cy="400110"/>
          </a:xfrm>
          <a:prstGeom prst="rect">
            <a:avLst/>
          </a:prstGeom>
          <a:noFill/>
        </p:spPr>
        <p:txBody>
          <a:bodyPr wrap="none" rtlCol="0">
            <a:spAutoFit/>
          </a:bodyPr>
          <a:lstStyle/>
          <a:p>
            <a:r>
              <a:rPr kumimoji="1" lang="en-US" altLang="ja-JP" sz="2000" i="1" dirty="0">
                <a:latin typeface="Times" pitchFamily="2" charset="0"/>
              </a:rPr>
              <a:t>Time</a:t>
            </a:r>
            <a:endParaRPr kumimoji="1" lang="ja-JP" altLang="en-US" sz="2000" i="1" dirty="0">
              <a:latin typeface="Times" pitchFamily="2" charset="0"/>
            </a:endParaRPr>
          </a:p>
        </p:txBody>
      </p:sp>
      <p:grpSp>
        <p:nvGrpSpPr>
          <p:cNvPr id="16" name="グループ化 15">
            <a:extLst>
              <a:ext uri="{FF2B5EF4-FFF2-40B4-BE49-F238E27FC236}">
                <a16:creationId xmlns:a16="http://schemas.microsoft.com/office/drawing/2014/main" id="{D429FFB7-FBEE-C949-8A8A-E6E97680BDE2}"/>
              </a:ext>
            </a:extLst>
          </p:cNvPr>
          <p:cNvGrpSpPr/>
          <p:nvPr/>
        </p:nvGrpSpPr>
        <p:grpSpPr>
          <a:xfrm>
            <a:off x="1969304" y="5815291"/>
            <a:ext cx="5861721" cy="193640"/>
            <a:chOff x="2381131" y="5326462"/>
            <a:chExt cx="5861721" cy="193640"/>
          </a:xfrm>
        </p:grpSpPr>
        <p:cxnSp>
          <p:nvCxnSpPr>
            <p:cNvPr id="17" name="直線矢印コネクタ 16">
              <a:extLst>
                <a:ext uri="{FF2B5EF4-FFF2-40B4-BE49-F238E27FC236}">
                  <a16:creationId xmlns:a16="http://schemas.microsoft.com/office/drawing/2014/main" id="{17705A4C-F13C-164E-AF93-C94EB49DA2EE}"/>
                </a:ext>
              </a:extLst>
            </p:cNvPr>
            <p:cNvCxnSpPr>
              <a:cxnSpLocks/>
            </p:cNvCxnSpPr>
            <p:nvPr/>
          </p:nvCxnSpPr>
          <p:spPr>
            <a:xfrm>
              <a:off x="2381131" y="5439829"/>
              <a:ext cx="5861721" cy="0"/>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8" name="円/楕円 17">
              <a:extLst>
                <a:ext uri="{FF2B5EF4-FFF2-40B4-BE49-F238E27FC236}">
                  <a16:creationId xmlns:a16="http://schemas.microsoft.com/office/drawing/2014/main" id="{B9EFF87F-D7D0-8F4F-8CA2-2076605BAD36}"/>
                </a:ext>
              </a:extLst>
            </p:cNvPr>
            <p:cNvSpPr/>
            <p:nvPr/>
          </p:nvSpPr>
          <p:spPr>
            <a:xfrm>
              <a:off x="2536648"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9" name="円/楕円 18">
              <a:extLst>
                <a:ext uri="{FF2B5EF4-FFF2-40B4-BE49-F238E27FC236}">
                  <a16:creationId xmlns:a16="http://schemas.microsoft.com/office/drawing/2014/main" id="{7972C4CC-8206-7943-84AB-B0576FA08F1B}"/>
                </a:ext>
              </a:extLst>
            </p:cNvPr>
            <p:cNvSpPr/>
            <p:nvPr/>
          </p:nvSpPr>
          <p:spPr>
            <a:xfrm>
              <a:off x="2808316" y="5326462"/>
              <a:ext cx="193640" cy="193640"/>
            </a:xfrm>
            <a:prstGeom prst="ellipse">
              <a:avLst/>
            </a:prstGeom>
            <a:solidFill>
              <a:schemeClr val="bg1">
                <a:lumMod val="85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0" name="円/楕円 19">
              <a:extLst>
                <a:ext uri="{FF2B5EF4-FFF2-40B4-BE49-F238E27FC236}">
                  <a16:creationId xmlns:a16="http://schemas.microsoft.com/office/drawing/2014/main" id="{EE10D48A-1A65-7E49-B9CD-FF40C56D4074}"/>
                </a:ext>
              </a:extLst>
            </p:cNvPr>
            <p:cNvSpPr/>
            <p:nvPr/>
          </p:nvSpPr>
          <p:spPr>
            <a:xfrm>
              <a:off x="3079984" y="5326462"/>
              <a:ext cx="193640" cy="193640"/>
            </a:xfrm>
            <a:prstGeom prst="ellipse">
              <a:avLst/>
            </a:prstGeom>
            <a:solidFill>
              <a:schemeClr val="bg1">
                <a:lumMod val="85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1" name="円/楕円 20">
              <a:extLst>
                <a:ext uri="{FF2B5EF4-FFF2-40B4-BE49-F238E27FC236}">
                  <a16:creationId xmlns:a16="http://schemas.microsoft.com/office/drawing/2014/main" id="{1BBFDC9B-D103-5445-9FFB-D314550A34D0}"/>
                </a:ext>
              </a:extLst>
            </p:cNvPr>
            <p:cNvSpPr/>
            <p:nvPr/>
          </p:nvSpPr>
          <p:spPr>
            <a:xfrm>
              <a:off x="3351652"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2" name="円/楕円 21">
              <a:extLst>
                <a:ext uri="{FF2B5EF4-FFF2-40B4-BE49-F238E27FC236}">
                  <a16:creationId xmlns:a16="http://schemas.microsoft.com/office/drawing/2014/main" id="{39C4AD53-95CB-7146-B411-AEF02CC2CA07}"/>
                </a:ext>
              </a:extLst>
            </p:cNvPr>
            <p:cNvSpPr/>
            <p:nvPr/>
          </p:nvSpPr>
          <p:spPr>
            <a:xfrm>
              <a:off x="3623320" y="5326462"/>
              <a:ext cx="193640" cy="193640"/>
            </a:xfrm>
            <a:prstGeom prst="ellipse">
              <a:avLst/>
            </a:prstGeom>
            <a:solidFill>
              <a:schemeClr val="bg1">
                <a:lumMod val="85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3" name="円/楕円 22">
              <a:extLst>
                <a:ext uri="{FF2B5EF4-FFF2-40B4-BE49-F238E27FC236}">
                  <a16:creationId xmlns:a16="http://schemas.microsoft.com/office/drawing/2014/main" id="{94B0D49F-4163-F242-AB16-5D9E8A3DE46E}"/>
                </a:ext>
              </a:extLst>
            </p:cNvPr>
            <p:cNvSpPr/>
            <p:nvPr/>
          </p:nvSpPr>
          <p:spPr>
            <a:xfrm>
              <a:off x="3894988" y="5326462"/>
              <a:ext cx="193640" cy="193640"/>
            </a:xfrm>
            <a:prstGeom prst="ellipse">
              <a:avLst/>
            </a:prstGeom>
            <a:solidFill>
              <a:schemeClr val="bg1">
                <a:lumMod val="85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4" name="円/楕円 23">
              <a:extLst>
                <a:ext uri="{FF2B5EF4-FFF2-40B4-BE49-F238E27FC236}">
                  <a16:creationId xmlns:a16="http://schemas.microsoft.com/office/drawing/2014/main" id="{C9E494AD-8FCF-9D48-936A-088BA247F0D1}"/>
                </a:ext>
              </a:extLst>
            </p:cNvPr>
            <p:cNvSpPr/>
            <p:nvPr/>
          </p:nvSpPr>
          <p:spPr>
            <a:xfrm>
              <a:off x="4166656"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5" name="円/楕円 24">
              <a:extLst>
                <a:ext uri="{FF2B5EF4-FFF2-40B4-BE49-F238E27FC236}">
                  <a16:creationId xmlns:a16="http://schemas.microsoft.com/office/drawing/2014/main" id="{22B4CA2A-E1E4-024F-ABCD-C9F7DB48C594}"/>
                </a:ext>
              </a:extLst>
            </p:cNvPr>
            <p:cNvSpPr/>
            <p:nvPr/>
          </p:nvSpPr>
          <p:spPr>
            <a:xfrm>
              <a:off x="4438324" y="5326462"/>
              <a:ext cx="193640" cy="193640"/>
            </a:xfrm>
            <a:prstGeom prst="ellipse">
              <a:avLst/>
            </a:prstGeom>
            <a:solidFill>
              <a:schemeClr val="bg1">
                <a:lumMod val="85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6" name="円/楕円 25">
              <a:extLst>
                <a:ext uri="{FF2B5EF4-FFF2-40B4-BE49-F238E27FC236}">
                  <a16:creationId xmlns:a16="http://schemas.microsoft.com/office/drawing/2014/main" id="{8D4C6C28-5C51-4D4E-9459-548734A43CC4}"/>
                </a:ext>
              </a:extLst>
            </p:cNvPr>
            <p:cNvSpPr/>
            <p:nvPr/>
          </p:nvSpPr>
          <p:spPr>
            <a:xfrm>
              <a:off x="4709992" y="5326462"/>
              <a:ext cx="193640" cy="193640"/>
            </a:xfrm>
            <a:prstGeom prst="ellipse">
              <a:avLst/>
            </a:prstGeom>
            <a:solidFill>
              <a:schemeClr val="bg1">
                <a:lumMod val="85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7" name="円/楕円 26">
              <a:extLst>
                <a:ext uri="{FF2B5EF4-FFF2-40B4-BE49-F238E27FC236}">
                  <a16:creationId xmlns:a16="http://schemas.microsoft.com/office/drawing/2014/main" id="{9F5DC546-C074-CF4E-94C2-290047ED0750}"/>
                </a:ext>
              </a:extLst>
            </p:cNvPr>
            <p:cNvSpPr/>
            <p:nvPr/>
          </p:nvSpPr>
          <p:spPr>
            <a:xfrm>
              <a:off x="4981660"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8" name="円/楕円 27">
              <a:extLst>
                <a:ext uri="{FF2B5EF4-FFF2-40B4-BE49-F238E27FC236}">
                  <a16:creationId xmlns:a16="http://schemas.microsoft.com/office/drawing/2014/main" id="{3C78C3A1-00A6-AC4E-AAB4-91AF88A35988}"/>
                </a:ext>
              </a:extLst>
            </p:cNvPr>
            <p:cNvSpPr/>
            <p:nvPr/>
          </p:nvSpPr>
          <p:spPr>
            <a:xfrm>
              <a:off x="5253328"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9" name="円/楕円 28">
              <a:extLst>
                <a:ext uri="{FF2B5EF4-FFF2-40B4-BE49-F238E27FC236}">
                  <a16:creationId xmlns:a16="http://schemas.microsoft.com/office/drawing/2014/main" id="{EB1190E8-D0D9-1745-810E-B462C5C306B0}"/>
                </a:ext>
              </a:extLst>
            </p:cNvPr>
            <p:cNvSpPr/>
            <p:nvPr/>
          </p:nvSpPr>
          <p:spPr>
            <a:xfrm>
              <a:off x="5524996"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0" name="円/楕円 29">
              <a:extLst>
                <a:ext uri="{FF2B5EF4-FFF2-40B4-BE49-F238E27FC236}">
                  <a16:creationId xmlns:a16="http://schemas.microsoft.com/office/drawing/2014/main" id="{8D6D1FF8-22AA-D347-B102-C462E3A2D73D}"/>
                </a:ext>
              </a:extLst>
            </p:cNvPr>
            <p:cNvSpPr/>
            <p:nvPr/>
          </p:nvSpPr>
          <p:spPr>
            <a:xfrm>
              <a:off x="5796664"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1" name="円/楕円 30">
              <a:extLst>
                <a:ext uri="{FF2B5EF4-FFF2-40B4-BE49-F238E27FC236}">
                  <a16:creationId xmlns:a16="http://schemas.microsoft.com/office/drawing/2014/main" id="{AC13053F-E9CA-AB41-BE58-D3D153902554}"/>
                </a:ext>
              </a:extLst>
            </p:cNvPr>
            <p:cNvSpPr/>
            <p:nvPr/>
          </p:nvSpPr>
          <p:spPr>
            <a:xfrm>
              <a:off x="6068332"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2" name="円/楕円 31">
              <a:extLst>
                <a:ext uri="{FF2B5EF4-FFF2-40B4-BE49-F238E27FC236}">
                  <a16:creationId xmlns:a16="http://schemas.microsoft.com/office/drawing/2014/main" id="{779D84A1-76B8-F946-A5D3-BC8B6CA1A69A}"/>
                </a:ext>
              </a:extLst>
            </p:cNvPr>
            <p:cNvSpPr/>
            <p:nvPr/>
          </p:nvSpPr>
          <p:spPr>
            <a:xfrm>
              <a:off x="6340000"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3" name="円/楕円 32">
              <a:extLst>
                <a:ext uri="{FF2B5EF4-FFF2-40B4-BE49-F238E27FC236}">
                  <a16:creationId xmlns:a16="http://schemas.microsoft.com/office/drawing/2014/main" id="{CB837975-80EB-DB4B-BE3D-5D3012C8B4DB}"/>
                </a:ext>
              </a:extLst>
            </p:cNvPr>
            <p:cNvSpPr/>
            <p:nvPr/>
          </p:nvSpPr>
          <p:spPr>
            <a:xfrm>
              <a:off x="6611668"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4" name="円/楕円 33">
              <a:extLst>
                <a:ext uri="{FF2B5EF4-FFF2-40B4-BE49-F238E27FC236}">
                  <a16:creationId xmlns:a16="http://schemas.microsoft.com/office/drawing/2014/main" id="{932AEE9E-EFAD-C64E-9F72-8C06D8DFD3DB}"/>
                </a:ext>
              </a:extLst>
            </p:cNvPr>
            <p:cNvSpPr/>
            <p:nvPr/>
          </p:nvSpPr>
          <p:spPr>
            <a:xfrm>
              <a:off x="6883336"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5" name="円/楕円 34">
              <a:extLst>
                <a:ext uri="{FF2B5EF4-FFF2-40B4-BE49-F238E27FC236}">
                  <a16:creationId xmlns:a16="http://schemas.microsoft.com/office/drawing/2014/main" id="{5E988624-FD09-B84C-8FD8-2627B1FC8B2C}"/>
                </a:ext>
              </a:extLst>
            </p:cNvPr>
            <p:cNvSpPr/>
            <p:nvPr/>
          </p:nvSpPr>
          <p:spPr>
            <a:xfrm>
              <a:off x="7155004"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6" name="円/楕円 35">
              <a:extLst>
                <a:ext uri="{FF2B5EF4-FFF2-40B4-BE49-F238E27FC236}">
                  <a16:creationId xmlns:a16="http://schemas.microsoft.com/office/drawing/2014/main" id="{EB8A3CE1-5773-9C4F-BA52-A877B324D12B}"/>
                </a:ext>
              </a:extLst>
            </p:cNvPr>
            <p:cNvSpPr/>
            <p:nvPr/>
          </p:nvSpPr>
          <p:spPr>
            <a:xfrm>
              <a:off x="7426672"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7" name="円/楕円 36">
              <a:extLst>
                <a:ext uri="{FF2B5EF4-FFF2-40B4-BE49-F238E27FC236}">
                  <a16:creationId xmlns:a16="http://schemas.microsoft.com/office/drawing/2014/main" id="{78C6AB0A-BAC7-8A4A-81CF-66AB5BB03415}"/>
                </a:ext>
              </a:extLst>
            </p:cNvPr>
            <p:cNvSpPr/>
            <p:nvPr/>
          </p:nvSpPr>
          <p:spPr>
            <a:xfrm>
              <a:off x="7698340" y="5326462"/>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grpSp>
      <p:cxnSp>
        <p:nvCxnSpPr>
          <p:cNvPr id="42" name="直線矢印コネクタ 41">
            <a:extLst>
              <a:ext uri="{FF2B5EF4-FFF2-40B4-BE49-F238E27FC236}">
                <a16:creationId xmlns:a16="http://schemas.microsoft.com/office/drawing/2014/main" id="{0E775C79-4682-B74C-87D3-3790F75FF219}"/>
              </a:ext>
            </a:extLst>
          </p:cNvPr>
          <p:cNvCxnSpPr/>
          <p:nvPr/>
        </p:nvCxnSpPr>
        <p:spPr>
          <a:xfrm>
            <a:off x="2134217" y="5564411"/>
            <a:ext cx="2541832"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7F8C1323-F866-1A48-9DBE-44CE1C423742}"/>
              </a:ext>
            </a:extLst>
          </p:cNvPr>
          <p:cNvSpPr txBox="1"/>
          <p:nvPr/>
        </p:nvSpPr>
        <p:spPr>
          <a:xfrm>
            <a:off x="2599654" y="5192537"/>
            <a:ext cx="1669047" cy="369332"/>
          </a:xfrm>
          <a:prstGeom prst="rect">
            <a:avLst/>
          </a:prstGeom>
          <a:noFill/>
        </p:spPr>
        <p:txBody>
          <a:bodyPr wrap="none" rtlCol="0">
            <a:spAutoFit/>
          </a:bodyPr>
          <a:lstStyle/>
          <a:p>
            <a:r>
              <a:rPr kumimoji="1" lang="en-US" altLang="ja-JP" dirty="0"/>
              <a:t>Not important</a:t>
            </a:r>
            <a:endParaRPr kumimoji="1" lang="ja-JP" altLang="en-US"/>
          </a:p>
        </p:txBody>
      </p:sp>
      <p:cxnSp>
        <p:nvCxnSpPr>
          <p:cNvPr id="44" name="直線矢印コネクタ 43">
            <a:extLst>
              <a:ext uri="{FF2B5EF4-FFF2-40B4-BE49-F238E27FC236}">
                <a16:creationId xmlns:a16="http://schemas.microsoft.com/office/drawing/2014/main" id="{7FC7AD22-5738-A64E-8266-0D81EFD54132}"/>
              </a:ext>
            </a:extLst>
          </p:cNvPr>
          <p:cNvCxnSpPr/>
          <p:nvPr/>
        </p:nvCxnSpPr>
        <p:spPr>
          <a:xfrm>
            <a:off x="4907761" y="5568493"/>
            <a:ext cx="2541832"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9749748B-9140-B74F-A0FF-24F73A92A474}"/>
              </a:ext>
            </a:extLst>
          </p:cNvPr>
          <p:cNvSpPr txBox="1"/>
          <p:nvPr/>
        </p:nvSpPr>
        <p:spPr>
          <a:xfrm>
            <a:off x="5587333" y="5196450"/>
            <a:ext cx="1225015" cy="369332"/>
          </a:xfrm>
          <a:prstGeom prst="rect">
            <a:avLst/>
          </a:prstGeom>
          <a:noFill/>
        </p:spPr>
        <p:txBody>
          <a:bodyPr wrap="none" rtlCol="0">
            <a:spAutoFit/>
          </a:bodyPr>
          <a:lstStyle/>
          <a:p>
            <a:r>
              <a:rPr lang="en-US" altLang="ja-JP" dirty="0"/>
              <a:t>I</a:t>
            </a:r>
            <a:r>
              <a:rPr kumimoji="1" lang="en-US" altLang="ja-JP" dirty="0"/>
              <a:t>mportant</a:t>
            </a:r>
            <a:endParaRPr kumimoji="1" lang="ja-JP" altLang="en-US"/>
          </a:p>
        </p:txBody>
      </p:sp>
      <p:grpSp>
        <p:nvGrpSpPr>
          <p:cNvPr id="8" name="グループ化 7">
            <a:extLst>
              <a:ext uri="{FF2B5EF4-FFF2-40B4-BE49-F238E27FC236}">
                <a16:creationId xmlns:a16="http://schemas.microsoft.com/office/drawing/2014/main" id="{D582CB2C-845F-444B-90B9-FA4B03B50D57}"/>
              </a:ext>
            </a:extLst>
          </p:cNvPr>
          <p:cNvGrpSpPr/>
          <p:nvPr/>
        </p:nvGrpSpPr>
        <p:grpSpPr>
          <a:xfrm>
            <a:off x="8282896" y="5460173"/>
            <a:ext cx="1355555" cy="1007196"/>
            <a:chOff x="9246904" y="5135747"/>
            <a:chExt cx="1355555" cy="1007196"/>
          </a:xfrm>
        </p:grpSpPr>
        <p:grpSp>
          <p:nvGrpSpPr>
            <p:cNvPr id="47" name="グループ化 46">
              <a:extLst>
                <a:ext uri="{FF2B5EF4-FFF2-40B4-BE49-F238E27FC236}">
                  <a16:creationId xmlns:a16="http://schemas.microsoft.com/office/drawing/2014/main" id="{050335EA-48C9-AC43-AA12-EFFCC08EA0C2}"/>
                </a:ext>
              </a:extLst>
            </p:cNvPr>
            <p:cNvGrpSpPr/>
            <p:nvPr/>
          </p:nvGrpSpPr>
          <p:grpSpPr>
            <a:xfrm>
              <a:off x="9358433" y="5496612"/>
              <a:ext cx="1244026" cy="646331"/>
              <a:chOff x="6165152" y="5798671"/>
              <a:chExt cx="1244026" cy="646331"/>
            </a:xfrm>
          </p:grpSpPr>
          <p:sp>
            <p:nvSpPr>
              <p:cNvPr id="48" name="円/楕円 47">
                <a:extLst>
                  <a:ext uri="{FF2B5EF4-FFF2-40B4-BE49-F238E27FC236}">
                    <a16:creationId xmlns:a16="http://schemas.microsoft.com/office/drawing/2014/main" id="{DD3C7235-C383-824E-A520-881E55203730}"/>
                  </a:ext>
                </a:extLst>
              </p:cNvPr>
              <p:cNvSpPr/>
              <p:nvPr/>
            </p:nvSpPr>
            <p:spPr>
              <a:xfrm>
                <a:off x="6165152" y="5907371"/>
                <a:ext cx="193640" cy="193640"/>
              </a:xfrm>
              <a:prstGeom prst="ellipse">
                <a:avLst/>
              </a:prstGeom>
              <a:solidFill>
                <a:schemeClr val="accent5">
                  <a:lumMod val="20000"/>
                  <a:lumOff val="80000"/>
                </a:schemeClr>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9" name="円/楕円 48">
                <a:extLst>
                  <a:ext uri="{FF2B5EF4-FFF2-40B4-BE49-F238E27FC236}">
                    <a16:creationId xmlns:a16="http://schemas.microsoft.com/office/drawing/2014/main" id="{FA533A85-340E-0B47-A0DE-3856AB084D27}"/>
                  </a:ext>
                </a:extLst>
              </p:cNvPr>
              <p:cNvSpPr/>
              <p:nvPr/>
            </p:nvSpPr>
            <p:spPr>
              <a:xfrm>
                <a:off x="6165470" y="6182957"/>
                <a:ext cx="193640" cy="193640"/>
              </a:xfrm>
              <a:prstGeom prst="ellipse">
                <a:avLst/>
              </a:prstGeom>
              <a:solidFill>
                <a:schemeClr val="bg1">
                  <a:lumMod val="85000"/>
                </a:schemeClr>
              </a:solidFill>
              <a:ln w="254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0" name="テキスト ボックス 49">
                <a:extLst>
                  <a:ext uri="{FF2B5EF4-FFF2-40B4-BE49-F238E27FC236}">
                    <a16:creationId xmlns:a16="http://schemas.microsoft.com/office/drawing/2014/main" id="{57872723-9129-7F42-80F5-EC7F44E4E993}"/>
                  </a:ext>
                </a:extLst>
              </p:cNvPr>
              <p:cNvSpPr txBox="1"/>
              <p:nvPr/>
            </p:nvSpPr>
            <p:spPr>
              <a:xfrm>
                <a:off x="6403775" y="5798671"/>
                <a:ext cx="1005403" cy="646331"/>
              </a:xfrm>
              <a:prstGeom prst="rect">
                <a:avLst/>
              </a:prstGeom>
              <a:noFill/>
            </p:spPr>
            <p:txBody>
              <a:bodyPr wrap="none" rtlCol="0">
                <a:spAutoFit/>
              </a:bodyPr>
              <a:lstStyle/>
              <a:p>
                <a:r>
                  <a:rPr kumimoji="1" lang="en-US" altLang="ja-JP" dirty="0"/>
                  <a:t>: Vis.</a:t>
                </a:r>
              </a:p>
              <a:p>
                <a:r>
                  <a:rPr kumimoji="1" lang="en-US" altLang="ja-JP" dirty="0"/>
                  <a:t>: Not vis.</a:t>
                </a:r>
                <a:endParaRPr kumimoji="1" lang="ja-JP" altLang="en-US" dirty="0"/>
              </a:p>
            </p:txBody>
          </p:sp>
        </p:grpSp>
        <p:sp>
          <p:nvSpPr>
            <p:cNvPr id="51" name="テキスト ボックス 50">
              <a:extLst>
                <a:ext uri="{FF2B5EF4-FFF2-40B4-BE49-F238E27FC236}">
                  <a16:creationId xmlns:a16="http://schemas.microsoft.com/office/drawing/2014/main" id="{A7587FC7-1211-7042-8939-232D63C1BF75}"/>
                </a:ext>
              </a:extLst>
            </p:cNvPr>
            <p:cNvSpPr txBox="1"/>
            <p:nvPr/>
          </p:nvSpPr>
          <p:spPr>
            <a:xfrm>
              <a:off x="9246904" y="5135747"/>
              <a:ext cx="1062535" cy="369332"/>
            </a:xfrm>
            <a:prstGeom prst="rect">
              <a:avLst/>
            </a:prstGeom>
            <a:noFill/>
          </p:spPr>
          <p:txBody>
            <a:bodyPr wrap="none" rtlCol="0">
              <a:spAutoFit/>
            </a:bodyPr>
            <a:lstStyle/>
            <a:p>
              <a:r>
                <a:rPr kumimoji="1" lang="en-US" altLang="ja-JP" b="1" dirty="0"/>
                <a:t>Timestep</a:t>
              </a:r>
              <a:endParaRPr kumimoji="1" lang="ja-JP" altLang="en-US" b="1" dirty="0"/>
            </a:p>
          </p:txBody>
        </p:sp>
      </p:grpSp>
    </p:spTree>
    <p:extLst>
      <p:ext uri="{BB962C8B-B14F-4D97-AF65-F5344CB8AC3E}">
        <p14:creationId xmlns:p14="http://schemas.microsoft.com/office/powerpoint/2010/main" val="110466251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4212</TotalTime>
  <Words>3729</Words>
  <Application>Microsoft Macintosh PowerPoint</Application>
  <PresentationFormat>ワイド画面</PresentationFormat>
  <Paragraphs>520</Paragraphs>
  <Slides>24</Slides>
  <Notes>23</Notes>
  <HiddenSlides>0</HiddenSlides>
  <MMClips>6</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24</vt:i4>
      </vt:variant>
    </vt:vector>
  </HeadingPairs>
  <TitlesOfParts>
    <vt:vector size="33" baseType="lpstr">
      <vt:lpstr>游ゴシック</vt:lpstr>
      <vt:lpstr>Arial</vt:lpstr>
      <vt:lpstr>Calibri</vt:lpstr>
      <vt:lpstr>Cambria Math</vt:lpstr>
      <vt:lpstr>Courier</vt:lpstr>
      <vt:lpstr>Times</vt:lpstr>
      <vt:lpstr>Times New Roman</vt:lpstr>
      <vt:lpstr>Wingdings</vt:lpstr>
      <vt:lpstr>Office テーマ</vt:lpstr>
      <vt:lpstr>Smart In-situ Visualization for Large-scale Numerical Simulations Aiming at Efficient Knowledge Acquisition</vt:lpstr>
      <vt:lpstr>High Performance Computing Systems</vt:lpstr>
      <vt:lpstr>In-situ Visualization</vt:lpstr>
      <vt:lpstr>Parallel Rendering </vt:lpstr>
      <vt:lpstr>Interactive Exploration for In-situ Vis.</vt:lpstr>
      <vt:lpstr>In-situ Visualization on HPC</vt:lpstr>
      <vt:lpstr>Smart In-situ Visualization</vt:lpstr>
      <vt:lpstr>In-situ Timestep Selection</vt:lpstr>
      <vt:lpstr>In-situ Timestep Selection</vt:lpstr>
      <vt:lpstr>Spatio-temporal Variations</vt:lpstr>
      <vt:lpstr>Spatio-temporal Variations</vt:lpstr>
      <vt:lpstr>Spatio-temporal Variations</vt:lpstr>
      <vt:lpstr>Spatio-temporal Variations</vt:lpstr>
      <vt:lpstr>Adaptive Time Sampling</vt:lpstr>
      <vt:lpstr>Visualization Interval</vt:lpstr>
      <vt:lpstr>Visualization Interval</vt:lpstr>
      <vt:lpstr>Experiment</vt:lpstr>
      <vt:lpstr>Experiment</vt:lpstr>
      <vt:lpstr>Result</vt:lpstr>
      <vt:lpstr>Result</vt:lpstr>
      <vt:lpstr>Result</vt:lpstr>
      <vt:lpstr>Conclusion</vt:lpstr>
      <vt:lpstr>Future Works</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k0125604</dc:creator>
  <cp:lastModifiedBy>k0125604</cp:lastModifiedBy>
  <cp:revision>220</cp:revision>
  <dcterms:created xsi:type="dcterms:W3CDTF">2021-07-14T05:09:14Z</dcterms:created>
  <dcterms:modified xsi:type="dcterms:W3CDTF">2021-07-22T09:27:13Z</dcterms:modified>
</cp:coreProperties>
</file>

<file path=docProps/thumbnail.jpeg>
</file>